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95" r:id="rId4"/>
    <p:sldId id="292" r:id="rId5"/>
    <p:sldId id="290" r:id="rId6"/>
    <p:sldId id="289" r:id="rId7"/>
    <p:sldId id="291" r:id="rId8"/>
    <p:sldId id="278" r:id="rId9"/>
    <p:sldId id="279" r:id="rId10"/>
    <p:sldId id="280" r:id="rId11"/>
    <p:sldId id="293" r:id="rId12"/>
    <p:sldId id="261" r:id="rId13"/>
    <p:sldId id="258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orras" initials="AP" lastIdx="2" clrIdx="0">
    <p:extLst>
      <p:ext uri="{19B8F6BF-5375-455C-9EA6-DF929625EA0E}">
        <p15:presenceInfo xmlns:p15="http://schemas.microsoft.com/office/powerpoint/2012/main" userId="520b01ed10e38a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699"/>
    <a:srgbClr val="F3BB0A"/>
    <a:srgbClr val="EBEB45"/>
    <a:srgbClr val="FBE397"/>
    <a:srgbClr val="FDF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9" autoAdjust="0"/>
  </p:normalViewPr>
  <p:slideViewPr>
    <p:cSldViewPr snapToGrid="0">
      <p:cViewPr varScale="1">
        <p:scale>
          <a:sx n="115" d="100"/>
          <a:sy n="115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José Lucas Guillén" userId="246e011ac27d8c34" providerId="LiveId" clId="{90661929-A2F0-4AD9-9176-F23B3251263B}"/>
    <pc:docChg chg="custSel modSld">
      <pc:chgData name="Pedro José Lucas Guillén" userId="246e011ac27d8c34" providerId="LiveId" clId="{90661929-A2F0-4AD9-9176-F23B3251263B}" dt="2024-12-18T20:02:17.305" v="63" actId="6549"/>
      <pc:docMkLst>
        <pc:docMk/>
      </pc:docMkLst>
      <pc:sldChg chg="addSp delSp modSp mod">
        <pc:chgData name="Pedro José Lucas Guillén" userId="246e011ac27d8c34" providerId="LiveId" clId="{90661929-A2F0-4AD9-9176-F23B3251263B}" dt="2024-12-18T20:01:49.277" v="55" actId="14100"/>
        <pc:sldMkLst>
          <pc:docMk/>
          <pc:sldMk cId="2152729006" sldId="279"/>
        </pc:sldMkLst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10" creationId="{CAF43CE6-258A-906E-FADD-9B847253C49F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13" creationId="{8F5A441D-6EE5-843A-1F44-990495586C83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15" creationId="{684608C9-BC0C-9E2F-6410-14F1741BC88B}"/>
          </ac:spMkLst>
        </pc:spChg>
        <pc:spChg chg="mod">
          <ac:chgData name="Pedro José Lucas Guillén" userId="246e011ac27d8c34" providerId="LiveId" clId="{90661929-A2F0-4AD9-9176-F23B3251263B}" dt="2024-12-18T19:57:27.394" v="49" actId="1076"/>
          <ac:spMkLst>
            <pc:docMk/>
            <pc:sldMk cId="2152729006" sldId="279"/>
            <ac:spMk id="16" creationId="{382CA06B-9038-5662-01EF-2B6BB4C6EE75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25" creationId="{431A40F8-D8E4-9070-B4A9-1FECC831FF6F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26" creationId="{9E92FFF2-73B1-D6E3-9A20-AF611C4DCC82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27" creationId="{68A247A9-D380-C229-32B5-8E0C0ED296DB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28" creationId="{3CFCB617-BEB3-622F-5A4B-14E1A5AF8DCB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40" creationId="{675C9C2B-9DBC-963F-EE18-E7AF403812DD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41" creationId="{31002A15-CD11-8405-8BCD-301FF77DFC52}"/>
          </ac:spMkLst>
        </pc:spChg>
        <pc:spChg chg="mod">
          <ac:chgData name="Pedro José Lucas Guillén" userId="246e011ac27d8c34" providerId="LiveId" clId="{90661929-A2F0-4AD9-9176-F23B3251263B}" dt="2024-12-18T19:16:07.547" v="23" actId="1038"/>
          <ac:spMkLst>
            <pc:docMk/>
            <pc:sldMk cId="2152729006" sldId="279"/>
            <ac:spMk id="42" creationId="{C5A54991-410A-2897-9B81-5D089C800D8A}"/>
          </ac:spMkLst>
        </pc:spChg>
        <pc:picChg chg="add del mod">
          <ac:chgData name="Pedro José Lucas Guillén" userId="246e011ac27d8c34" providerId="LiveId" clId="{90661929-A2F0-4AD9-9176-F23B3251263B}" dt="2024-12-18T20:01:32.759" v="50" actId="478"/>
          <ac:picMkLst>
            <pc:docMk/>
            <pc:sldMk cId="2152729006" sldId="279"/>
            <ac:picMk id="8" creationId="{3C8B809F-C76B-F816-E5A7-45356A4CF747}"/>
          </ac:picMkLst>
        </pc:picChg>
        <pc:picChg chg="add mod">
          <ac:chgData name="Pedro José Lucas Guillén" userId="246e011ac27d8c34" providerId="LiveId" clId="{90661929-A2F0-4AD9-9176-F23B3251263B}" dt="2024-12-18T20:01:49.277" v="55" actId="14100"/>
          <ac:picMkLst>
            <pc:docMk/>
            <pc:sldMk cId="2152729006" sldId="279"/>
            <ac:picMk id="17" creationId="{43E16DE3-EF14-EE33-49A3-9BF2458570DB}"/>
          </ac:picMkLst>
        </pc:picChg>
        <pc:picChg chg="del">
          <ac:chgData name="Pedro José Lucas Guillén" userId="246e011ac27d8c34" providerId="LiveId" clId="{90661929-A2F0-4AD9-9176-F23B3251263B}" dt="2024-12-18T19:15:56.831" v="3" actId="478"/>
          <ac:picMkLst>
            <pc:docMk/>
            <pc:sldMk cId="2152729006" sldId="279"/>
            <ac:picMk id="30" creationId="{61F7A7C6-1A75-E604-7EE9-5962965CC5CD}"/>
          </ac:picMkLst>
        </pc:picChg>
        <pc:cxnChg chg="mod">
          <ac:chgData name="Pedro José Lucas Guillén" userId="246e011ac27d8c34" providerId="LiveId" clId="{90661929-A2F0-4AD9-9176-F23B3251263B}" dt="2024-12-18T19:16:07.547" v="23" actId="1038"/>
          <ac:cxnSpMkLst>
            <pc:docMk/>
            <pc:sldMk cId="2152729006" sldId="279"/>
            <ac:cxnSpMk id="18" creationId="{304FA96D-0D6B-7E6F-4D34-916E1E8003D2}"/>
          </ac:cxnSpMkLst>
        </pc:cxnChg>
        <pc:cxnChg chg="mod">
          <ac:chgData name="Pedro José Lucas Guillén" userId="246e011ac27d8c34" providerId="LiveId" clId="{90661929-A2F0-4AD9-9176-F23B3251263B}" dt="2024-12-18T19:16:07.547" v="23" actId="1038"/>
          <ac:cxnSpMkLst>
            <pc:docMk/>
            <pc:sldMk cId="2152729006" sldId="279"/>
            <ac:cxnSpMk id="20" creationId="{4F04AFC2-C29E-9EC7-2F54-93323C3D6663}"/>
          </ac:cxnSpMkLst>
        </pc:cxnChg>
        <pc:cxnChg chg="mod">
          <ac:chgData name="Pedro José Lucas Guillén" userId="246e011ac27d8c34" providerId="LiveId" clId="{90661929-A2F0-4AD9-9176-F23B3251263B}" dt="2024-12-18T19:16:07.547" v="23" actId="1038"/>
          <ac:cxnSpMkLst>
            <pc:docMk/>
            <pc:sldMk cId="2152729006" sldId="279"/>
            <ac:cxnSpMk id="23" creationId="{D1DC7C75-417A-05DF-A20B-07AC05402625}"/>
          </ac:cxnSpMkLst>
        </pc:cxnChg>
        <pc:cxnChg chg="mod">
          <ac:chgData name="Pedro José Lucas Guillén" userId="246e011ac27d8c34" providerId="LiveId" clId="{90661929-A2F0-4AD9-9176-F23B3251263B}" dt="2024-12-18T19:16:07.547" v="23" actId="1038"/>
          <ac:cxnSpMkLst>
            <pc:docMk/>
            <pc:sldMk cId="2152729006" sldId="279"/>
            <ac:cxnSpMk id="50" creationId="{2D4BD306-3021-A050-F99D-78D9173B44C9}"/>
          </ac:cxnSpMkLst>
        </pc:cxnChg>
      </pc:sldChg>
      <pc:sldChg chg="addSp delSp modSp mod">
        <pc:chgData name="Pedro José Lucas Guillén" userId="246e011ac27d8c34" providerId="LiveId" clId="{90661929-A2F0-4AD9-9176-F23B3251263B}" dt="2024-12-18T19:55:59.062" v="48" actId="14100"/>
        <pc:sldMkLst>
          <pc:docMk/>
          <pc:sldMk cId="3346909113" sldId="280"/>
        </pc:sldMkLst>
        <pc:picChg chg="add del mod">
          <ac:chgData name="Pedro José Lucas Guillén" userId="246e011ac27d8c34" providerId="LiveId" clId="{90661929-A2F0-4AD9-9176-F23B3251263B}" dt="2024-12-18T19:55:35.025" v="39" actId="478"/>
          <ac:picMkLst>
            <pc:docMk/>
            <pc:sldMk cId="3346909113" sldId="280"/>
            <ac:picMk id="5" creationId="{6B18396E-E808-B540-E397-3684A8F3E6A3}"/>
          </ac:picMkLst>
        </pc:picChg>
        <pc:picChg chg="add del mod">
          <ac:chgData name="Pedro José Lucas Guillén" userId="246e011ac27d8c34" providerId="LiveId" clId="{90661929-A2F0-4AD9-9176-F23B3251263B}" dt="2024-12-18T19:54:18.045" v="38" actId="478"/>
          <ac:picMkLst>
            <pc:docMk/>
            <pc:sldMk cId="3346909113" sldId="280"/>
            <ac:picMk id="9" creationId="{BB9521C8-D86C-94B9-D199-DD6FBBC471E5}"/>
          </ac:picMkLst>
        </pc:picChg>
        <pc:picChg chg="add del">
          <ac:chgData name="Pedro José Lucas Guillén" userId="246e011ac27d8c34" providerId="LiveId" clId="{90661929-A2F0-4AD9-9176-F23B3251263B}" dt="2024-12-18T19:55:39.580" v="41" actId="478"/>
          <ac:picMkLst>
            <pc:docMk/>
            <pc:sldMk cId="3346909113" sldId="280"/>
            <ac:picMk id="16" creationId="{D49157FD-0F77-B901-398F-24014FB79C21}"/>
          </ac:picMkLst>
        </pc:picChg>
        <pc:picChg chg="del">
          <ac:chgData name="Pedro José Lucas Guillén" userId="246e011ac27d8c34" providerId="LiveId" clId="{90661929-A2F0-4AD9-9176-F23B3251263B}" dt="2024-12-18T19:53:14.595" v="26" actId="478"/>
          <ac:picMkLst>
            <pc:docMk/>
            <pc:sldMk cId="3346909113" sldId="280"/>
            <ac:picMk id="18" creationId="{4AA6AED7-CBE3-BB15-0AC6-467F5266264E}"/>
          </ac:picMkLst>
        </pc:picChg>
        <pc:picChg chg="add mod">
          <ac:chgData name="Pedro José Lucas Guillén" userId="246e011ac27d8c34" providerId="LiveId" clId="{90661929-A2F0-4AD9-9176-F23B3251263B}" dt="2024-12-18T19:55:59.062" v="48" actId="14100"/>
          <ac:picMkLst>
            <pc:docMk/>
            <pc:sldMk cId="3346909113" sldId="280"/>
            <ac:picMk id="19" creationId="{A9B36CE9-FF99-3D3F-4704-15A4A66F21B9}"/>
          </ac:picMkLst>
        </pc:picChg>
        <pc:picChg chg="mod">
          <ac:chgData name="Pedro José Lucas Guillén" userId="246e011ac27d8c34" providerId="LiveId" clId="{90661929-A2F0-4AD9-9176-F23B3251263B}" dt="2024-12-18T19:53:30.033" v="34" actId="1076"/>
          <ac:picMkLst>
            <pc:docMk/>
            <pc:sldMk cId="3346909113" sldId="280"/>
            <ac:picMk id="24" creationId="{5CE50B13-5BB5-EF6A-7A9B-2B46BB4CBF28}"/>
          </ac:picMkLst>
        </pc:picChg>
      </pc:sldChg>
      <pc:sldChg chg="modSp">
        <pc:chgData name="Pedro José Lucas Guillén" userId="246e011ac27d8c34" providerId="LiveId" clId="{90661929-A2F0-4AD9-9176-F23B3251263B}" dt="2024-12-18T20:02:17.305" v="63" actId="6549"/>
        <pc:sldMkLst>
          <pc:docMk/>
          <pc:sldMk cId="893891479" sldId="293"/>
        </pc:sldMkLst>
        <pc:spChg chg="mod">
          <ac:chgData name="Pedro José Lucas Guillén" userId="246e011ac27d8c34" providerId="LiveId" clId="{90661929-A2F0-4AD9-9176-F23B3251263B}" dt="2024-12-18T20:02:17.305" v="63" actId="6549"/>
          <ac:spMkLst>
            <pc:docMk/>
            <pc:sldMk cId="893891479" sldId="293"/>
            <ac:spMk id="5" creationId="{FC41BDD7-68E2-62A0-6B7E-5CF70399FF6E}"/>
          </ac:spMkLst>
        </pc:spChg>
      </pc:sldChg>
    </pc:docChg>
  </pc:docChgLst>
  <pc:docChgLst>
    <pc:chgData name="Pedro José Lucas Guillén" userId="246e011ac27d8c34" providerId="LiveId" clId="{70D992BB-13CF-47C8-926E-B9273B3997FF}"/>
    <pc:docChg chg="delSld">
      <pc:chgData name="Pedro José Lucas Guillén" userId="246e011ac27d8c34" providerId="LiveId" clId="{70D992BB-13CF-47C8-926E-B9273B3997FF}" dt="2024-12-18T05:14:17.056" v="5" actId="47"/>
      <pc:docMkLst>
        <pc:docMk/>
      </pc:docMkLst>
      <pc:sldChg chg="del">
        <pc:chgData name="Pedro José Lucas Guillén" userId="246e011ac27d8c34" providerId="LiveId" clId="{70D992BB-13CF-47C8-926E-B9273B3997FF}" dt="2024-12-18T05:14:15.100" v="4" actId="47"/>
        <pc:sldMkLst>
          <pc:docMk/>
          <pc:sldMk cId="55404192" sldId="257"/>
        </pc:sldMkLst>
      </pc:sldChg>
      <pc:sldChg chg="del">
        <pc:chgData name="Pedro José Lucas Guillén" userId="246e011ac27d8c34" providerId="LiveId" clId="{70D992BB-13CF-47C8-926E-B9273B3997FF}" dt="2024-12-18T05:14:17.056" v="5" actId="47"/>
        <pc:sldMkLst>
          <pc:docMk/>
          <pc:sldMk cId="356108791" sldId="281"/>
        </pc:sldMkLst>
      </pc:sldChg>
      <pc:sldChg chg="del">
        <pc:chgData name="Pedro José Lucas Guillén" userId="246e011ac27d8c34" providerId="LiveId" clId="{70D992BB-13CF-47C8-926E-B9273B3997FF}" dt="2024-12-18T05:14:05.844" v="0" actId="47"/>
        <pc:sldMkLst>
          <pc:docMk/>
          <pc:sldMk cId="2936424743" sldId="284"/>
        </pc:sldMkLst>
      </pc:sldChg>
      <pc:sldChg chg="del">
        <pc:chgData name="Pedro José Lucas Guillén" userId="246e011ac27d8c34" providerId="LiveId" clId="{70D992BB-13CF-47C8-926E-B9273B3997FF}" dt="2024-12-18T05:14:08.879" v="1" actId="47"/>
        <pc:sldMkLst>
          <pc:docMk/>
          <pc:sldMk cId="595820462" sldId="285"/>
        </pc:sldMkLst>
      </pc:sldChg>
      <pc:sldChg chg="del">
        <pc:chgData name="Pedro José Lucas Guillén" userId="246e011ac27d8c34" providerId="LiveId" clId="{70D992BB-13CF-47C8-926E-B9273B3997FF}" dt="2024-12-18T05:14:10.966" v="2" actId="47"/>
        <pc:sldMkLst>
          <pc:docMk/>
          <pc:sldMk cId="4047970918" sldId="286"/>
        </pc:sldMkLst>
      </pc:sldChg>
      <pc:sldChg chg="del">
        <pc:chgData name="Pedro José Lucas Guillén" userId="246e011ac27d8c34" providerId="LiveId" clId="{70D992BB-13CF-47C8-926E-B9273B3997FF}" dt="2024-12-18T05:14:13.004" v="3" actId="47"/>
        <pc:sldMkLst>
          <pc:docMk/>
          <pc:sldMk cId="1959763241" sldId="287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Hoja1!$A$2:$C$17</cx:f>
        <cx:lvl ptCount="16"/>
        <cx:lvl ptCount="16"/>
        <cx:lvl ptCount="16">
          <cx:pt idx="0">almacén principal</cx:pt>
          <cx:pt idx="1">biorreactor cultivo</cx:pt>
          <cx:pt idx="2">almacén producción</cx:pt>
          <cx:pt idx="3">centrifugación</cx:pt>
          <cx:pt idx="4">biorreactor inóculo</cx:pt>
          <cx:pt idx="5">materiales</cx:pt>
          <cx:pt idx="6">ambientales</cx:pt>
          <cx:pt idx="7">inóculo</cx:pt>
          <cx:pt idx="8">cultivo</cx:pt>
          <cx:pt idx="9">fechas</cx:pt>
          <cx:pt idx="10">depen dencias</cx:pt>
          <cx:pt idx="11">pre inóculo</cx:pt>
        </cx:lvl>
      </cx:strDim>
      <cx:numDim type="size">
        <cx:f>Hoja1!$D$2:$D$17</cx:f>
        <cx:lvl ptCount="16" formatCode="Estándar">
          <cx:pt idx="0">52</cx:pt>
          <cx:pt idx="1">48</cx:pt>
          <cx:pt idx="2">40</cx:pt>
          <cx:pt idx="3">38</cx:pt>
          <cx:pt idx="4">36</cx:pt>
          <cx:pt idx="5">27</cx:pt>
          <cx:pt idx="6">26</cx:pt>
          <cx:pt idx="7">11</cx:pt>
          <cx:pt idx="8">11</cx:pt>
          <cx:pt idx="9">6</cx:pt>
          <cx:pt idx="10">4</cx:pt>
          <cx:pt idx="11">4</cx:pt>
        </cx:lvl>
      </cx:numDim>
    </cx:data>
  </cx:chartData>
  <cx:chart>
    <cx:plotArea>
      <cx:plotAreaRegion>
        <cx:series layoutId="treemap" uniqueId="{3379164A-1978-42D0-B81E-AFABCD6AE610}">
          <cx:tx>
            <cx:txData>
              <cx:f>Hoja1!$D$1</cx:f>
              <cx:v>Serie1</cx:v>
            </cx:txData>
          </cx:tx>
          <cx:dataPt idx="0">
            <cx:spPr>
              <a:solidFill>
                <a:srgbClr val="078699"/>
              </a:solidFill>
            </cx:spPr>
          </cx:dataPt>
          <cx:dataPt idx="1">
            <cx:spPr>
              <a:solidFill>
                <a:prstClr val="black">
                  <a:lumMod val="65000"/>
                  <a:lumOff val="35000"/>
                </a:prstClr>
              </a:solidFill>
            </cx:spPr>
          </cx:dataPt>
          <cx:dataPt idx="2">
            <cx:spPr>
              <a:solidFill>
                <a:srgbClr val="F3BB0A"/>
              </a:solidFill>
            </cx:spPr>
          </cx:dataPt>
          <cx:dataPt idx="3">
            <cx:spPr>
              <a:solidFill>
                <a:srgbClr val="078699"/>
              </a:solidFill>
            </cx:spPr>
          </cx:dataPt>
          <cx:dataPt idx="4">
            <cx:spPr>
              <a:solidFill>
                <a:srgbClr val="078699"/>
              </a:solidFill>
            </cx:spPr>
          </cx:dataPt>
          <cx:dataPt idx="5">
            <cx:spPr>
              <a:solidFill>
                <a:srgbClr val="F3BB0A"/>
              </a:solidFill>
            </cx:spPr>
          </cx:dataPt>
          <cx:dataPt idx="6">
            <cx:spPr>
              <a:solidFill>
                <a:srgbClr val="F3BB0A"/>
              </a:solidFill>
            </cx:spPr>
          </cx:dataPt>
          <cx:dataPt idx="7">
            <cx:spPr>
              <a:solidFill>
                <a:prstClr val="black">
                  <a:lumMod val="65000"/>
                  <a:lumOff val="35000"/>
                </a:prstClr>
              </a:solidFill>
            </cx:spPr>
          </cx:dataPt>
          <cx:dataPt idx="8">
            <cx:spPr>
              <a:solidFill>
                <a:srgbClr val="078699"/>
              </a:solidFill>
            </cx:spPr>
          </cx:dataPt>
          <cx:dataPt idx="9">
            <cx:spPr>
              <a:solidFill>
                <a:srgbClr val="078699"/>
              </a:solidFill>
            </cx:spPr>
          </cx:dataPt>
          <cx:dataPt idx="10">
            <cx:spPr>
              <a:solidFill>
                <a:prstClr val="black">
                  <a:lumMod val="65000"/>
                  <a:lumOff val="35000"/>
                </a:prstClr>
              </a:solidFill>
            </cx:spPr>
          </cx:dataPt>
          <cx:dataPt idx="11">
            <cx:spPr>
              <a:solidFill>
                <a:srgbClr val="F3BB0A"/>
              </a:solidFill>
            </cx:spPr>
          </cx:dataPt>
          <cx:dataLabels pos="inEnd"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/>
                  </a:pPr>
                  <a:r>
                    <a:rPr lang="es-ES" sz="2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almacén principal</a:t>
                  </a:r>
                </a:p>
              </cx:txPr>
              <cx:visibility seriesName="0" categoryName="1" value="0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/>
                  </a:pPr>
                  <a:r>
                    <a:rPr lang="es-ES" sz="2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biorreactor cultivo</a:t>
                  </a:r>
                </a:p>
              </cx:txPr>
              <cx:visibility seriesName="0" categoryName="1" value="0"/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s-ES" sz="20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almacén producción</a:t>
                  </a:r>
                </a:p>
              </cx:txPr>
              <cx:visibility seriesName="0" categoryName="1" value="0"/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es-ES" sz="16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centrifugación</a:t>
                  </a:r>
                </a:p>
              </cx:txPr>
              <cx:visibility seriesName="0" categoryName="1" value="0"/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s-ES" sz="1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biorreactor inóculo</a:t>
                  </a:r>
                </a:p>
              </cx:txPr>
              <cx:visibility seriesName="0" categoryName="1" value="0"/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es-ES" sz="16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materiales</a:t>
                  </a:r>
                </a:p>
              </cx:txPr>
              <cx:visibility seriesName="0" categoryName="1" value="0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300"/>
                  </a:pPr>
                  <a:r>
                    <a:rPr lang="es-ES" sz="13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ambientales</a:t>
                  </a:r>
                </a:p>
              </cx:txPr>
              <cx:visibility seriesName="0" categoryName="1" value="0"/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s-ES" sz="1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inóculo</a:t>
                  </a:r>
                </a:p>
              </cx:txPr>
              <cx:visibility seriesName="0" categoryName="1" value="0"/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s-ES" sz="1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cultivo</a:t>
                  </a:r>
                </a:p>
              </cx:txPr>
              <cx:visibility seriesName="0" categoryName="1" value="0"/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depen dencias</a:t>
                  </a:r>
                </a:p>
              </cx:txPr>
              <cx:visibility seriesName="0" categoryName="1" value="0"/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pre inóculo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Presentación del equipo. Hablar brevemente de donde venimos y porqué estamos aquí.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8928C-152E-61C9-6A38-69DB02A2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EC8ABF-C06E-1B39-C9CE-E9175A565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F8CD40-4612-7F2E-E8D2-36A49929D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EAD0AC-5695-CA02-86D4-5B07F5DD0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437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Cuando se nos presenta un problema y más si es de negocio es necesario encontrar qué motiva la solución de dicho problema, ¿para qué queremos resolverlo?</a:t>
            </a:r>
          </a:p>
          <a:p>
            <a:r>
              <a:rPr lang="es-ES" dirty="0"/>
              <a:t>¿Para qué estimar la calidad de la producción de un antígeno en un proceso farmacéutico?</a:t>
            </a:r>
          </a:p>
          <a:p>
            <a:r>
              <a:rPr lang="es-ES" dirty="0"/>
              <a:t>Nuestra motivación de negocio es reducir el tiempo de fabricación y su coste mediante un modelo de machine </a:t>
            </a:r>
            <a:r>
              <a:rPr lang="es-ES" dirty="0" err="1"/>
              <a:t>learning</a:t>
            </a:r>
            <a:r>
              <a:rPr lang="es-ES" dirty="0"/>
              <a:t>. Por lo tanto, es primordial la precisión del modelo, pero también su </a:t>
            </a:r>
            <a:r>
              <a:rPr lang="es-ES" dirty="0" err="1"/>
              <a:t>explicabilidad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62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DE86-F495-785D-2091-975CD224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6A33EA-D161-A3F4-D72D-AD482ACD8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C900C0-5A63-17C8-E03F-EC9873073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DCEAC-94B5-6703-2DA5-818AB10CD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140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D58D-61F1-D66B-C8DE-2B433F8E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6D39B9-02EA-2490-EE06-2C9188C17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659E6F-3889-B8C4-4950-107DC830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DC15EE-C5E9-5E17-E170-BB95484BA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234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04BF-354A-45E9-2AB2-D462B9C6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F190802-801D-7D67-5237-6AB22C96D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DA5D14-518E-2AA2-B7CF-3ADD5BBAB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segundo desafío en realidad nos lo buscamos nosotros, generando un </a:t>
            </a:r>
            <a:r>
              <a:rPr lang="es-ES" dirty="0" err="1"/>
              <a:t>dataset</a:t>
            </a:r>
            <a:r>
              <a:rPr lang="es-ES" dirty="0"/>
              <a:t> de casi 600 variables.</a:t>
            </a:r>
          </a:p>
          <a:p>
            <a:r>
              <a:rPr lang="es-ES" dirty="0"/>
              <a:t>El conjunto de datos tenía más características que instancias, lo que condiciona tremendamente el resto de desarrollo de nuestro proyecto.</a:t>
            </a:r>
          </a:p>
          <a:p>
            <a:r>
              <a:rPr lang="es-ES" dirty="0"/>
              <a:t>Tuvimos que buscar una manera eficiente y precisa que permitiera seleccionar variables para el modelo de predicción.</a:t>
            </a:r>
          </a:p>
          <a:p>
            <a:r>
              <a:rPr lang="es-ES" dirty="0"/>
              <a:t>Aplicamos un primer cribado para detectar redundancia y relevancia usando la correlación de Spearman, para garantizar que los </a:t>
            </a:r>
            <a:r>
              <a:rPr lang="es-ES" dirty="0" err="1"/>
              <a:t>offliers</a:t>
            </a:r>
            <a:r>
              <a:rPr lang="es-ES" dirty="0"/>
              <a:t> no afectaran en exceso (no sé si esto es del todo correcto revisa plis).</a:t>
            </a:r>
          </a:p>
          <a:p>
            <a:r>
              <a:rPr lang="es-ES" dirty="0"/>
              <a:t>Usamos un </a:t>
            </a:r>
            <a:r>
              <a:rPr lang="es-ES" dirty="0" err="1"/>
              <a:t>premodelo</a:t>
            </a:r>
            <a:r>
              <a:rPr lang="es-ES" dirty="0"/>
              <a:t> lineal para obtener de forma recurrente una selección de variables basada en su significancia estadística según el p-valor.</a:t>
            </a:r>
          </a:p>
          <a:p>
            <a:r>
              <a:rPr lang="es-ES" dirty="0"/>
              <a:t>El algoritmo de selección de variables también permitía usar jerarquía y de esa manera mejorar el modo de selección de variables.</a:t>
            </a:r>
          </a:p>
          <a:p>
            <a:r>
              <a:rPr lang="es-ES" dirty="0"/>
              <a:t>Usando es magia conseguimos destilar todos los datos y quedarnos con 18 variables relevantes para el modelo.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25E70-F6C2-C73B-4BDC-8204B0DD1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807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668B-1E89-FAF6-82AA-3EED2BA78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EC122D-D59F-B04A-B4EA-97755A0B1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3B96C4-1EEF-7D47-CDC6-5EA59354D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Crossvalidation</a:t>
            </a:r>
            <a:endParaRPr lang="es-ES" dirty="0"/>
          </a:p>
          <a:p>
            <a:r>
              <a:rPr lang="es-ES" dirty="0"/>
              <a:t>Varios criterios</a:t>
            </a:r>
          </a:p>
          <a:p>
            <a:r>
              <a:rPr lang="es-ES" dirty="0"/>
              <a:t>SVM no conseguimos que generalizara bien 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40CBF5-D2F4-ACD5-0BF2-B70E35AFF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608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6EC79-99E4-335E-1264-CCA7CEE5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3AE9C2-C2E8-D6D1-AEAF-B9825B8B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DBC2E9-762D-2B03-C06C-2001F6613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20D09-CDB6-9AA7-947F-716E8F9A7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86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Todas las variables tienen una contraparte física en el proceso de fabricación.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impacto es fácilmente interpretable por un ingeniero de fabricación.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Gran impacto de negocio desde el primer momento.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28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ea typeface="Calibri"/>
                <a:cs typeface="Calibri"/>
              </a:rPr>
              <a:t>Podemos decir que el método de selección es reutilizable en futuras iteraciones y que permite introducir jerarquía en las características, que podría ser muy útil cuando se añade conocimiento experto.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58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EC8E3-C22E-86C4-E763-2F6C6682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2998F5-1B47-E65B-9BC2-75CEFABF1742}"/>
              </a:ext>
            </a:extLst>
          </p:cNvPr>
          <p:cNvSpPr txBox="1"/>
          <p:nvPr/>
        </p:nvSpPr>
        <p:spPr>
          <a:xfrm>
            <a:off x="8945740" y="4894721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</a:rPr>
              <a:t>NAMED17</a:t>
            </a:r>
          </a:p>
        </p:txBody>
      </p:sp>
      <p:pic>
        <p:nvPicPr>
          <p:cNvPr id="20" name="Picture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F3F1F42-ADAE-D43B-FFFB-F3F22D0D5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7" r="-1277"/>
          <a:stretch/>
        </p:blipFill>
        <p:spPr bwMode="auto">
          <a:xfrm>
            <a:off x="5797686" y="4691236"/>
            <a:ext cx="2832818" cy="11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3BD9A-845D-383F-2614-1A61870A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9BD02C5-377F-0200-F0DF-BF84C1C0E527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La Aplicación: Recopilando datos para el éxito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CE50B13-5BB5-EF6A-7A9B-2B46BB4CBF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074" y="2885769"/>
            <a:ext cx="5556471" cy="208367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238EFFB-C2D0-C23C-C8E5-C65A98C00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62" y="1782000"/>
            <a:ext cx="3420000" cy="4552988"/>
          </a:xfrm>
          <a:prstGeom prst="rect">
            <a:avLst/>
          </a:prstGeom>
        </p:spPr>
      </p:pic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CFC39D38-7BAF-47E3-C03F-836012A6D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44B1B02-A486-B3B0-9E9D-48550EC7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E25D3A16-4F79-D58D-BAE0-6DE9FD52587E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8130BE1F-D4F7-3949-0052-535C5F3E8F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9E9F8F4-A43D-0357-BB3B-2A2ACE4C1BCB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4D55301B-6FBC-57D7-E826-7CCAC6AC7E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142" y="938851"/>
            <a:ext cx="505099" cy="50509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9162DBC-0445-83B3-DB64-89D96518A39E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E310A2D-0E44-8713-2B8D-3D83395D26D2}"/>
              </a:ext>
            </a:extLst>
          </p:cNvPr>
          <p:cNvSpPr txBox="1"/>
          <p:nvPr/>
        </p:nvSpPr>
        <p:spPr>
          <a:xfrm>
            <a:off x="4068000" y="1627200"/>
            <a:ext cx="7987862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El análisis del peso en el biorreactor permite establecer, a partir de la secuencia de lotes, los dependientes y sus parentales.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Esta información puede ser útil para validar la consistencia de los datos, corregir errores, o bien para aligerar la cantidad de datos necesarios.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E99559-DE3A-6A1A-3AF8-791C2BEF21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049" y="4872976"/>
            <a:ext cx="5770180" cy="17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DD4F-3CBA-030B-8EE1-C4BEBF7F1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14DB3407-1F33-FAAE-9D93-5B550A8A25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64" y="1629102"/>
            <a:ext cx="11407414" cy="5025373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2F7F13A1-1488-DF66-538B-DB3E59EBEF92}"/>
              </a:ext>
            </a:extLst>
          </p:cNvPr>
          <p:cNvSpPr/>
          <p:nvPr/>
        </p:nvSpPr>
        <p:spPr>
          <a:xfrm>
            <a:off x="1040524" y="1535326"/>
            <a:ext cx="10110952" cy="404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C4F54FE3-AFD8-5B2A-0F05-B32AFFF2B7F2}"/>
              </a:ext>
            </a:extLst>
          </p:cNvPr>
          <p:cNvSpPr/>
          <p:nvPr/>
        </p:nvSpPr>
        <p:spPr>
          <a:xfrm>
            <a:off x="1124607" y="5331551"/>
            <a:ext cx="9827171" cy="492443"/>
          </a:xfrm>
          <a:prstGeom prst="chevron">
            <a:avLst/>
          </a:prstGeom>
          <a:solidFill>
            <a:srgbClr val="F3BB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F62955A2-CC5E-2691-6047-A742508D0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4C50BCF-B0F3-B1FD-78BA-6A167B8C7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D35021C3-3D77-FB68-AD28-5563A6AC5C22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AADA5142-4621-5CA1-DB83-6B2F87FD52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AFF325C-D7B2-8F68-8A37-06E6F9B51806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C41BDD7-68E2-62A0-6B7E-5CF70399FF6E}"/>
              </a:ext>
            </a:extLst>
          </p:cNvPr>
          <p:cNvSpPr txBox="1"/>
          <p:nvPr/>
        </p:nvSpPr>
        <p:spPr>
          <a:xfrm>
            <a:off x="6383330" y="2634677"/>
            <a:ext cx="46993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Calibri"/>
                <a:cs typeface="Calibri"/>
              </a:rPr>
              <a:t>Una primera solución de los puntos clave a revisar del proceso de producción del antígeno.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5F497F-D8A4-6DDC-1F1F-FB86AF465979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Las Conclusiones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A578300-E3CF-5BF4-A030-DDD85A239057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3040E0B-10B8-194A-13BC-91C7B6789FCD}"/>
              </a:ext>
            </a:extLst>
          </p:cNvPr>
          <p:cNvSpPr txBox="1"/>
          <p:nvPr/>
        </p:nvSpPr>
        <p:spPr>
          <a:xfrm>
            <a:off x="1123599" y="2344251"/>
            <a:ext cx="460102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" b="1" dirty="0"/>
              <a:t>Uso de todos los datos disponibles.</a:t>
            </a:r>
          </a:p>
          <a:p>
            <a:pPr algn="ctr">
              <a:spcAft>
                <a:spcPts val="2400"/>
              </a:spcAft>
            </a:pPr>
            <a:r>
              <a:rPr lang="es-ES" b="1" dirty="0"/>
              <a:t>Selección en fases por significación estadística.</a:t>
            </a:r>
          </a:p>
          <a:p>
            <a:pPr algn="ctr">
              <a:spcAft>
                <a:spcPts val="2400"/>
              </a:spcAft>
            </a:pPr>
            <a:r>
              <a:rPr lang="es-ES" b="1" dirty="0"/>
              <a:t>Compromiso con la búsqueda de un diseño simple e interpretable.</a:t>
            </a:r>
          </a:p>
          <a:p>
            <a:pPr algn="ctr">
              <a:spcAft>
                <a:spcPts val="2400"/>
              </a:spcAft>
            </a:pPr>
            <a:r>
              <a:rPr lang="es-ES" b="1" dirty="0" err="1"/>
              <a:t>ElasticNet</a:t>
            </a:r>
            <a:r>
              <a:rPr lang="es-ES" b="1" dirty="0"/>
              <a:t>: buen resultado, rápido, explicable y sin sesgos.</a:t>
            </a:r>
            <a:endParaRPr lang="es-E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B7505D-5A6E-ED79-A183-8EB23BD9234A}"/>
              </a:ext>
            </a:extLst>
          </p:cNvPr>
          <p:cNvSpPr txBox="1"/>
          <p:nvPr/>
        </p:nvSpPr>
        <p:spPr>
          <a:xfrm>
            <a:off x="5807414" y="3108781"/>
            <a:ext cx="5889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6000" b="1" dirty="0">
                <a:latin typeface="Calibri"/>
                <a:ea typeface="Calibri"/>
                <a:cs typeface="Calibri"/>
              </a:rPr>
              <a:t>=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3CDB2-8573-8DC4-6EFD-AB304FA3C48D}"/>
              </a:ext>
            </a:extLst>
          </p:cNvPr>
          <p:cNvSpPr txBox="1"/>
          <p:nvPr/>
        </p:nvSpPr>
        <p:spPr>
          <a:xfrm>
            <a:off x="6413406" y="4014852"/>
            <a:ext cx="463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Calibri"/>
                <a:cs typeface="Calibri"/>
              </a:rPr>
              <a:t>Dos herramientas útiles para extender el estudio en el futuro.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E31E1C-EDB1-4946-EE8B-C5E064DEE2A0}"/>
              </a:ext>
            </a:extLst>
          </p:cNvPr>
          <p:cNvSpPr txBox="1"/>
          <p:nvPr/>
        </p:nvSpPr>
        <p:spPr>
          <a:xfrm>
            <a:off x="8438538" y="3108780"/>
            <a:ext cx="5889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6000" b="1" dirty="0">
                <a:latin typeface="Calibri"/>
                <a:ea typeface="Calibri"/>
                <a:cs typeface="Calibri"/>
              </a:rPr>
              <a:t>+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F99937-6B07-2E27-EEE2-7B49910AC0D4}"/>
              </a:ext>
            </a:extLst>
          </p:cNvPr>
          <p:cNvSpPr txBox="1"/>
          <p:nvPr/>
        </p:nvSpPr>
        <p:spPr>
          <a:xfrm>
            <a:off x="2092210" y="5331551"/>
            <a:ext cx="843980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600" dirty="0">
                <a:latin typeface="Consolas"/>
                <a:ea typeface="Calibri"/>
                <a:cs typeface="Calibri"/>
              </a:rPr>
              <a:t>Lograr un suministro de vacunas más accesible</a:t>
            </a:r>
            <a:endParaRPr lang="es-ES" sz="2600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7875E5-70AA-4ECF-A907-561BB746A467}"/>
              </a:ext>
            </a:extLst>
          </p:cNvPr>
          <p:cNvCxnSpPr>
            <a:cxnSpLocks/>
          </p:cNvCxnSpPr>
          <p:nvPr/>
        </p:nvCxnSpPr>
        <p:spPr>
          <a:xfrm>
            <a:off x="6101906" y="4630968"/>
            <a:ext cx="0" cy="58453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5" grpId="0"/>
      <p:bldP spid="3" grpId="0"/>
      <p:bldP spid="4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34FCA5-BA27-DDC3-9116-E79A6BE9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A9110-707E-345F-58AD-264F0F1D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42B6F9-AF2B-B333-D287-0B8A02DA169C}"/>
              </a:ext>
            </a:extLst>
          </p:cNvPr>
          <p:cNvSpPr txBox="1"/>
          <p:nvPr/>
        </p:nvSpPr>
        <p:spPr>
          <a:xfrm>
            <a:off x="8945740" y="2871367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</a:rPr>
              <a:t>NAMED17</a:t>
            </a:r>
          </a:p>
        </p:txBody>
      </p:sp>
      <p:pic>
        <p:nvPicPr>
          <p:cNvPr id="8" name="Picture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4EE53CB-56A4-AB33-D5AC-D95C0F54D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7" r="-1277"/>
          <a:stretch/>
        </p:blipFill>
        <p:spPr bwMode="auto">
          <a:xfrm>
            <a:off x="5797686" y="2667882"/>
            <a:ext cx="2832818" cy="11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cheurón 18">
            <a:extLst>
              <a:ext uri="{FF2B5EF4-FFF2-40B4-BE49-F238E27FC236}">
                <a16:creationId xmlns:a16="http://schemas.microsoft.com/office/drawing/2014/main" id="{63396A23-9ADC-A58C-C32B-9EF6399A8F38}"/>
              </a:ext>
            </a:extLst>
          </p:cNvPr>
          <p:cNvSpPr/>
          <p:nvPr/>
        </p:nvSpPr>
        <p:spPr>
          <a:xfrm>
            <a:off x="3432250" y="5452450"/>
            <a:ext cx="7340853" cy="492443"/>
          </a:xfrm>
          <a:prstGeom prst="chevron">
            <a:avLst/>
          </a:prstGeom>
          <a:solidFill>
            <a:srgbClr val="F3BB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DF6E134-E391-59DD-8EB4-59A16E0CCB10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BE086B33-CDD2-EEAD-CE9D-ECAA87415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3F19D69-99E8-619D-0F47-23A90C52C994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4A0BA0C-E152-FA4B-B895-03558B0554E2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El Problema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64BBB6-4BAD-A828-DCE3-D569AA029BAF}"/>
              </a:ext>
            </a:extLst>
          </p:cNvPr>
          <p:cNvSpPr txBox="1"/>
          <p:nvPr/>
        </p:nvSpPr>
        <p:spPr>
          <a:xfrm>
            <a:off x="913833" y="1984225"/>
            <a:ext cx="9704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Consolas"/>
                <a:ea typeface="Calibri"/>
                <a:cs typeface="Calibri"/>
              </a:rPr>
              <a:t>Estimar la calidad de la producción de un antígeno</a:t>
            </a:r>
            <a:endParaRPr lang="es-ES" dirty="0">
              <a:latin typeface="Consola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3699FD-D4F7-04D8-0C1F-2976DE3EB4FA}"/>
              </a:ext>
            </a:extLst>
          </p:cNvPr>
          <p:cNvSpPr txBox="1"/>
          <p:nvPr/>
        </p:nvSpPr>
        <p:spPr>
          <a:xfrm>
            <a:off x="1586321" y="2679364"/>
            <a:ext cx="97049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latin typeface="Consolas"/>
                <a:ea typeface="Calibri"/>
                <a:cs typeface="Calibri"/>
              </a:rPr>
              <a:t>Para identificar las variables que tienen impacto</a:t>
            </a:r>
            <a:endParaRPr lang="es-ES" sz="200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700C09-649D-03F9-9C65-2D7876AE927F}"/>
              </a:ext>
            </a:extLst>
          </p:cNvPr>
          <p:cNvSpPr txBox="1"/>
          <p:nvPr/>
        </p:nvSpPr>
        <p:spPr>
          <a:xfrm>
            <a:off x="2188358" y="3456100"/>
            <a:ext cx="876651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>
                <a:latin typeface="Consolas"/>
                <a:ea typeface="Calibri"/>
                <a:cs typeface="Calibri"/>
              </a:rPr>
              <a:t>Para mejorar el proceso de producción del antígeno</a:t>
            </a:r>
            <a:endParaRPr lang="es-ES" sz="2200" dirty="0">
              <a:ea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47162-67ED-D4C2-23C6-5136B78A4488}"/>
              </a:ext>
            </a:extLst>
          </p:cNvPr>
          <p:cNvSpPr txBox="1"/>
          <p:nvPr/>
        </p:nvSpPr>
        <p:spPr>
          <a:xfrm>
            <a:off x="2835672" y="4230386"/>
            <a:ext cx="86336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onsolas"/>
                <a:ea typeface="Calibri"/>
                <a:cs typeface="Calibri"/>
              </a:rPr>
              <a:t>Para optimizar la eficiencia, recortar los tiempos, aumentar la producción y reducir costes</a:t>
            </a:r>
            <a:endParaRPr lang="es-ES" sz="2400" dirty="0">
              <a:ea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6575B6-B9A3-C5DB-D971-0FD1F0C4A3B9}"/>
              </a:ext>
            </a:extLst>
          </p:cNvPr>
          <p:cNvSpPr txBox="1"/>
          <p:nvPr/>
        </p:nvSpPr>
        <p:spPr>
          <a:xfrm>
            <a:off x="3625433" y="5452450"/>
            <a:ext cx="714767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600" dirty="0">
                <a:latin typeface="Consolas"/>
                <a:ea typeface="Calibri"/>
                <a:cs typeface="Calibri"/>
              </a:rPr>
              <a:t>Para obtener más vacunas más baratas</a:t>
            </a:r>
            <a:endParaRPr lang="es-ES" sz="2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416021-E210-68E8-35A7-5F6696ACBD3D}"/>
              </a:ext>
            </a:extLst>
          </p:cNvPr>
          <p:cNvSpPr txBox="1"/>
          <p:nvPr/>
        </p:nvSpPr>
        <p:spPr>
          <a:xfrm>
            <a:off x="7367433" y="1834426"/>
            <a:ext cx="14067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</a:rPr>
              <a:t>¿Para qué?</a:t>
            </a:r>
            <a:endParaRPr lang="es-ES" sz="1600" b="1" dirty="0">
              <a:solidFill>
                <a:srgbClr val="078699"/>
              </a:solidFill>
              <a:latin typeface="Ink Free" panose="03080402000500000000" pitchFamily="66" charset="0"/>
              <a:ea typeface="Calibri"/>
              <a:cs typeface="Calibri"/>
            </a:endParaRPr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DF5CC3C0-A0DB-135A-4433-6E7554497335}"/>
              </a:ext>
            </a:extLst>
          </p:cNvPr>
          <p:cNvCxnSpPr>
            <a:cxnSpLocks/>
            <a:stCxn id="3" idx="1"/>
            <a:endCxn id="4" idx="1"/>
          </p:cNvCxnSpPr>
          <p:nvPr/>
        </p:nvCxnSpPr>
        <p:spPr>
          <a:xfrm rot="10800000" flipH="1" flipV="1">
            <a:off x="913833" y="2168891"/>
            <a:ext cx="672488" cy="710528"/>
          </a:xfrm>
          <a:prstGeom prst="bentConnector3">
            <a:avLst>
              <a:gd name="adj1" fmla="val -33993"/>
            </a:avLst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3A6FC26E-05FB-A258-A739-00ADDDA264EC}"/>
              </a:ext>
            </a:extLst>
          </p:cNvPr>
          <p:cNvCxnSpPr>
            <a:cxnSpLocks/>
            <a:stCxn id="4" idx="1"/>
            <a:endCxn id="5" idx="1"/>
          </p:cNvCxnSpPr>
          <p:nvPr/>
        </p:nvCxnSpPr>
        <p:spPr>
          <a:xfrm rot="10800000" flipH="1" flipV="1">
            <a:off x="1586320" y="2879418"/>
            <a:ext cx="602037" cy="792125"/>
          </a:xfrm>
          <a:prstGeom prst="bentConnector3">
            <a:avLst>
              <a:gd name="adj1" fmla="val -37971"/>
            </a:avLst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AA9097F8-5A63-0274-B4D7-ADBD45876AE6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2188358" y="3671543"/>
            <a:ext cx="647314" cy="974341"/>
          </a:xfrm>
          <a:prstGeom prst="bentConnector3">
            <a:avLst>
              <a:gd name="adj1" fmla="val -35315"/>
            </a:avLst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A1491591-0373-9B66-04B6-1FDA6D759C75}"/>
              </a:ext>
            </a:extLst>
          </p:cNvPr>
          <p:cNvCxnSpPr>
            <a:cxnSpLocks/>
            <a:stCxn id="7" idx="1"/>
            <a:endCxn id="8" idx="1"/>
          </p:cNvCxnSpPr>
          <p:nvPr/>
        </p:nvCxnSpPr>
        <p:spPr>
          <a:xfrm rot="10800000" flipH="1" flipV="1">
            <a:off x="2835671" y="4645884"/>
            <a:ext cx="789761" cy="1052787"/>
          </a:xfrm>
          <a:prstGeom prst="bentConnector3">
            <a:avLst>
              <a:gd name="adj1" fmla="val -28945"/>
            </a:avLst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C5FEFE86-0951-EBCA-3FB8-2E99C4C7FF58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7B4A1-AF32-0483-57DD-AA32AEBE7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8E78CB32-8AEE-677F-6A15-9CB4BF9424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6796968-1F90-8F84-A607-7B27DD85B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E786611-83D3-F34C-7CE6-778D72A1F72C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C82E06A6-37C0-A4F3-48E9-74EA844492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0D0F961-EABB-3194-E805-6F00A83D3B72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025597-C78C-1994-4924-B144A82A64FE}"/>
              </a:ext>
            </a:extLst>
          </p:cNvPr>
          <p:cNvSpPr txBox="1"/>
          <p:nvPr/>
        </p:nvSpPr>
        <p:spPr>
          <a:xfrm>
            <a:off x="1444941" y="3239527"/>
            <a:ext cx="366308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/>
                <a:ea typeface="Calibri"/>
                <a:cs typeface="Calibri"/>
              </a:rPr>
              <a:t>12 fuentes heterogéneas</a:t>
            </a: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/>
                <a:ea typeface="Calibri"/>
                <a:cs typeface="Calibri"/>
              </a:rPr>
              <a:t>Relevancia sin redundancia</a:t>
            </a: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/>
                <a:ea typeface="Calibri"/>
                <a:cs typeface="Calibri"/>
              </a:rPr>
              <a:t>Predicciones adecuadas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15C43D-B932-0E8B-DA0D-E48481AC84D2}"/>
              </a:ext>
            </a:extLst>
          </p:cNvPr>
          <p:cNvSpPr txBox="1"/>
          <p:nvPr/>
        </p:nvSpPr>
        <p:spPr>
          <a:xfrm>
            <a:off x="1632000" y="2851030"/>
            <a:ext cx="25177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Calibri"/>
                <a:ea typeface="Calibri"/>
                <a:cs typeface="Calibri"/>
              </a:rPr>
              <a:t>Los Desafíos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4CA3451-11C2-42DA-2F38-BAF768DFB70A}"/>
              </a:ext>
            </a:extLst>
          </p:cNvPr>
          <p:cNvSpPr txBox="1"/>
          <p:nvPr/>
        </p:nvSpPr>
        <p:spPr>
          <a:xfrm>
            <a:off x="4985800" y="4020341"/>
            <a:ext cx="2445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Calibri"/>
                <a:ea typeface="Calibri"/>
                <a:cs typeface="Calibri"/>
              </a:rPr>
              <a:t>La Propuesta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5E57CD7-B2ED-52DE-D70F-3C44A8CDD76E}"/>
              </a:ext>
            </a:extLst>
          </p:cNvPr>
          <p:cNvSpPr txBox="1"/>
          <p:nvPr/>
        </p:nvSpPr>
        <p:spPr>
          <a:xfrm>
            <a:off x="7751882" y="4562131"/>
            <a:ext cx="2445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Calibri"/>
                <a:ea typeface="Calibri"/>
                <a:cs typeface="Calibri"/>
              </a:rPr>
              <a:t>Las Aplicaciones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B73A447-9898-1766-F376-BB3253464B4C}"/>
              </a:ext>
            </a:extLst>
          </p:cNvPr>
          <p:cNvSpPr txBox="1"/>
          <p:nvPr/>
        </p:nvSpPr>
        <p:spPr>
          <a:xfrm>
            <a:off x="4798600" y="4490397"/>
            <a:ext cx="31136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078699"/>
                </a:solidFill>
                <a:latin typeface="Consolas"/>
                <a:ea typeface="Calibri"/>
                <a:cs typeface="Calibri"/>
              </a:rPr>
              <a:t>Modelo desarrollado</a:t>
            </a:r>
            <a:endParaRPr lang="es-ES" sz="1600" dirty="0">
              <a:solidFill>
                <a:srgbClr val="078699"/>
              </a:solidFill>
              <a:latin typeface="Consola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9CD53D-178B-FD97-23BD-2739E1A69DDA}"/>
              </a:ext>
            </a:extLst>
          </p:cNvPr>
          <p:cNvSpPr txBox="1"/>
          <p:nvPr/>
        </p:nvSpPr>
        <p:spPr>
          <a:xfrm>
            <a:off x="7564683" y="5101838"/>
            <a:ext cx="385241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 panose="020B0609020204030204" pitchFamily="49" charset="0"/>
                <a:ea typeface="Calibri"/>
                <a:cs typeface="Calibri"/>
              </a:rPr>
              <a:t>Las variables que más importan</a:t>
            </a: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 panose="020B0609020204030204" pitchFamily="49" charset="0"/>
                <a:ea typeface="Calibri"/>
                <a:cs typeface="Calibri"/>
              </a:rPr>
              <a:t>Selección ajustable por expertos</a:t>
            </a: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078699"/>
                </a:solidFill>
                <a:latin typeface="Consolas" panose="020B0609020204030204" pitchFamily="49" charset="0"/>
                <a:ea typeface="Calibri"/>
                <a:cs typeface="Calibri"/>
              </a:rPr>
              <a:t>Recopilando datos para el éxito</a:t>
            </a:r>
            <a:endParaRPr lang="es-ES" sz="1600" dirty="0">
              <a:solidFill>
                <a:srgbClr val="078699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D8DB72-BA41-BE78-AA8C-0271CB462B86}"/>
              </a:ext>
            </a:extLst>
          </p:cNvPr>
          <p:cNvSpPr txBox="1"/>
          <p:nvPr/>
        </p:nvSpPr>
        <p:spPr>
          <a:xfrm>
            <a:off x="5524200" y="2681513"/>
            <a:ext cx="7442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600" b="1" dirty="0">
                <a:solidFill>
                  <a:srgbClr val="078699"/>
                </a:solidFill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12DE7E-D79B-AA19-D8FB-BC4150157964}"/>
              </a:ext>
            </a:extLst>
          </p:cNvPr>
          <p:cNvSpPr txBox="1"/>
          <p:nvPr/>
        </p:nvSpPr>
        <p:spPr>
          <a:xfrm>
            <a:off x="2146658" y="1542980"/>
            <a:ext cx="7442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600" b="1" dirty="0">
                <a:solidFill>
                  <a:srgbClr val="078699"/>
                </a:solidFill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CBE36E3-7264-1257-FFB5-50190A537C40}"/>
              </a:ext>
            </a:extLst>
          </p:cNvPr>
          <p:cNvSpPr txBox="1"/>
          <p:nvPr/>
        </p:nvSpPr>
        <p:spPr>
          <a:xfrm>
            <a:off x="8602640" y="3283027"/>
            <a:ext cx="7442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600" b="1" dirty="0">
                <a:solidFill>
                  <a:srgbClr val="078699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30EF67E-1724-D050-7A98-CB83FCE80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537" y="3286834"/>
            <a:ext cx="214937" cy="27007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E9E34EC-21AC-38AD-C5F8-E9F2357D72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36" y="3645123"/>
            <a:ext cx="212024" cy="21202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2DF9F0E-EEB2-FFB1-A97C-D7DB9A5836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4056" y="3957721"/>
            <a:ext cx="212023" cy="224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CB7BB3-0606-4FAF-DEA5-05A319316C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095" y="4490397"/>
            <a:ext cx="324000" cy="32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14BEF5-835C-3AF1-669C-5EF9EFDB5D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981" y="5148983"/>
            <a:ext cx="191677" cy="1916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A668E7-8F9E-F37B-C2E4-D0B99666852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15" y="5769989"/>
            <a:ext cx="280342" cy="2803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6196A5-45A0-B7A2-D71A-929FF32C96B3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El Contenido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8E6646-7671-7D45-7AFF-B6CBB0D75B57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FB58468-C18C-6D92-92ED-5BA11510D4C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598" y="5425608"/>
            <a:ext cx="191677" cy="2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CF769-26D7-C0BB-C99E-1F6707CE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F7212988-774B-955D-6D68-A940B581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83A9950-3584-0C66-37CB-941594FD2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5C0F6C5D-5213-E609-1704-BBB7E2C1CDF6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AA1A7F48-5C7B-B168-A3DA-15DD1F117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24A4F72-8949-24E9-C45E-7BFC6F65E348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4D9F839-A454-9688-307E-DCA415CAA9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958" y="909078"/>
            <a:ext cx="371220" cy="4664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1356F4B-611C-3878-2DE0-48ECBADBF5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05" y="1914365"/>
            <a:ext cx="4904762" cy="23805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5B1F010-D9C3-6546-808E-9780348FCCB3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El Desafío: 12 fuentes heterogéneas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B15FF3B-D44F-AEFF-19F6-06507D448C5D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EB5A457-3CE7-DED1-D7D2-78771636AB6E}"/>
              </a:ext>
            </a:extLst>
          </p:cNvPr>
          <p:cNvSpPr txBox="1"/>
          <p:nvPr/>
        </p:nvSpPr>
        <p:spPr>
          <a:xfrm>
            <a:off x="1338943" y="4791992"/>
            <a:ext cx="830580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Uso de todas las fuentes proporcionadas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Agregación de los datos temporales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Definición de nuevas variables basadas en fechas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Aprovechamiento de la redundancia para rellenar datos faltantes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Análisis del peso en los biorreactores para resolver las dependencias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CF6EF80C-4EE1-4447-F081-4E6AB214C9E7}"/>
              </a:ext>
            </a:extLst>
          </p:cNvPr>
          <p:cNvSpPr/>
          <p:nvPr/>
        </p:nvSpPr>
        <p:spPr>
          <a:xfrm>
            <a:off x="5366657" y="2813112"/>
            <a:ext cx="587830" cy="735336"/>
          </a:xfrm>
          <a:prstGeom prst="chevron">
            <a:avLst/>
          </a:prstGeom>
          <a:solidFill>
            <a:srgbClr val="F3BB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B7427292-3C1D-4C7F-1C77-6E0F81F6E6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80373674"/>
                  </p:ext>
                </p:extLst>
              </p:nvPr>
            </p:nvGraphicFramePr>
            <p:xfrm>
              <a:off x="6096000" y="1815534"/>
              <a:ext cx="5714179" cy="27304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B7427292-3C1D-4C7F-1C77-6E0F81F6E6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6000" y="1815534"/>
                <a:ext cx="5714179" cy="273049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C318FE9C-A6A5-67CF-4D44-5D5E6DB30DB6}"/>
              </a:ext>
            </a:extLst>
          </p:cNvPr>
          <p:cNvSpPr txBox="1"/>
          <p:nvPr/>
        </p:nvSpPr>
        <p:spPr>
          <a:xfrm>
            <a:off x="9471944" y="5838177"/>
            <a:ext cx="1675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    consistencia,   -&gt; </a:t>
            </a:r>
            <a:r>
              <a:rPr lang="es-ES" sz="1600" b="1" dirty="0" err="1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Nans</a:t>
            </a: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 y nuevas   </a:t>
            </a:r>
            <a:r>
              <a:rPr lang="es-ES" sz="1600" b="1" dirty="0">
                <a:solidFill>
                  <a:schemeClr val="bg1"/>
                </a:solidFill>
                <a:latin typeface="Ink Free" panose="03080402000500000000" pitchFamily="66" charset="0"/>
                <a:ea typeface="Calibri"/>
                <a:cs typeface="Calibri"/>
              </a:rPr>
              <a:t>vv</a:t>
            </a: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21805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CF8F-7185-83C3-AEAA-640F35FA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F14123-75AD-409F-0A01-52E4311EAD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35" y="1740403"/>
            <a:ext cx="4707795" cy="4229749"/>
          </a:xfrm>
          <a:prstGeom prst="rect">
            <a:avLst/>
          </a:prstGeom>
        </p:spPr>
      </p:pic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D4B8A7CB-D689-C556-7843-DDF84D8C2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4E73A59-8ADD-4CAA-2F8D-B148DB97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C5447CE-229E-22C6-87BD-AA6FF94A56B2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AB26AB27-D091-0782-A35A-812AA8F72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851DE91-93C1-EE0B-3431-74DA44C63FE3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NAMED17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3034A24-48F5-4698-7513-0376BF94D867}"/>
              </a:ext>
            </a:extLst>
          </p:cNvPr>
          <p:cNvSpPr txBox="1"/>
          <p:nvPr/>
        </p:nvSpPr>
        <p:spPr>
          <a:xfrm>
            <a:off x="5606428" y="2004055"/>
            <a:ext cx="59114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Relevancia y redundancia basada en correlación de Spearman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P-valores de la regresión lineal multivariante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Metodología secuencial sobre jerarquía de </a:t>
            </a:r>
            <a:r>
              <a:rPr lang="es-ES" sz="1600" dirty="0" err="1">
                <a:latin typeface="Consolas"/>
                <a:ea typeface="Calibri"/>
                <a:cs typeface="Calibri"/>
              </a:rPr>
              <a:t>features</a:t>
            </a:r>
            <a:endParaRPr lang="es-ES" sz="1600" dirty="0">
              <a:latin typeface="Consolas"/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A3A941-636D-FC37-A730-9AE0A6C8FA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23" y="1074100"/>
            <a:ext cx="292255" cy="2922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11F551-E0F0-8621-A001-41DB1C4EC8F1}"/>
              </a:ext>
            </a:extLst>
          </p:cNvPr>
          <p:cNvSpPr txBox="1"/>
          <p:nvPr/>
        </p:nvSpPr>
        <p:spPr>
          <a:xfrm>
            <a:off x="855686" y="5970152"/>
            <a:ext cx="3564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Casi 600 potenciales predictores ¡SOS!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513409-AB3D-EB50-553D-60767EA5F41B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El Desafío: Relevancia sin redundancia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095409D-B66E-35A0-7041-4F4B78DF26A1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069BE8D5-D588-4FB0-884A-1747481AA5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91" y="3781010"/>
            <a:ext cx="3887866" cy="19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BEF66-62CC-F79D-A9D8-4369CBC7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E3866460-2254-2833-6D0B-BD39AC3D6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C126841-D0BC-38E1-D58E-228784282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D7F439F5-E37B-2E79-0845-01ECC0047674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4FF5F5EA-09C9-1DB3-CE05-568F03789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618F157-7B44-3795-EE28-7FCAD2136730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NAMED17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8FC7A26-3AD3-82DD-491F-D515A23520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6997" y="1022740"/>
            <a:ext cx="352240" cy="3731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C80BD3-7BA1-F506-4B2E-63341A5D8582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El Desafío: Predicciones adecuadas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962E792-E9A6-9DAE-B4C2-CCD78A0E681D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EA5DE212-96ED-FFDE-4FD3-653A81D8BF07}"/>
              </a:ext>
            </a:extLst>
          </p:cNvPr>
          <p:cNvSpPr/>
          <p:nvPr/>
        </p:nvSpPr>
        <p:spPr>
          <a:xfrm>
            <a:off x="2268970" y="3157762"/>
            <a:ext cx="1582620" cy="3173510"/>
          </a:xfrm>
          <a:prstGeom prst="rect">
            <a:avLst/>
          </a:prstGeom>
          <a:solidFill>
            <a:srgbClr val="F3BB0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0D31319-66FC-23FF-2FE6-9297BAE2301A}"/>
              </a:ext>
            </a:extLst>
          </p:cNvPr>
          <p:cNvSpPr/>
          <p:nvPr/>
        </p:nvSpPr>
        <p:spPr>
          <a:xfrm>
            <a:off x="3971941" y="2391700"/>
            <a:ext cx="1582620" cy="3947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5DF965-032F-3D1D-8BEF-930E32B92E0E}"/>
              </a:ext>
            </a:extLst>
          </p:cNvPr>
          <p:cNvSpPr/>
          <p:nvPr/>
        </p:nvSpPr>
        <p:spPr>
          <a:xfrm>
            <a:off x="565976" y="3433135"/>
            <a:ext cx="1582620" cy="2902351"/>
          </a:xfrm>
          <a:prstGeom prst="rect">
            <a:avLst/>
          </a:prstGeom>
          <a:solidFill>
            <a:srgbClr val="EBEB4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B85581-4A72-9D41-B769-EAC68640685B}"/>
              </a:ext>
            </a:extLst>
          </p:cNvPr>
          <p:cNvSpPr txBox="1"/>
          <p:nvPr/>
        </p:nvSpPr>
        <p:spPr>
          <a:xfrm>
            <a:off x="3971941" y="4553705"/>
            <a:ext cx="15826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-245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10%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0.007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75|-23</a:t>
            </a:r>
          </a:p>
          <a:p>
            <a:pPr algn="ctr">
              <a:spcAft>
                <a:spcPts val="600"/>
              </a:spcAft>
            </a:pPr>
            <a:r>
              <a:rPr lang="es-ES" b="0" i="0" dirty="0">
                <a:solidFill>
                  <a:srgbClr val="00B050"/>
                </a:solidFill>
                <a:effectLst/>
                <a:latin typeface="Google Sans"/>
              </a:rPr>
              <a:t>✔✔</a:t>
            </a:r>
            <a:endParaRPr lang="es-ES" b="0" i="0" dirty="0">
              <a:solidFill>
                <a:srgbClr val="00B050"/>
              </a:solidFill>
              <a:effectLst/>
              <a:latin typeface="Linux Libertine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2E378-805C-3938-765D-B5F0F6DF5867}"/>
              </a:ext>
            </a:extLst>
          </p:cNvPr>
          <p:cNvSpPr txBox="1"/>
          <p:nvPr/>
        </p:nvSpPr>
        <p:spPr>
          <a:xfrm>
            <a:off x="5674914" y="4553705"/>
            <a:ext cx="1582620" cy="1785104"/>
          </a:xfrm>
          <a:prstGeom prst="rect">
            <a:avLst/>
          </a:prstGeom>
          <a:solidFill>
            <a:srgbClr val="0786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onsolas" panose="020B0609020204030204" pitchFamily="49" charset="0"/>
              </a:rPr>
              <a:t>-309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onsolas" panose="020B0609020204030204" pitchFamily="49" charset="0"/>
              </a:rPr>
              <a:t>0%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onsolas" panose="020B0609020204030204" pitchFamily="49" charset="0"/>
              </a:rPr>
              <a:t>0.008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onsolas" panose="020B0609020204030204" pitchFamily="49" charset="0"/>
              </a:rPr>
              <a:t>171|-65</a:t>
            </a:r>
          </a:p>
          <a:p>
            <a:pPr algn="ctr">
              <a:spcAft>
                <a:spcPts val="600"/>
              </a:spcAft>
            </a:pPr>
            <a:r>
              <a:rPr lang="es-ES" b="0" i="0" dirty="0">
                <a:solidFill>
                  <a:srgbClr val="C00000"/>
                </a:solidFill>
                <a:effectLst/>
                <a:latin typeface="Linux Libertine"/>
              </a:rPr>
              <a:t>✘</a:t>
            </a:r>
            <a:endParaRPr lang="es-ES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5EB2EE-D9F8-9ECA-64DF-C5CD0F3305B7}"/>
              </a:ext>
            </a:extLst>
          </p:cNvPr>
          <p:cNvSpPr txBox="1"/>
          <p:nvPr/>
        </p:nvSpPr>
        <p:spPr>
          <a:xfrm>
            <a:off x="2268969" y="4541955"/>
            <a:ext cx="15826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-249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57%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0.135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127|-55</a:t>
            </a:r>
          </a:p>
          <a:p>
            <a:pPr algn="ctr">
              <a:spcAft>
                <a:spcPts val="600"/>
              </a:spcAft>
            </a:pPr>
            <a:r>
              <a:rPr lang="es-ES" b="0" i="0" dirty="0">
                <a:solidFill>
                  <a:srgbClr val="00B050"/>
                </a:solidFill>
                <a:effectLst/>
                <a:latin typeface="Google Sans"/>
              </a:rPr>
              <a:t>✔</a:t>
            </a:r>
            <a:endParaRPr lang="es-ES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D2DDF6-2F3D-39C9-82DB-F97EDF3D6C92}"/>
              </a:ext>
            </a:extLst>
          </p:cNvPr>
          <p:cNvSpPr txBox="1"/>
          <p:nvPr/>
        </p:nvSpPr>
        <p:spPr>
          <a:xfrm>
            <a:off x="600850" y="4546168"/>
            <a:ext cx="15826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-268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17%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0.235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160|-55</a:t>
            </a:r>
          </a:p>
          <a:p>
            <a:pPr algn="ctr">
              <a:spcAft>
                <a:spcPts val="600"/>
              </a:spcAft>
            </a:pPr>
            <a:r>
              <a:rPr lang="es-ES" b="0" i="0" dirty="0">
                <a:solidFill>
                  <a:srgbClr val="00B050"/>
                </a:solidFill>
                <a:effectLst/>
                <a:latin typeface="Google Sans"/>
              </a:rPr>
              <a:t>✔</a:t>
            </a:r>
            <a:endParaRPr lang="es-ES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4211F12-067E-6262-659D-DBAC5D2EB3A4}"/>
              </a:ext>
            </a:extLst>
          </p:cNvPr>
          <p:cNvSpPr txBox="1"/>
          <p:nvPr/>
        </p:nvSpPr>
        <p:spPr>
          <a:xfrm>
            <a:off x="7343032" y="4557181"/>
            <a:ext cx="2166257" cy="178510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RMSE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OVER-FITTING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TRAINING TIME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BIAS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Consolas" panose="020B0609020204030204" pitchFamily="49" charset="0"/>
              </a:rPr>
              <a:t>EXPLICABILITY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80BB0E5-F5A1-CC9F-AFA4-C33C76494250}"/>
              </a:ext>
            </a:extLst>
          </p:cNvPr>
          <p:cNvSpPr txBox="1"/>
          <p:nvPr/>
        </p:nvSpPr>
        <p:spPr>
          <a:xfrm>
            <a:off x="2277572" y="2770121"/>
            <a:ext cx="1582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latin typeface="Calibri"/>
                <a:ea typeface="Calibri"/>
                <a:cs typeface="Calibri"/>
              </a:rPr>
              <a:t>XGBoost</a:t>
            </a:r>
            <a:endParaRPr lang="es-E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A9FF0D-1119-6394-1DFF-AA62418FF1D1}"/>
              </a:ext>
            </a:extLst>
          </p:cNvPr>
          <p:cNvSpPr txBox="1"/>
          <p:nvPr/>
        </p:nvSpPr>
        <p:spPr>
          <a:xfrm>
            <a:off x="574577" y="3045929"/>
            <a:ext cx="1582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latin typeface="Calibri"/>
                <a:ea typeface="Calibri"/>
                <a:cs typeface="Calibri"/>
              </a:rPr>
              <a:t>RandomForest</a:t>
            </a:r>
            <a:endParaRPr lang="es-E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A6BB56-B574-0A3B-307C-7C771B3DF3F4}"/>
              </a:ext>
            </a:extLst>
          </p:cNvPr>
          <p:cNvSpPr txBox="1"/>
          <p:nvPr/>
        </p:nvSpPr>
        <p:spPr>
          <a:xfrm>
            <a:off x="3971940" y="2004055"/>
            <a:ext cx="1582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latin typeface="Calibri"/>
                <a:ea typeface="Calibri"/>
                <a:cs typeface="Calibri"/>
              </a:rPr>
              <a:t>ElasticNet</a:t>
            </a:r>
            <a:endParaRPr lang="es-E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E6AEF23-CE5D-56D3-679F-06FBEC1123BE}"/>
              </a:ext>
            </a:extLst>
          </p:cNvPr>
          <p:cNvSpPr txBox="1"/>
          <p:nvPr/>
        </p:nvSpPr>
        <p:spPr>
          <a:xfrm>
            <a:off x="5674912" y="4161705"/>
            <a:ext cx="1582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latin typeface="Calibri"/>
                <a:ea typeface="Calibri"/>
                <a:cs typeface="Calibri"/>
              </a:rPr>
              <a:t>SVM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BD5883-5C2C-E648-88B6-35150F1114A8}"/>
              </a:ext>
            </a:extLst>
          </p:cNvPr>
          <p:cNvSpPr txBox="1"/>
          <p:nvPr/>
        </p:nvSpPr>
        <p:spPr>
          <a:xfrm>
            <a:off x="6106470" y="1785665"/>
            <a:ext cx="572384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4 modelos probados, 1 claro ganador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Resultados de </a:t>
            </a:r>
            <a:r>
              <a:rPr lang="es-ES" sz="1600" dirty="0" err="1">
                <a:latin typeface="Consolas"/>
                <a:ea typeface="Calibri"/>
                <a:cs typeface="Calibri"/>
              </a:rPr>
              <a:t>cross-validation</a:t>
            </a:r>
            <a:endParaRPr lang="es-ES" sz="1600" dirty="0">
              <a:latin typeface="Consolas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Diversos criterios de valoración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Comparación sobre distintos tipos de instancias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Foco en lograr la máxima simplicidad y claridad</a:t>
            </a:r>
          </a:p>
        </p:txBody>
      </p:sp>
    </p:spTree>
    <p:extLst>
      <p:ext uri="{BB962C8B-B14F-4D97-AF65-F5344CB8AC3E}">
        <p14:creationId xmlns:p14="http://schemas.microsoft.com/office/powerpoint/2010/main" val="37287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5" grpId="0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945F-1477-8726-ADDB-0EB0A626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A137588-808D-84DA-260A-C72A41A2B2F9}"/>
              </a:ext>
            </a:extLst>
          </p:cNvPr>
          <p:cNvSpPr txBox="1"/>
          <p:nvPr/>
        </p:nvSpPr>
        <p:spPr>
          <a:xfrm>
            <a:off x="3315921" y="2523006"/>
            <a:ext cx="5917372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1100" i="1" dirty="0">
                <a:latin typeface="Consolas"/>
                <a:ea typeface="Calibri"/>
                <a:cs typeface="Calibri"/>
              </a:rPr>
              <a:t>Los modelos lineales son fáciles de entender, explicar, mantener y adaptar. Se pueden implementar en cualquier lenguaje y entorno, entrenar rápido con un bajo coste computacional y no tienen problemas de convergencia.</a:t>
            </a:r>
          </a:p>
          <a:p>
            <a:pPr>
              <a:spcAft>
                <a:spcPts val="600"/>
              </a:spcAft>
            </a:pPr>
            <a:r>
              <a:rPr lang="en-US" sz="1100" b="1" i="0" dirty="0">
                <a:effectLst/>
                <a:latin typeface="-apple-system"/>
              </a:rPr>
              <a:t>“Winning with Simple, even Linear, Models”, Vincent D. Warmerdam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7E1AB72-3109-2795-37EF-9604125572B5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La Propuesta</a:t>
            </a:r>
          </a:p>
        </p:txBody>
      </p:sp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BEE7A0B2-D094-090E-4289-C9B2F03FE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8441A4F-4590-7510-0022-C9B7C1172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D11AC98E-8E44-EE93-A017-0E637C1AD3DB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E97AA25B-AD3C-EB0D-91B2-7B19C67D6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1809568-4B7C-2C4A-3A89-E857DE4F7249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E3FFE00-3457-8253-D2B6-BFCF850265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941" y="990049"/>
            <a:ext cx="482574" cy="482574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FD5DA6-759B-6050-4982-83DA2252EC14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069A441-72FC-D480-1FE3-F0E9C1AAAE3E}"/>
              </a:ext>
            </a:extLst>
          </p:cNvPr>
          <p:cNvSpPr txBox="1"/>
          <p:nvPr/>
        </p:nvSpPr>
        <p:spPr>
          <a:xfrm>
            <a:off x="8829089" y="351589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latin typeface="Calibri"/>
                <a:ea typeface="Calibri"/>
                <a:cs typeface="Calibri"/>
              </a:rPr>
              <a:t>Sostenibilidad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17BB27-74A5-1B12-99A3-4C6007789BB7}"/>
              </a:ext>
            </a:extLst>
          </p:cNvPr>
          <p:cNvSpPr txBox="1"/>
          <p:nvPr/>
        </p:nvSpPr>
        <p:spPr>
          <a:xfrm>
            <a:off x="3352801" y="351589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 err="1">
                <a:latin typeface="Calibri"/>
                <a:ea typeface="Calibri"/>
                <a:cs typeface="Calibri"/>
              </a:rPr>
              <a:t>Explicabilidad</a:t>
            </a:r>
            <a:endParaRPr lang="es-ES" sz="2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E3BA4A-EEB4-9FA0-44C1-76AD516F951E}"/>
              </a:ext>
            </a:extLst>
          </p:cNvPr>
          <p:cNvSpPr txBox="1"/>
          <p:nvPr/>
        </p:nvSpPr>
        <p:spPr>
          <a:xfrm>
            <a:off x="619711" y="3515890"/>
            <a:ext cx="27330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latin typeface="Calibri"/>
                <a:ea typeface="Calibri"/>
                <a:cs typeface="Calibri"/>
              </a:rPr>
              <a:t>Precisión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4162B3-453B-5248-E820-CF25D4D18653}"/>
              </a:ext>
            </a:extLst>
          </p:cNvPr>
          <p:cNvSpPr txBox="1"/>
          <p:nvPr/>
        </p:nvSpPr>
        <p:spPr>
          <a:xfrm>
            <a:off x="3170905" y="1362938"/>
            <a:ext cx="609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8000" dirty="0">
                <a:solidFill>
                  <a:srgbClr val="078699"/>
                </a:solidFill>
                <a:latin typeface="Consolas"/>
                <a:ea typeface="Calibri"/>
                <a:cs typeface="Calibri"/>
              </a:rPr>
              <a:t>ELASTICNET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1747FCA-6635-4405-9559-9259B680A2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613" y="3919993"/>
            <a:ext cx="2808158" cy="15031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EEFA5F6-684A-0C6C-EE22-772C23DF8A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613" y="5397413"/>
            <a:ext cx="2909236" cy="124681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7FF5378-D9C9-EA8B-5FCB-0B1AAAC61C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80" y="3968351"/>
            <a:ext cx="2004254" cy="267233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C011CEC-990E-55F5-E824-041EC0F97E3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4" y="4597523"/>
            <a:ext cx="2733089" cy="204981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A4FD1ED-35BD-3B66-22F7-3123E6ED9037}"/>
              </a:ext>
            </a:extLst>
          </p:cNvPr>
          <p:cNvSpPr txBox="1"/>
          <p:nvPr/>
        </p:nvSpPr>
        <p:spPr>
          <a:xfrm>
            <a:off x="6096000" y="351589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latin typeface="Calibri"/>
                <a:ea typeface="Calibri"/>
                <a:cs typeface="Calibri"/>
              </a:rPr>
              <a:t>Justicia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345193F-248E-C99F-D212-E548D46FC362}"/>
              </a:ext>
            </a:extLst>
          </p:cNvPr>
          <p:cNvSpPr txBox="1"/>
          <p:nvPr/>
        </p:nvSpPr>
        <p:spPr>
          <a:xfrm>
            <a:off x="1205953" y="4116401"/>
            <a:ext cx="811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train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2400" b="1" dirty="0"/>
              <a:t>226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B946D7-E6DC-6C4C-FDD5-1CAF43745018}"/>
              </a:ext>
            </a:extLst>
          </p:cNvPr>
          <p:cNvSpPr txBox="1"/>
          <p:nvPr/>
        </p:nvSpPr>
        <p:spPr>
          <a:xfrm>
            <a:off x="1988244" y="4115193"/>
            <a:ext cx="811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</a:p>
          <a:p>
            <a:pPr algn="ctr"/>
            <a:r>
              <a:rPr lang="es-ES" sz="2400" b="1" dirty="0">
                <a:solidFill>
                  <a:srgbClr val="F3BB0A"/>
                </a:solidFill>
              </a:rPr>
              <a:t>216</a:t>
            </a:r>
          </a:p>
        </p:txBody>
      </p:sp>
      <p:sp>
        <p:nvSpPr>
          <p:cNvPr id="41" name="Flecha: circular 40">
            <a:extLst>
              <a:ext uri="{FF2B5EF4-FFF2-40B4-BE49-F238E27FC236}">
                <a16:creationId xmlns:a16="http://schemas.microsoft.com/office/drawing/2014/main" id="{87B6627A-DA57-522C-4E54-54B74447C64B}"/>
              </a:ext>
            </a:extLst>
          </p:cNvPr>
          <p:cNvSpPr/>
          <p:nvPr/>
        </p:nvSpPr>
        <p:spPr>
          <a:xfrm>
            <a:off x="9518151" y="4355673"/>
            <a:ext cx="1440000" cy="144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74000"/>
              <a:gd name="adj5" fmla="val 12500"/>
            </a:avLst>
          </a:prstGeom>
          <a:solidFill>
            <a:srgbClr val="078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B0D8E50-9914-F4C4-6F04-FBF2AF5FCB8B}"/>
              </a:ext>
            </a:extLst>
          </p:cNvPr>
          <p:cNvSpPr txBox="1"/>
          <p:nvPr/>
        </p:nvSpPr>
        <p:spPr>
          <a:xfrm>
            <a:off x="9827435" y="4555728"/>
            <a:ext cx="8113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>
                    <a:lumMod val="85000"/>
                  </a:schemeClr>
                </a:solidFill>
              </a:rPr>
              <a:t>13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7D8CAA6-24E2-3957-5E0D-F711CA938CD9}"/>
              </a:ext>
            </a:extLst>
          </p:cNvPr>
          <p:cNvSpPr txBox="1"/>
          <p:nvPr/>
        </p:nvSpPr>
        <p:spPr>
          <a:xfrm>
            <a:off x="9827435" y="5109725"/>
            <a:ext cx="8113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features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55248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72FF-94D9-9F19-B70D-CE2670A9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0AEFD66E-E526-743A-16A0-8D06D7F2A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234B9D0-D94D-553A-BA24-48C145431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2798F1B0-C3A7-62D6-B08B-1F322D4A89BB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20CE6381-72F3-8B51-DF34-0747C1752D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E45817B-054E-9410-1377-7C1ADAA15BC2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B1FCA8D-9A90-1CD0-00EF-CF033BC0F6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5851" y="1028208"/>
            <a:ext cx="364327" cy="3643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CD963E5-75BE-55CC-E2C8-2729E8D1E8F5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La Aplicación: Las variables que más importan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D758861-E936-0CF5-190B-EA6AFF8B070C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2E7025B-B068-2292-79DB-7567DD2608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63" y="1780826"/>
            <a:ext cx="3420000" cy="45509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BB35A4-0BB0-1EC8-9B38-4C348D5A37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748" y="2607793"/>
            <a:ext cx="6127935" cy="40852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CC2169-3276-716B-B65C-49BF8EA036F6}"/>
              </a:ext>
            </a:extLst>
          </p:cNvPr>
          <p:cNvSpPr txBox="1"/>
          <p:nvPr/>
        </p:nvSpPr>
        <p:spPr>
          <a:xfrm>
            <a:off x="4088524" y="1518067"/>
            <a:ext cx="7700713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Los coeficientes representan el peso que cada variable tiene en la estimación.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Este análisis nos permite identificar puntos específicos del proceso sobre los que quizás es posible intervenir.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166B55-C1DB-939A-9F21-C92C9B9803E1}"/>
              </a:ext>
            </a:extLst>
          </p:cNvPr>
          <p:cNvSpPr txBox="1"/>
          <p:nvPr/>
        </p:nvSpPr>
        <p:spPr>
          <a:xfrm>
            <a:off x="4182106" y="6070198"/>
            <a:ext cx="2932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La turbidez al final del cultivo tiene el coeficiente positivo más alto.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947571-8A50-1AD2-ED62-7C2B4DE3F86D}"/>
              </a:ext>
            </a:extLst>
          </p:cNvPr>
          <p:cNvSpPr txBox="1"/>
          <p:nvPr/>
        </p:nvSpPr>
        <p:spPr>
          <a:xfrm>
            <a:off x="3983421" y="2844776"/>
            <a:ext cx="2932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La carga que deja un lote parental en el biorreactor disminuye su calidad </a:t>
            </a:r>
          </a:p>
        </p:txBody>
      </p:sp>
    </p:spTree>
    <p:extLst>
      <p:ext uri="{BB962C8B-B14F-4D97-AF65-F5344CB8AC3E}">
        <p14:creationId xmlns:p14="http://schemas.microsoft.com/office/powerpoint/2010/main" val="162230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747F7-0A73-77A8-A7D5-AC0D4AA39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99557A2-36E3-5089-FECF-03D7A6B3C7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402763" y="1782000"/>
            <a:ext cx="3420000" cy="455188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9F5728BC-A54E-E063-A616-E8F9C798AF9A}"/>
              </a:ext>
            </a:extLst>
          </p:cNvPr>
          <p:cNvSpPr txBox="1"/>
          <p:nvPr/>
        </p:nvSpPr>
        <p:spPr>
          <a:xfrm>
            <a:off x="402763" y="887848"/>
            <a:ext cx="11407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latin typeface="Calibri"/>
                <a:ea typeface="Calibri"/>
                <a:cs typeface="Calibri"/>
              </a:rPr>
              <a:t>La Aplicación: Selección ajustable por expertos</a:t>
            </a:r>
          </a:p>
        </p:txBody>
      </p:sp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F66BCA74-BB55-3388-0FC7-DC89080A9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9E6CAFE-26D3-A792-89D1-43CF95C0D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C6FBE45F-641A-8274-F527-8A23C9C420B6}"/>
              </a:ext>
            </a:extLst>
          </p:cNvPr>
          <p:cNvGrpSpPr/>
          <p:nvPr/>
        </p:nvGrpSpPr>
        <p:grpSpPr>
          <a:xfrm>
            <a:off x="4419867" y="108805"/>
            <a:ext cx="3352266" cy="651104"/>
            <a:chOff x="4241260" y="108805"/>
            <a:chExt cx="3352266" cy="651104"/>
          </a:xfrm>
        </p:grpSpPr>
        <p:pic>
          <p:nvPicPr>
            <p:cNvPr id="11" name="Picture 2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4B286393-3268-F350-F9E9-BB42C8B910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7" r="-1277"/>
            <a:stretch/>
          </p:blipFill>
          <p:spPr bwMode="auto">
            <a:xfrm>
              <a:off x="4241260" y="108805"/>
              <a:ext cx="1627761" cy="65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784E8D9-307C-C136-8264-02A507C02B01}"/>
                </a:ext>
              </a:extLst>
            </p:cNvPr>
            <p:cNvSpPr txBox="1"/>
            <p:nvPr/>
          </p:nvSpPr>
          <p:spPr>
            <a:xfrm>
              <a:off x="6096000" y="203524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NAMED17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B528BB1-4845-795D-812E-ED81DBC0D91B}"/>
              </a:ext>
            </a:extLst>
          </p:cNvPr>
          <p:cNvSpPr txBox="1"/>
          <p:nvPr/>
        </p:nvSpPr>
        <p:spPr>
          <a:xfrm>
            <a:off x="4920910" y="1617447"/>
            <a:ext cx="513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alibri"/>
              </a:rPr>
              <a:t>Ciencia de Datos + Conocimiento Experto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AF43CE6-258A-906E-FADD-9B847253C49F}"/>
              </a:ext>
            </a:extLst>
          </p:cNvPr>
          <p:cNvSpPr/>
          <p:nvPr/>
        </p:nvSpPr>
        <p:spPr>
          <a:xfrm>
            <a:off x="5555557" y="4043317"/>
            <a:ext cx="1200421" cy="2403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Features</a:t>
            </a:r>
            <a:r>
              <a:rPr lang="es-ES" sz="1600" dirty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F5A441D-6EE5-843A-1F44-990495586C83}"/>
              </a:ext>
            </a:extLst>
          </p:cNvPr>
          <p:cNvSpPr/>
          <p:nvPr/>
        </p:nvSpPr>
        <p:spPr>
          <a:xfrm>
            <a:off x="5555557" y="4586013"/>
            <a:ext cx="1200421" cy="193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Features</a:t>
            </a:r>
            <a:r>
              <a:rPr lang="es-ES" sz="1600" dirty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84608C9-BC0C-9E2F-6410-14F1741BC88B}"/>
              </a:ext>
            </a:extLst>
          </p:cNvPr>
          <p:cNvSpPr/>
          <p:nvPr/>
        </p:nvSpPr>
        <p:spPr>
          <a:xfrm>
            <a:off x="5556169" y="5023706"/>
            <a:ext cx="1200421" cy="385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Features</a:t>
            </a:r>
            <a:r>
              <a:rPr lang="es-ES" sz="1600" dirty="0">
                <a:solidFill>
                  <a:schemeClr val="tx1"/>
                </a:solidFill>
              </a:rPr>
              <a:t> D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82CA06B-9038-5662-01EF-2B6BB4C6EE75}"/>
              </a:ext>
            </a:extLst>
          </p:cNvPr>
          <p:cNvSpPr/>
          <p:nvPr/>
        </p:nvSpPr>
        <p:spPr>
          <a:xfrm>
            <a:off x="5664670" y="5318687"/>
            <a:ext cx="1278060" cy="3293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Features</a:t>
            </a:r>
            <a:r>
              <a:rPr lang="es-ES" sz="1600" dirty="0">
                <a:solidFill>
                  <a:schemeClr val="tx1"/>
                </a:solidFill>
              </a:rPr>
              <a:t> E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04FA96D-0D6B-7E6F-4D34-916E1E8003D2}"/>
              </a:ext>
            </a:extLst>
          </p:cNvPr>
          <p:cNvCxnSpPr>
            <a:cxnSpLocks/>
            <a:stCxn id="10" idx="1"/>
            <a:endCxn id="26" idx="0"/>
          </p:cNvCxnSpPr>
          <p:nvPr/>
        </p:nvCxnSpPr>
        <p:spPr>
          <a:xfrm flipH="1">
            <a:off x="5321400" y="4163490"/>
            <a:ext cx="2341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F04AFC2-C29E-9EC7-2F54-93323C3D6663}"/>
              </a:ext>
            </a:extLst>
          </p:cNvPr>
          <p:cNvCxnSpPr>
            <a:cxnSpLocks/>
            <a:stCxn id="13" idx="1"/>
            <a:endCxn id="27" idx="0"/>
          </p:cNvCxnSpPr>
          <p:nvPr/>
        </p:nvCxnSpPr>
        <p:spPr>
          <a:xfrm flipH="1">
            <a:off x="5321400" y="4682797"/>
            <a:ext cx="2341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1DC7C75-417A-05DF-A20B-07AC05402625}"/>
              </a:ext>
            </a:extLst>
          </p:cNvPr>
          <p:cNvCxnSpPr>
            <a:cxnSpLocks/>
            <a:stCxn id="15" idx="1"/>
            <a:endCxn id="28" idx="0"/>
          </p:cNvCxnSpPr>
          <p:nvPr/>
        </p:nvCxnSpPr>
        <p:spPr>
          <a:xfrm flipH="1" flipV="1">
            <a:off x="5321400" y="5214680"/>
            <a:ext cx="2347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9E92FFF2-73B1-D6E3-9A20-AF611C4DCC82}"/>
              </a:ext>
            </a:extLst>
          </p:cNvPr>
          <p:cNvSpPr/>
          <p:nvPr/>
        </p:nvSpPr>
        <p:spPr>
          <a:xfrm rot="5400000">
            <a:off x="4786194" y="4070594"/>
            <a:ext cx="654381" cy="416031"/>
          </a:xfrm>
          <a:prstGeom prst="chevron">
            <a:avLst/>
          </a:prstGeom>
          <a:solidFill>
            <a:srgbClr val="EBE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68A247A9-D380-C229-32B5-8E0C0ED296DB}"/>
              </a:ext>
            </a:extLst>
          </p:cNvPr>
          <p:cNvSpPr/>
          <p:nvPr/>
        </p:nvSpPr>
        <p:spPr>
          <a:xfrm rot="5400000">
            <a:off x="4786194" y="4590633"/>
            <a:ext cx="654381" cy="416031"/>
          </a:xfrm>
          <a:prstGeom prst="chevron">
            <a:avLst/>
          </a:prstGeom>
          <a:solidFill>
            <a:srgbClr val="F3BB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Flecha: cheurón 27">
            <a:extLst>
              <a:ext uri="{FF2B5EF4-FFF2-40B4-BE49-F238E27FC236}">
                <a16:creationId xmlns:a16="http://schemas.microsoft.com/office/drawing/2014/main" id="{3CFCB617-BEB3-622F-5A4B-14E1A5AF8DCB}"/>
              </a:ext>
            </a:extLst>
          </p:cNvPr>
          <p:cNvSpPr/>
          <p:nvPr/>
        </p:nvSpPr>
        <p:spPr>
          <a:xfrm rot="5400000">
            <a:off x="4786194" y="5110672"/>
            <a:ext cx="654381" cy="416031"/>
          </a:xfrm>
          <a:prstGeom prst="chevron">
            <a:avLst/>
          </a:prstGeom>
          <a:solidFill>
            <a:srgbClr val="078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AE38ECD8-9A1F-4A9A-AA7A-0660750E159E}"/>
              </a:ext>
            </a:extLst>
          </p:cNvPr>
          <p:cNvCxnSpPr/>
          <p:nvPr/>
        </p:nvCxnSpPr>
        <p:spPr>
          <a:xfrm>
            <a:off x="402763" y="1419280"/>
            <a:ext cx="1140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62BB4FD-21F2-3DD8-04FC-AD1320E7C2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7617" y="907537"/>
            <a:ext cx="342561" cy="456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AFBEE1-A1DE-9BA6-32E3-CC4103A86866}"/>
              </a:ext>
            </a:extLst>
          </p:cNvPr>
          <p:cNvSpPr txBox="1"/>
          <p:nvPr/>
        </p:nvSpPr>
        <p:spPr>
          <a:xfrm>
            <a:off x="4068000" y="1628132"/>
            <a:ext cx="7658592" cy="196977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La metodología de selección de </a:t>
            </a:r>
            <a:r>
              <a:rPr lang="es-ES" sz="1600" dirty="0" err="1">
                <a:latin typeface="Consolas"/>
                <a:ea typeface="Calibri"/>
                <a:cs typeface="Calibri"/>
              </a:rPr>
              <a:t>features</a:t>
            </a:r>
            <a:r>
              <a:rPr lang="es-ES" sz="1600" dirty="0">
                <a:latin typeface="Consolas"/>
                <a:ea typeface="Calibri"/>
                <a:cs typeface="Calibri"/>
              </a:rPr>
              <a:t> se ha implementado de manera incremental, lo que permite hacer una selección guiada a lo largo del extenso conjunto de variables.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Podría utilizarse en iteraciones futuras aprovechando el conocimiento experto para priorizar variables.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onsolas"/>
                <a:ea typeface="Calibri"/>
                <a:cs typeface="Calibri"/>
              </a:rPr>
              <a:t>Este enfoque ofrece flexibilidad para adaptar la selección a distintos objetivos.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31A40F8-D8E4-9070-B4A9-1FECC831FF6F}"/>
              </a:ext>
            </a:extLst>
          </p:cNvPr>
          <p:cNvSpPr/>
          <p:nvPr/>
        </p:nvSpPr>
        <p:spPr>
          <a:xfrm>
            <a:off x="5556169" y="4796624"/>
            <a:ext cx="1200421" cy="385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Features</a:t>
            </a:r>
            <a:r>
              <a:rPr lang="es-ES" sz="1600" dirty="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75C9C2B-9DBC-963F-EE18-E7AF403812DD}"/>
              </a:ext>
            </a:extLst>
          </p:cNvPr>
          <p:cNvSpPr txBox="1"/>
          <p:nvPr/>
        </p:nvSpPr>
        <p:spPr>
          <a:xfrm rot="16200000">
            <a:off x="3988890" y="4471894"/>
            <a:ext cx="1441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SELECTION</a:t>
            </a:r>
            <a:endParaRPr lang="es-E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1002A15-CD11-8405-8BCD-301FF77DFC52}"/>
              </a:ext>
            </a:extLst>
          </p:cNvPr>
          <p:cNvSpPr txBox="1"/>
          <p:nvPr/>
        </p:nvSpPr>
        <p:spPr>
          <a:xfrm>
            <a:off x="5491993" y="5860376"/>
            <a:ext cx="1278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jerarquía de </a:t>
            </a:r>
            <a:r>
              <a:rPr lang="es-ES" sz="1600" b="1" dirty="0" err="1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features</a:t>
            </a:r>
            <a:endParaRPr lang="es-ES" sz="1600" b="1" dirty="0">
              <a:solidFill>
                <a:srgbClr val="078699"/>
              </a:solidFill>
              <a:latin typeface="Ink Free" panose="03080402000500000000" pitchFamily="66" charset="0"/>
              <a:ea typeface="Calibri"/>
              <a:cs typeface="Calibri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5A54991-410A-2897-9B81-5D089C800D8A}"/>
              </a:ext>
            </a:extLst>
          </p:cNvPr>
          <p:cNvSpPr txBox="1"/>
          <p:nvPr/>
        </p:nvSpPr>
        <p:spPr>
          <a:xfrm rot="5400000">
            <a:off x="5930616" y="5657104"/>
            <a:ext cx="412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78699"/>
                </a:solidFill>
                <a:latin typeface="Ink Free" panose="03080402000500000000" pitchFamily="66" charset="0"/>
                <a:ea typeface="Calibri"/>
                <a:cs typeface="Calibri"/>
              </a:rPr>
              <a:t>-&gt;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2D4BD306-3021-A050-F99D-78D9173B44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0009" y="5200882"/>
            <a:ext cx="61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52B0B8C2-1D10-99F5-885F-6D07F474BB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221" y="3889782"/>
            <a:ext cx="4235669" cy="25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9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940</Words>
  <Application>Microsoft Office PowerPoint</Application>
  <PresentationFormat>Panorámica</PresentationFormat>
  <Paragraphs>156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Consolas</vt:lpstr>
      <vt:lpstr>Google Sans</vt:lpstr>
      <vt:lpstr>Ink Free</vt:lpstr>
      <vt:lpstr>Linux Libertine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David García</cp:lastModifiedBy>
  <cp:revision>27</cp:revision>
  <cp:lastPrinted>2024-12-18T01:11:50Z</cp:lastPrinted>
  <dcterms:created xsi:type="dcterms:W3CDTF">2017-03-31T07:46:04Z</dcterms:created>
  <dcterms:modified xsi:type="dcterms:W3CDTF">2025-01-16T19:07:13Z</dcterms:modified>
</cp:coreProperties>
</file>