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66" r:id="rId5"/>
    <p:sldId id="269" r:id="rId6"/>
    <p:sldId id="265" r:id="rId7"/>
    <p:sldId id="264" r:id="rId8"/>
    <p:sldId id="263" r:id="rId9"/>
    <p:sldId id="262" r:id="rId10"/>
    <p:sldId id="267" r:id="rId11"/>
    <p:sldId id="261" r:id="rId12"/>
    <p:sldId id="258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A8"/>
    <a:srgbClr val="E9B611"/>
    <a:srgbClr val="7C6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81180" autoAdjust="0"/>
  </p:normalViewPr>
  <p:slideViewPr>
    <p:cSldViewPr snapToGrid="0" snapToObjects="1">
      <p:cViewPr varScale="1">
        <p:scale>
          <a:sx n="101" d="100"/>
          <a:sy n="10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651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sostenibilidad en el primer tic: con un compromiso firme hacia la sostenibilidad y la eficiencia energética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sostenibilidad en el segundo tic: </a:t>
            </a:r>
            <a:r>
              <a:rPr lang="es-ES" sz="1200" b="0" i="0" u="none" strike="noStrike" baseline="0" dirty="0">
                <a:latin typeface="CMUSerif-Roman"/>
              </a:rPr>
              <a:t>asegurando así un procesamiento eficiente con un consumo controlado de recursos.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sostenibilidad en el tercer tic: </a:t>
            </a:r>
            <a:r>
              <a:rPr lang="es-ES" sz="1200" dirty="0">
                <a:effectLst/>
                <a:latin typeface="CMU Serif Roman"/>
                <a:ea typeface="Arial" panose="020B0604020202020204" pitchFamily="34" charset="0"/>
              </a:rPr>
              <a:t>Reducción del tiempo de ejecución y, por ende, el consumo energético, sin comprometer la precisión del modelo.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latin typeface="CMU Serif Roman"/>
                <a:ea typeface="Arial" panose="020B0604020202020204" pitchFamily="34" charset="0"/>
              </a:rPr>
              <a:t>Cuarto:  que cuentan con optimizaciones internas.</a:t>
            </a:r>
            <a:endParaRPr lang="es-E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406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arget-aim-darts-dart-board-297821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jpeg"/><Relationship Id="rId7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doi.org/10.48550/arXiv.2305.022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EC8E3-C22E-86C4-E763-2F6C6682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2998F5-1B47-E65B-9BC2-75CEFABF1742}"/>
              </a:ext>
            </a:extLst>
          </p:cNvPr>
          <p:cNvSpPr txBox="1"/>
          <p:nvPr/>
        </p:nvSpPr>
        <p:spPr>
          <a:xfrm>
            <a:off x="7767426" y="5026709"/>
            <a:ext cx="360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DATARUNNERSGR</a:t>
            </a: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CEA9F436-ED4F-0A1A-D693-1D467B3FE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691" y="4844375"/>
            <a:ext cx="3018735" cy="10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B08958-14AA-C3F1-6B5D-01D96919DA2B}"/>
              </a:ext>
            </a:extLst>
          </p:cNvPr>
          <p:cNvSpPr txBox="1"/>
          <p:nvPr/>
        </p:nvSpPr>
        <p:spPr>
          <a:xfrm>
            <a:off x="390372" y="1056314"/>
            <a:ext cx="11411255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Modelización responsable: (III) Justicia</a:t>
            </a:r>
          </a:p>
          <a:p>
            <a:pPr algn="just"/>
            <a:r>
              <a:rPr lang="es-ES" sz="1050" b="0" i="0" u="none" strike="noStrike" baseline="0" dirty="0">
                <a:latin typeface="CMUSerif-Roman"/>
              </a:rPr>
              <a:t>   </a:t>
            </a:r>
            <a:endParaRPr lang="es-ES" sz="1050" dirty="0">
              <a:effectLst/>
              <a:latin typeface="CMU Serif Roman"/>
              <a:ea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0" i="0" u="none" strike="noStrike" baseline="0" dirty="0">
                <a:latin typeface="CMUSerif-Roman"/>
              </a:rPr>
              <a:t>Dado el tamaño reducido de la base de datos, se ha intentado usar todos los datos para el entrenamiento de los modelos abarquen la </a:t>
            </a:r>
            <a:r>
              <a:rPr lang="es-ES" b="1" i="0" u="none" strike="noStrike" baseline="0" dirty="0">
                <a:latin typeface="CMUSerif-Roman"/>
              </a:rPr>
              <a:t>variabilidad</a:t>
            </a:r>
            <a:r>
              <a:rPr lang="es-ES" b="0" i="0" u="none" strike="noStrike" baseline="0" dirty="0">
                <a:latin typeface="CMUSerif-Roman"/>
              </a:rPr>
              <a:t> presente en el fenómeno.</a:t>
            </a:r>
            <a:endParaRPr lang="es-ES" dirty="0">
              <a:latin typeface="CMUSerif-Roman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0" i="0" u="none" strike="noStrike" baseline="0" dirty="0">
                <a:latin typeface="CMUSerif-Roman"/>
              </a:rPr>
              <a:t>Técnicas de validación cruzada para maximizar la </a:t>
            </a:r>
            <a:r>
              <a:rPr lang="es-ES" b="1" i="0" u="none" strike="noStrike" baseline="0" dirty="0">
                <a:latin typeface="CMUSerif-Roman"/>
              </a:rPr>
              <a:t>equidad en la evaluación</a:t>
            </a:r>
            <a:r>
              <a:rPr lang="es-ES" b="0" i="0" u="none" strike="noStrike" baseline="0" dirty="0">
                <a:latin typeface="CMUSerif-Roman"/>
              </a:rPr>
              <a:t>.</a:t>
            </a:r>
          </a:p>
          <a:p>
            <a:pPr algn="just"/>
            <a:endParaRPr lang="es-ES" dirty="0">
              <a:latin typeface="CMUSerif-Roman"/>
            </a:endParaRPr>
          </a:p>
          <a:p>
            <a:pPr algn="just"/>
            <a:endParaRPr lang="es-ES" dirty="0">
              <a:latin typeface="CMUSerif-Roman"/>
            </a:endParaRPr>
          </a:p>
          <a:p>
            <a:pPr algn="just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(IV) Sostenibilidad ambiental</a:t>
            </a:r>
          </a:p>
          <a:p>
            <a:pPr algn="just"/>
            <a:r>
              <a:rPr lang="es-ES" sz="1800" b="0" i="0" u="none" strike="noStrike" baseline="0" dirty="0">
                <a:latin typeface="CMUSerif-Roman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</a:t>
            </a:r>
            <a:r>
              <a:rPr lang="es-ES" b="0" i="0" u="none" strike="noStrike" baseline="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nfoque de </a:t>
            </a:r>
            <a:r>
              <a:rPr lang="es-ES" b="1" i="1" u="none" strike="noStrike" baseline="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green</a:t>
            </a:r>
            <a:r>
              <a:rPr lang="es-ES" b="1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b="1" i="1" u="none" strike="noStrike" baseline="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computing</a:t>
            </a:r>
            <a:r>
              <a:rPr lang="es-ES" b="0" i="0" u="none" baseline="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0" i="0" u="none" strike="noStrike" baseline="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XGBoost</a:t>
            </a:r>
            <a:r>
              <a:rPr lang="es-E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es</a:t>
            </a:r>
            <a:r>
              <a:rPr lang="es-ES" b="0" i="0" u="none" strike="noStrike" baseline="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considerado como </a:t>
            </a:r>
            <a:r>
              <a:rPr lang="es-ES" b="1" i="0" u="none" strike="noStrike" baseline="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eficiente</a:t>
            </a:r>
            <a:r>
              <a:rPr lang="es-ES" b="0" i="0" u="none" strike="noStrike" baseline="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y portátil.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Eficiencia computacional 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mediante librerías oficiales (ej.: </a:t>
            </a:r>
            <a:r>
              <a:rPr lang="es-ES" i="1" dirty="0" err="1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dplyr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de </a:t>
            </a:r>
            <a:r>
              <a:rPr lang="es-ES" i="1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 y ampliamente reconocidas.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Sin necesidad de</a:t>
            </a:r>
            <a:r>
              <a:rPr lang="es-ES" b="1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infraestructura en la nube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y, con ello, reduciendo la huella de carbono.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ilosofía de </a:t>
            </a:r>
            <a:r>
              <a:rPr lang="es-ES" b="1" i="1" dirty="0" err="1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tiny</a:t>
            </a:r>
            <a:r>
              <a:rPr lang="es-ES" b="1" i="1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machine </a:t>
            </a:r>
            <a:r>
              <a:rPr lang="es-ES" b="1" i="1" dirty="0" err="1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learning</a:t>
            </a:r>
            <a:r>
              <a:rPr lang="es-ES" dirty="0"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que promueve modelos de IA eficientes en términos de energía y recursos.</a:t>
            </a:r>
          </a:p>
        </p:txBody>
      </p:sp>
    </p:spTree>
    <p:extLst>
      <p:ext uri="{BB962C8B-B14F-4D97-AF65-F5344CB8AC3E}">
        <p14:creationId xmlns:p14="http://schemas.microsoft.com/office/powerpoint/2010/main" val="22097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34FCA5-BA27-DDC3-9116-E79A6BE9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A9110-707E-345F-58AD-264F0F1D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53A31E-31B7-48C8-394F-59247162E6FF}"/>
              </a:ext>
            </a:extLst>
          </p:cNvPr>
          <p:cNvSpPr txBox="1"/>
          <p:nvPr/>
        </p:nvSpPr>
        <p:spPr>
          <a:xfrm>
            <a:off x="7767426" y="2886624"/>
            <a:ext cx="360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DATARUNNERSGR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092AD2D-58F1-2346-BEAC-B4C0A70B7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691" y="2704290"/>
            <a:ext cx="3018735" cy="10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742539-4F69-68A3-3A3C-466D5C63DAD3}"/>
              </a:ext>
            </a:extLst>
          </p:cNvPr>
          <p:cNvSpPr txBox="1"/>
          <p:nvPr/>
        </p:nvSpPr>
        <p:spPr>
          <a:xfrm>
            <a:off x="158394" y="1025513"/>
            <a:ext cx="638881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Introducción: planteando el reto</a:t>
            </a:r>
          </a:p>
          <a:p>
            <a:pPr algn="l"/>
            <a:endParaRPr lang="es-ES" sz="2000" b="1" dirty="0">
              <a:latin typeface="CMUSerif-Roman"/>
            </a:endParaRPr>
          </a:p>
          <a:p>
            <a:pPr algn="l"/>
            <a:r>
              <a:rPr lang="es-ES" sz="2000" dirty="0">
                <a:latin typeface="CMUSerif-Roman"/>
              </a:rPr>
              <a:t>T</a:t>
            </a:r>
            <a:r>
              <a:rPr lang="es-ES" sz="2000" b="0" i="0" u="none" strike="noStrike" baseline="0" dirty="0">
                <a:latin typeface="CMUSerif-Roman"/>
              </a:rPr>
              <a:t>area de </a:t>
            </a:r>
            <a:r>
              <a:rPr lang="es-ES" sz="2000" b="1" i="0" u="none" strike="noStrike" baseline="0" dirty="0">
                <a:latin typeface="CMUSerif-Roman"/>
              </a:rPr>
              <a:t>predicción</a:t>
            </a:r>
            <a:r>
              <a:rPr lang="es-ES" sz="2000" b="0" i="0" u="none" strike="noStrike" baseline="0" dirty="0">
                <a:latin typeface="CMUSerif-Roman"/>
              </a:rPr>
              <a:t> de la concentración en el antígeno final de una vacuna tras la conclusión las fases de producción.</a:t>
            </a:r>
          </a:p>
          <a:p>
            <a:pPr algn="l"/>
            <a:endParaRPr lang="es-ES" sz="2000" dirty="0">
              <a:latin typeface="CMUSerif-Roman"/>
            </a:endParaRPr>
          </a:p>
          <a:p>
            <a:pPr algn="l"/>
            <a:r>
              <a:rPr lang="es-ES" sz="2000" b="1" i="0" u="none" strike="noStrike" baseline="0" dirty="0">
                <a:latin typeface="CMUSerif-Roman"/>
              </a:rPr>
              <a:t>Problema de regresión</a:t>
            </a:r>
            <a:r>
              <a:rPr lang="es-ES" sz="2000" i="0" u="none" strike="noStrike" baseline="0" dirty="0">
                <a:latin typeface="CMUSerif-Roman"/>
              </a:rPr>
              <a:t>:</a:t>
            </a:r>
          </a:p>
          <a:p>
            <a:pPr algn="l"/>
            <a:r>
              <a:rPr lang="es-ES" sz="2000" i="0" u="none" strike="noStrike" baseline="0" dirty="0">
                <a:latin typeface="CMUSerif-Roman"/>
              </a:rPr>
              <a:t>n</a:t>
            </a:r>
            <a:r>
              <a:rPr lang="es-ES" sz="2000" b="0" i="0" u="none" strike="noStrike" baseline="0" dirty="0">
                <a:latin typeface="CMUSerif-Roman"/>
              </a:rPr>
              <a:t>aturaleza numérica y</a:t>
            </a:r>
            <a:r>
              <a:rPr lang="es-ES" sz="2000" dirty="0">
                <a:latin typeface="CMUSerif-Roman"/>
              </a:rPr>
              <a:t> </a:t>
            </a:r>
            <a:r>
              <a:rPr lang="es-ES" sz="2000" b="0" i="0" u="none" strike="noStrike" baseline="0" dirty="0">
                <a:latin typeface="CMUSerif-Roman"/>
              </a:rPr>
              <a:t>continua</a:t>
            </a:r>
          </a:p>
          <a:p>
            <a:pPr algn="l"/>
            <a:r>
              <a:rPr lang="es-ES" sz="2000" b="0" i="0" u="none" strike="noStrike" baseline="0" dirty="0">
                <a:latin typeface="CMUSerif-Roman"/>
              </a:rPr>
              <a:t>de la variable objetivo.</a:t>
            </a:r>
          </a:p>
          <a:p>
            <a:pPr algn="l"/>
            <a:endParaRPr lang="es-ES" sz="2000" dirty="0">
              <a:latin typeface="CMUSerif-Roman"/>
            </a:endParaRPr>
          </a:p>
          <a:p>
            <a:pPr algn="l"/>
            <a:r>
              <a:rPr lang="es-ES" sz="2000" b="1" dirty="0">
                <a:latin typeface="CMUSerif-Roman"/>
              </a:rPr>
              <a:t>Lenguaje escogido: </a:t>
            </a:r>
            <a:r>
              <a:rPr lang="es-ES" sz="2000" dirty="0">
                <a:latin typeface="CMUSerif-Roman"/>
              </a:rPr>
              <a:t>R</a:t>
            </a:r>
            <a:endParaRPr lang="es-E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38850-2CB0-E242-54E9-6879986E7B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478" y="1038068"/>
            <a:ext cx="7862901" cy="521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B22D8-1C3F-ACE6-7473-358C336877A7}"/>
              </a:ext>
            </a:extLst>
          </p:cNvPr>
          <p:cNvSpPr txBox="1"/>
          <p:nvPr/>
        </p:nvSpPr>
        <p:spPr>
          <a:xfrm>
            <a:off x="5806043" y="6304737"/>
            <a:ext cx="516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i="1" u="none" strike="noStrike" baseline="0" dirty="0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Figura 1. </a:t>
            </a:r>
            <a:r>
              <a:rPr lang="es-ES" sz="1400" i="1" u="none" strike="noStrike" baseline="0" dirty="0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Diagrama del proceso de fabricación del antígeno.</a:t>
            </a:r>
            <a:endParaRPr lang="es-ES" sz="1400" i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9C9525-49FE-1AC3-CBBF-9DB75F4F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21" y="4615486"/>
            <a:ext cx="1870612" cy="6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C289C-04D5-CE06-E782-D5A8801CC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FDEF5369-E242-2968-3F45-55113D084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F5B378E-DB84-8051-CC73-80465275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81D7FB8-49E1-E720-F8C1-EFD49E7D1607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B789DE8-871D-438E-43D3-715E2808C9D0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E4C994FD-1B08-04F0-39C1-75A98A49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287F680-CB2B-56F1-3561-2CDCB86AC8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33099" y="1664066"/>
            <a:ext cx="3960000" cy="4168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D64E2-F1A0-1D26-D5EB-269CD2BA9DD5}"/>
              </a:ext>
            </a:extLst>
          </p:cNvPr>
          <p:cNvSpPr txBox="1"/>
          <p:nvPr/>
        </p:nvSpPr>
        <p:spPr>
          <a:xfrm>
            <a:off x="325306" y="1048373"/>
            <a:ext cx="70584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Introducción: planteando el reto</a:t>
            </a:r>
          </a:p>
          <a:p>
            <a:pPr algn="l"/>
            <a:endParaRPr lang="es-ES" sz="2000" b="1" dirty="0">
              <a:latin typeface="CMUSerif-Roman"/>
            </a:endParaRPr>
          </a:p>
          <a:p>
            <a:pPr algn="l"/>
            <a:endParaRPr lang="es-ES" sz="2000" b="1" dirty="0">
              <a:latin typeface="CMUSerif-Roman"/>
            </a:endParaRPr>
          </a:p>
          <a:p>
            <a:r>
              <a:rPr lang="es-ES" sz="4400" b="1" u="sng" dirty="0">
                <a:latin typeface="CMUSerif-Roman"/>
              </a:rPr>
              <a:t>NUESTRO OBJETIVO:</a:t>
            </a:r>
          </a:p>
          <a:p>
            <a:r>
              <a:rPr lang="es-ES" sz="2000" b="1" dirty="0">
                <a:latin typeface="CMUSerif-Roman"/>
              </a:rPr>
              <a:t> </a:t>
            </a:r>
          </a:p>
          <a:p>
            <a:r>
              <a:rPr lang="es-ES" sz="3200" dirty="0">
                <a:latin typeface="CMUSerif-Roman"/>
              </a:rPr>
              <a:t>CREAR UNA PROPUESTA </a:t>
            </a:r>
            <a:r>
              <a:rPr lang="es-ES" sz="3200" dirty="0">
                <a:highlight>
                  <a:srgbClr val="FFE4A8"/>
                </a:highlight>
                <a:latin typeface="CMUSerif-Roman"/>
              </a:rPr>
              <a:t>EXPLICABLE</a:t>
            </a:r>
            <a:r>
              <a:rPr lang="es-ES" sz="3200" dirty="0">
                <a:latin typeface="CMUSerif-Roman"/>
              </a:rPr>
              <a:t> Y FÁCIL DE COMPRENDER CON UNA ESTRATEGIA DE </a:t>
            </a:r>
            <a:r>
              <a:rPr lang="es-ES" sz="3200" dirty="0">
                <a:highlight>
                  <a:srgbClr val="FFE4A8"/>
                </a:highlight>
                <a:latin typeface="CMUSerif-Roman"/>
              </a:rPr>
              <a:t>AGRUPAR</a:t>
            </a:r>
            <a:r>
              <a:rPr lang="es-ES" sz="3200" dirty="0">
                <a:latin typeface="CMUSerif-Roman"/>
              </a:rPr>
              <a:t> EL MÁXIMO POSIBLE DE </a:t>
            </a:r>
            <a:r>
              <a:rPr lang="es-ES" sz="3200" dirty="0">
                <a:highlight>
                  <a:srgbClr val="FFE4A8"/>
                </a:highlight>
                <a:latin typeface="CMUSerif-Roman"/>
              </a:rPr>
              <a:t>INFORMACIÓN</a:t>
            </a: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7A9CF27B-EEAB-2C70-3AD8-71900A4131BA}"/>
              </a:ext>
            </a:extLst>
          </p:cNvPr>
          <p:cNvSpPr/>
          <p:nvPr/>
        </p:nvSpPr>
        <p:spPr>
          <a:xfrm rot="8443922">
            <a:off x="9001617" y="2371014"/>
            <a:ext cx="2575034" cy="95644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67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5580DD-80DD-A9B2-7183-23F91E21B92E}"/>
              </a:ext>
            </a:extLst>
          </p:cNvPr>
          <p:cNvSpPr txBox="1"/>
          <p:nvPr/>
        </p:nvSpPr>
        <p:spPr>
          <a:xfrm>
            <a:off x="312542" y="1056314"/>
            <a:ext cx="111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Análisis Exploratorio de los Datos (EDA)</a:t>
            </a:r>
            <a:endParaRPr lang="es-ES" sz="2600" b="1" i="0" u="none" strike="noStrike" baseline="0" dirty="0">
              <a:solidFill>
                <a:srgbClr val="E9B611"/>
              </a:solidFill>
              <a:latin typeface="CMUSerif-Roman"/>
            </a:endParaRPr>
          </a:p>
          <a:p>
            <a:pPr algn="l"/>
            <a:endParaRPr lang="es-ES" dirty="0">
              <a:latin typeface="CMUSerif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latin typeface="CMUSerif-Roman"/>
              </a:rPr>
              <a:t>Comprender las variables involucradas en el proceso.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latin typeface="CMUSerif-Roman"/>
              </a:rPr>
              <a:t>Relación entre las variables.</a:t>
            </a:r>
          </a:p>
          <a:p>
            <a:pPr algn="l"/>
            <a:endParaRPr lang="es-ES" sz="1600" dirty="0">
              <a:latin typeface="CMUSerif-Roman"/>
            </a:endParaRPr>
          </a:p>
          <a:p>
            <a:pPr algn="l"/>
            <a:r>
              <a:rPr lang="es-ES" sz="2000" b="1" dirty="0">
                <a:latin typeface="CMUSerif-Roman"/>
              </a:rPr>
              <a:t>Enfoque unificador </a:t>
            </a:r>
            <a:r>
              <a:rPr lang="es-ES" sz="2000" dirty="0">
                <a:latin typeface="CMUSerif-Roman"/>
              </a:rPr>
              <a:t>que agrupe toda la información posible de cada lote desarrollado mediante </a:t>
            </a:r>
            <a:r>
              <a:rPr lang="es-ES" sz="2000" b="1" i="1" dirty="0" err="1">
                <a:latin typeface="CMUSerif-Roman"/>
              </a:rPr>
              <a:t>feature</a:t>
            </a:r>
            <a:r>
              <a:rPr lang="es-ES" sz="2000" b="1" i="1" dirty="0">
                <a:latin typeface="CMUSerif-Roman"/>
              </a:rPr>
              <a:t> </a:t>
            </a:r>
            <a:r>
              <a:rPr lang="es-ES" sz="2000" b="1" i="1" dirty="0" err="1">
                <a:latin typeface="CMUSerif-Roman"/>
              </a:rPr>
              <a:t>engineering</a:t>
            </a:r>
            <a:r>
              <a:rPr lang="es-ES" sz="2000" dirty="0">
                <a:latin typeface="CMUSerif-Roman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000" b="1" i="0" u="none" strike="noStrike" baseline="0" dirty="0">
                <a:latin typeface="CMUSerif-Roman"/>
              </a:rPr>
              <a:t>161</a:t>
            </a:r>
            <a:r>
              <a:rPr lang="es-ES" sz="2000" b="0" i="0" u="none" strike="noStrike" baseline="0" dirty="0">
                <a:latin typeface="CMUSerif-Roman"/>
              </a:rPr>
              <a:t> lotes o instancias de entrenamiento.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000" b="1" i="0" u="none" strike="noStrike" baseline="0" dirty="0">
                <a:latin typeface="CMUSerif-Roman"/>
              </a:rPr>
              <a:t>55</a:t>
            </a:r>
            <a:r>
              <a:rPr lang="es-ES" sz="2000" b="0" i="0" u="none" strike="noStrike" baseline="0" dirty="0">
                <a:latin typeface="CMUSerif-Roman"/>
              </a:rPr>
              <a:t> lotes o instancias de test.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" sz="1600" dirty="0">
              <a:latin typeface="CMUSerif-Roman"/>
            </a:endParaRPr>
          </a:p>
          <a:p>
            <a:pPr algn="l"/>
            <a:r>
              <a:rPr lang="es-ES" sz="2000" dirty="0">
                <a:latin typeface="CMUSerif-Roman"/>
              </a:rPr>
              <a:t>Durante el EDA se ha estudiado la posibilidad de: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MUSerif-Roman"/>
              </a:rPr>
              <a:t>Formateo</a:t>
            </a:r>
            <a:r>
              <a:rPr lang="es-ES" sz="2000" dirty="0">
                <a:latin typeface="CMUSerif-Roman"/>
              </a:rPr>
              <a:t> de los datos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MUSerif-Roman"/>
              </a:rPr>
              <a:t>Imputaciones </a:t>
            </a:r>
            <a:r>
              <a:rPr lang="es-ES" sz="2000" dirty="0">
                <a:latin typeface="CMUSerif-Roman"/>
              </a:rPr>
              <a:t>de valores perdidos.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CMUSerif-Roman"/>
              </a:rPr>
              <a:t>Análisis de </a:t>
            </a:r>
            <a:r>
              <a:rPr lang="es-ES" sz="2000" i="1" dirty="0" err="1">
                <a:latin typeface="CMUSerif-Roman"/>
              </a:rPr>
              <a:t>outliers</a:t>
            </a:r>
            <a:r>
              <a:rPr lang="es-ES" sz="2000" dirty="0">
                <a:latin typeface="CMUSerif-Roman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MUSerif-Roman"/>
              </a:rPr>
              <a:t>Escalado</a:t>
            </a:r>
            <a:r>
              <a:rPr lang="es-ES" sz="2000" dirty="0">
                <a:latin typeface="CMUSerif-Roman"/>
              </a:rPr>
              <a:t> de variables.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i="1" dirty="0" err="1">
                <a:latin typeface="CMUSerif-Roman"/>
              </a:rPr>
              <a:t>One</a:t>
            </a:r>
            <a:r>
              <a:rPr lang="es-ES" sz="2000" i="1" dirty="0">
                <a:latin typeface="CMUSerif-Roman"/>
              </a:rPr>
              <a:t>-Hot-</a:t>
            </a:r>
            <a:r>
              <a:rPr lang="es-ES" sz="2000" i="1" dirty="0" err="1">
                <a:latin typeface="CMUSerif-Roman"/>
              </a:rPr>
              <a:t>Encoding</a:t>
            </a:r>
            <a:r>
              <a:rPr lang="es-ES" sz="2000" dirty="0">
                <a:latin typeface="CMUSerif-Roman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dirty="0">
                <a:latin typeface="CMUSerif-Roman"/>
              </a:rPr>
              <a:t>Reducción de la dimensionalidad.</a:t>
            </a:r>
          </a:p>
        </p:txBody>
      </p:sp>
      <p:pic>
        <p:nvPicPr>
          <p:cNvPr id="8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4ACF9ACB-8A2D-F495-1EFE-CD3D9C334D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514" y="2916857"/>
            <a:ext cx="4897084" cy="32639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FC1D33E-F103-A849-D18F-48AFB45FBE10}"/>
              </a:ext>
            </a:extLst>
          </p:cNvPr>
          <p:cNvSpPr txBox="1"/>
          <p:nvPr/>
        </p:nvSpPr>
        <p:spPr>
          <a:xfrm>
            <a:off x="6813280" y="6180793"/>
            <a:ext cx="481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s-ES" sz="1200" b="1" i="1" dirty="0">
                <a:solidFill>
                  <a:srgbClr val="1F497D"/>
                </a:solidFill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Figura 2.</a:t>
            </a:r>
            <a:r>
              <a:rPr lang="es-ES" sz="1200" i="1" dirty="0">
                <a:solidFill>
                  <a:srgbClr val="1F497D"/>
                </a:solidFill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Distribución muestral de la variable a predecir (Producto 1).</a:t>
            </a:r>
          </a:p>
        </p:txBody>
      </p:sp>
    </p:spTree>
    <p:extLst>
      <p:ext uri="{BB962C8B-B14F-4D97-AF65-F5344CB8AC3E}">
        <p14:creationId xmlns:p14="http://schemas.microsoft.com/office/powerpoint/2010/main" val="333577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A92CF5-4B09-4996-09F2-FC56CA5C1D20}"/>
              </a:ext>
            </a:extLst>
          </p:cNvPr>
          <p:cNvSpPr txBox="1"/>
          <p:nvPr/>
        </p:nvSpPr>
        <p:spPr>
          <a:xfrm>
            <a:off x="313587" y="1107992"/>
            <a:ext cx="4219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Modelos de predicción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FDCDD2-295A-BA46-748C-3D833269E2FA}"/>
              </a:ext>
            </a:extLst>
          </p:cNvPr>
          <p:cNvSpPr txBox="1"/>
          <p:nvPr/>
        </p:nvSpPr>
        <p:spPr>
          <a:xfrm>
            <a:off x="1069912" y="3522330"/>
            <a:ext cx="32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Support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Vector </a:t>
            </a:r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Regression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(SVR)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86ABD-BAF9-0A2E-ED54-191C02C1C5CF}"/>
              </a:ext>
            </a:extLst>
          </p:cNvPr>
          <p:cNvSpPr txBox="1"/>
          <p:nvPr/>
        </p:nvSpPr>
        <p:spPr>
          <a:xfrm>
            <a:off x="1121063" y="5844132"/>
            <a:ext cx="32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K-</a:t>
            </a:r>
            <a:r>
              <a:rPr lang="es-E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Nearest</a:t>
            </a:r>
            <a:r>
              <a:rPr lang="es-E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Neighbours</a:t>
            </a:r>
            <a:r>
              <a:rPr lang="es-E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</a:p>
          <a:p>
            <a:pPr algn="ctr"/>
            <a:r>
              <a:rPr lang="es-E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(</a:t>
            </a:r>
            <a:r>
              <a:rPr lang="es-ES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kNN</a:t>
            </a:r>
            <a:r>
              <a:rPr lang="es-ES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05217-4D18-582F-8C78-E0C8B9B7C126}"/>
              </a:ext>
            </a:extLst>
          </p:cNvPr>
          <p:cNvSpPr txBox="1"/>
          <p:nvPr/>
        </p:nvSpPr>
        <p:spPr>
          <a:xfrm>
            <a:off x="4885441" y="3528669"/>
            <a:ext cx="216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Random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Forest (RF)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A1C293-F13A-B989-3030-11DC88C6E1A7}"/>
              </a:ext>
            </a:extLst>
          </p:cNvPr>
          <p:cNvSpPr txBox="1"/>
          <p:nvPr/>
        </p:nvSpPr>
        <p:spPr>
          <a:xfrm>
            <a:off x="4954747" y="5858042"/>
            <a:ext cx="169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Linear </a:t>
            </a:r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regression</a:t>
            </a:r>
            <a:endParaRPr lang="es-ES" sz="1600" i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BC8CEA-867F-CFD8-780D-44538963203F}"/>
              </a:ext>
            </a:extLst>
          </p:cNvPr>
          <p:cNvSpPr txBox="1"/>
          <p:nvPr/>
        </p:nvSpPr>
        <p:spPr>
          <a:xfrm>
            <a:off x="8360310" y="3522330"/>
            <a:ext cx="179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Redes neuronales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B77E48-B585-AE22-E5FA-20C0363739B4}"/>
              </a:ext>
            </a:extLst>
          </p:cNvPr>
          <p:cNvSpPr txBox="1"/>
          <p:nvPr/>
        </p:nvSpPr>
        <p:spPr>
          <a:xfrm>
            <a:off x="7423597" y="5856058"/>
            <a:ext cx="362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Extreme </a:t>
            </a:r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Gradient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Boosting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(</a:t>
            </a:r>
            <a:r>
              <a:rPr lang="es-ES" sz="1600" i="1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XGBoost</a:t>
            </a:r>
            <a:r>
              <a:rPr lang="es-ES" sz="1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F2779F-AA7C-853B-54A6-2E2F97F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15" y="1600435"/>
            <a:ext cx="2176961" cy="19218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2A4001-B08D-0C9A-69C6-A80C5B8F9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009" y="3646686"/>
            <a:ext cx="2631720" cy="24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5BB2087-169B-4A15-8C8B-70717B749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305" y="1369058"/>
            <a:ext cx="3338602" cy="230054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F0D99C-3086-100E-096A-B59B707C1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205" y="1369058"/>
            <a:ext cx="2571963" cy="232231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807B31D-EF88-EBB8-94EB-7E7D94BEF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9456" y="3502953"/>
            <a:ext cx="2698990" cy="269899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7AF577D-251D-F334-6AE8-EAB2147B42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2474" y="3754780"/>
            <a:ext cx="3537708" cy="22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llo Free Trial 2024: Get 14 Days">
            <a:extLst>
              <a:ext uri="{FF2B5EF4-FFF2-40B4-BE49-F238E27FC236}">
                <a16:creationId xmlns:a16="http://schemas.microsoft.com/office/drawing/2014/main" id="{A05AC02C-9338-1D02-DBB2-31B043A98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8" t="32347" r="22712" b="32469"/>
          <a:stretch/>
        </p:blipFill>
        <p:spPr bwMode="auto">
          <a:xfrm>
            <a:off x="371015" y="4743796"/>
            <a:ext cx="1440000" cy="4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A202E7-DD95-04FD-A648-EC62B9C59C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985" y="1655814"/>
            <a:ext cx="8640000" cy="421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D5B55-D786-8958-C1F3-9B272115B3C2}"/>
              </a:ext>
            </a:extLst>
          </p:cNvPr>
          <p:cNvSpPr txBox="1"/>
          <p:nvPr/>
        </p:nvSpPr>
        <p:spPr>
          <a:xfrm>
            <a:off x="313587" y="1107992"/>
            <a:ext cx="28673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i="1" dirty="0">
                <a:solidFill>
                  <a:srgbClr val="E9B611"/>
                </a:solidFill>
                <a:latin typeface="CMUSerif-Roman"/>
              </a:rPr>
              <a:t>Data </a:t>
            </a:r>
            <a:r>
              <a:rPr lang="es-ES" sz="2600" b="1" i="1" dirty="0" err="1">
                <a:solidFill>
                  <a:srgbClr val="E9B611"/>
                </a:solidFill>
                <a:latin typeface="CMUSerif-Roman"/>
              </a:rPr>
              <a:t>Workflow</a:t>
            </a:r>
            <a:endParaRPr lang="es-ES" sz="2600" b="1" i="1" dirty="0">
              <a:solidFill>
                <a:srgbClr val="E9B611"/>
              </a:solidFill>
              <a:latin typeface="CMUSerif-Roman"/>
            </a:endParaRPr>
          </a:p>
          <a:p>
            <a:pPr algn="l"/>
            <a:endParaRPr lang="es-ES" sz="2600" b="1" i="1" u="none" strike="noStrike" baseline="0" dirty="0">
              <a:solidFill>
                <a:srgbClr val="E9B611"/>
              </a:solidFill>
              <a:latin typeface="CMUSerif-Roman"/>
            </a:endParaRPr>
          </a:p>
          <a:p>
            <a:pPr algn="l"/>
            <a:r>
              <a:rPr lang="es-ES" sz="2000" b="1" i="1" u="none" strike="noStrike" baseline="0" dirty="0">
                <a:latin typeface="CMUSerif-Roman"/>
              </a:rPr>
              <a:t>Validación cruzada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i="1" dirty="0">
                <a:latin typeface="CMUSerif-Roman"/>
              </a:rPr>
              <a:t>5 </a:t>
            </a:r>
            <a:r>
              <a:rPr lang="es-ES" sz="2000" i="1" dirty="0" err="1">
                <a:latin typeface="CMUSerif-Roman"/>
              </a:rPr>
              <a:t>folds</a:t>
            </a:r>
            <a:endParaRPr lang="es-ES" sz="2000" i="1" dirty="0">
              <a:latin typeface="CMUSerif-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i="1" dirty="0">
                <a:latin typeface="CMUSerif-Roman"/>
              </a:rPr>
              <a:t>3 repeticiones</a:t>
            </a:r>
          </a:p>
          <a:p>
            <a:pPr algn="l"/>
            <a:endParaRPr lang="es-ES" sz="2000" i="1" dirty="0">
              <a:latin typeface="CMUSerif-Roman"/>
            </a:endParaRPr>
          </a:p>
          <a:p>
            <a:pPr algn="l"/>
            <a:r>
              <a:rPr lang="es-ES" sz="2000" b="1" i="1" dirty="0" err="1">
                <a:latin typeface="CMUSerif-Roman"/>
              </a:rPr>
              <a:t>G</a:t>
            </a:r>
            <a:r>
              <a:rPr lang="es-ES" sz="2000" b="1" i="1" u="none" strike="noStrike" baseline="0" dirty="0" err="1">
                <a:latin typeface="CMUSerif-Roman"/>
              </a:rPr>
              <a:t>rid</a:t>
            </a:r>
            <a:r>
              <a:rPr lang="es-ES" sz="2000" b="1" i="1" u="none" strike="noStrike" baseline="0" dirty="0">
                <a:latin typeface="CMUSerif-Roman"/>
              </a:rPr>
              <a:t> </a:t>
            </a:r>
            <a:r>
              <a:rPr lang="es-ES" sz="2000" b="1" i="1" u="none" strike="noStrike" baseline="0" dirty="0" err="1">
                <a:latin typeface="CMUSerif-Roman"/>
              </a:rPr>
              <a:t>search</a:t>
            </a:r>
            <a:endParaRPr lang="es-ES" sz="2000" b="1" i="1" u="none" strike="noStrike" baseline="0" dirty="0">
              <a:latin typeface="CMUSerif-Roman"/>
            </a:endParaRPr>
          </a:p>
          <a:p>
            <a:pPr algn="l"/>
            <a:endParaRPr lang="es-ES" sz="2000" b="1" i="1" dirty="0">
              <a:latin typeface="CMUSerif-Roman"/>
            </a:endParaRPr>
          </a:p>
          <a:p>
            <a:pPr algn="l"/>
            <a:endParaRPr lang="es-ES" sz="2000" b="1" i="1" dirty="0">
              <a:latin typeface="CMUSerif-Roman"/>
            </a:endParaRPr>
          </a:p>
          <a:p>
            <a:pPr algn="l"/>
            <a:r>
              <a:rPr lang="es-ES" sz="2000" u="none" strike="noStrike" baseline="0" dirty="0">
                <a:latin typeface="CMUSerif-Roman"/>
              </a:rPr>
              <a:t>Organización de pruebas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57EE6-983C-01CD-FC5D-D6778752B4CB}"/>
              </a:ext>
            </a:extLst>
          </p:cNvPr>
          <p:cNvSpPr txBox="1"/>
          <p:nvPr/>
        </p:nvSpPr>
        <p:spPr>
          <a:xfrm>
            <a:off x="4238398" y="6077082"/>
            <a:ext cx="687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1" u="none" strike="noStrike" baseline="0" dirty="0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Figura 3. </a:t>
            </a:r>
            <a:r>
              <a:rPr lang="es-ES" sz="1600" b="0" i="1" u="none" strike="noStrike" baseline="0" dirty="0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Flujo de trabajo de los datos (Data </a:t>
            </a:r>
            <a:r>
              <a:rPr lang="es-ES" sz="1600" b="0" i="1" u="none" strike="noStrike" baseline="0" dirty="0" err="1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Workflow</a:t>
            </a:r>
            <a:r>
              <a:rPr lang="es-ES" sz="1600" b="0" i="1" u="none" strike="noStrike" baseline="0" dirty="0">
                <a:solidFill>
                  <a:srgbClr val="1F497D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 en la tarea de predicción.</a:t>
            </a:r>
            <a:endParaRPr lang="es-E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DAF3AD-1240-4262-B5C7-FA908023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29553"/>
              </p:ext>
            </p:extLst>
          </p:nvPr>
        </p:nvGraphicFramePr>
        <p:xfrm>
          <a:off x="1519879" y="2643465"/>
          <a:ext cx="8760539" cy="363820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88377">
                  <a:extLst>
                    <a:ext uri="{9D8B030D-6E8A-4147-A177-3AD203B41FA5}">
                      <a16:colId xmlns:a16="http://schemas.microsoft.com/office/drawing/2014/main" val="3867716443"/>
                    </a:ext>
                  </a:extLst>
                </a:gridCol>
                <a:gridCol w="2459320">
                  <a:extLst>
                    <a:ext uri="{9D8B030D-6E8A-4147-A177-3AD203B41FA5}">
                      <a16:colId xmlns:a16="http://schemas.microsoft.com/office/drawing/2014/main" val="3156972657"/>
                    </a:ext>
                  </a:extLst>
                </a:gridCol>
                <a:gridCol w="442736">
                  <a:extLst>
                    <a:ext uri="{9D8B030D-6E8A-4147-A177-3AD203B41FA5}">
                      <a16:colId xmlns:a16="http://schemas.microsoft.com/office/drawing/2014/main" val="2064427199"/>
                    </a:ext>
                  </a:extLst>
                </a:gridCol>
                <a:gridCol w="972853">
                  <a:extLst>
                    <a:ext uri="{9D8B030D-6E8A-4147-A177-3AD203B41FA5}">
                      <a16:colId xmlns:a16="http://schemas.microsoft.com/office/drawing/2014/main" val="3122472071"/>
                    </a:ext>
                  </a:extLst>
                </a:gridCol>
                <a:gridCol w="421375">
                  <a:extLst>
                    <a:ext uri="{9D8B030D-6E8A-4147-A177-3AD203B41FA5}">
                      <a16:colId xmlns:a16="http://schemas.microsoft.com/office/drawing/2014/main" val="2351615708"/>
                    </a:ext>
                  </a:extLst>
                </a:gridCol>
                <a:gridCol w="825275">
                  <a:extLst>
                    <a:ext uri="{9D8B030D-6E8A-4147-A177-3AD203B41FA5}">
                      <a16:colId xmlns:a16="http://schemas.microsoft.com/office/drawing/2014/main" val="1310269051"/>
                    </a:ext>
                  </a:extLst>
                </a:gridCol>
                <a:gridCol w="1376753">
                  <a:extLst>
                    <a:ext uri="{9D8B030D-6E8A-4147-A177-3AD203B41FA5}">
                      <a16:colId xmlns:a16="http://schemas.microsoft.com/office/drawing/2014/main" val="758530812"/>
                    </a:ext>
                  </a:extLst>
                </a:gridCol>
                <a:gridCol w="688377">
                  <a:extLst>
                    <a:ext uri="{9D8B030D-6E8A-4147-A177-3AD203B41FA5}">
                      <a16:colId xmlns:a16="http://schemas.microsoft.com/office/drawing/2014/main" val="782886545"/>
                    </a:ext>
                  </a:extLst>
                </a:gridCol>
                <a:gridCol w="885473">
                  <a:extLst>
                    <a:ext uri="{9D8B030D-6E8A-4147-A177-3AD203B41FA5}">
                      <a16:colId xmlns:a16="http://schemas.microsoft.com/office/drawing/2014/main" val="131218251"/>
                    </a:ext>
                  </a:extLst>
                </a:gridCol>
              </a:tblGrid>
              <a:tr h="506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Envío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Algoritmo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PCA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RMSE test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Envío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Algoritmo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PCA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RMSE test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4660004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 err="1">
                          <a:effectLst/>
                        </a:rPr>
                        <a:t>Random</a:t>
                      </a:r>
                      <a:r>
                        <a:rPr lang="es-ES" sz="1400" dirty="0">
                          <a:effectLst/>
                        </a:rPr>
                        <a:t> Forest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253,72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</a:rPr>
                        <a:t>11</a:t>
                      </a:r>
                      <a:endParaRPr lang="es-E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257,34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538327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SVR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NO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259,23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12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249,19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307218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224,12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>
                          <a:effectLst/>
                        </a:rPr>
                        <a:t>13</a:t>
                      </a:r>
                      <a:endParaRPr lang="es-ES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229,08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6454130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SI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232,71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14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237,57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306362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keras_selection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ERROR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15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 err="1">
                          <a:effectLst/>
                        </a:rPr>
                        <a:t>XGBoost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219,30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891974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6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keras_selection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ERROR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16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 err="1">
                          <a:effectLst/>
                        </a:rPr>
                        <a:t>XGBoost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224,91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060410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Stacking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-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234,65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17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NO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219,12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930618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239,83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18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NO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219,54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581718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 + Feature Selection 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260,80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19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218,89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897163"/>
                  </a:ext>
                </a:extLst>
              </a:tr>
              <a:tr h="31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XGBoost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255,94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MU Serif Roman"/>
                          <a:ea typeface="Arial" panose="020B0604020202020204" pitchFamily="34" charset="0"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84131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F50EEF-B6FB-63C7-D502-C3FA2F9EA4BD}"/>
              </a:ext>
            </a:extLst>
          </p:cNvPr>
          <p:cNvSpPr txBox="1"/>
          <p:nvPr/>
        </p:nvSpPr>
        <p:spPr>
          <a:xfrm>
            <a:off x="2418980" y="1920234"/>
            <a:ext cx="6774126" cy="64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Tabla 1.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Valores del RMSE para el conjunto de test según el algoritmo y la configuración</a:t>
            </a:r>
            <a:r>
              <a:rPr lang="es-ES" sz="1600" i="1" dirty="0">
                <a:solidFill>
                  <a:srgbClr val="1F497D"/>
                </a:solidFill>
                <a:latin typeface="CMU Serif Roman"/>
                <a:ea typeface="Arial" panose="020B0604020202020204" pitchFamily="34" charset="0"/>
              </a:rPr>
              <a:t> 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empleada para la fase nacional.</a:t>
            </a:r>
            <a:endParaRPr lang="es-ES" sz="16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66CE9-405E-BC2B-A5F8-1008E964BDC6}"/>
              </a:ext>
            </a:extLst>
          </p:cNvPr>
          <p:cNvSpPr txBox="1"/>
          <p:nvPr/>
        </p:nvSpPr>
        <p:spPr>
          <a:xfrm>
            <a:off x="343083" y="1107992"/>
            <a:ext cx="6074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Envíos a </a:t>
            </a:r>
            <a:r>
              <a:rPr lang="es-ES" sz="2600" b="1" i="1" dirty="0" err="1">
                <a:solidFill>
                  <a:srgbClr val="E9B611"/>
                </a:solidFill>
                <a:latin typeface="CMUSerif-Roman"/>
              </a:rPr>
              <a:t>Codabench</a:t>
            </a:r>
            <a:r>
              <a:rPr lang="es-ES" sz="2600" b="1" i="1" dirty="0">
                <a:solidFill>
                  <a:srgbClr val="E9B611"/>
                </a:solidFill>
                <a:latin typeface="CMUSerif-Roman"/>
              </a:rPr>
              <a:t> </a:t>
            </a:r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y modelo ganador</a:t>
            </a:r>
            <a:endParaRPr lang="es-ES" sz="2000" u="none" strike="noStrike" baseline="0" dirty="0">
              <a:latin typeface="CMUSerif-Roman"/>
            </a:endParaRPr>
          </a:p>
        </p:txBody>
      </p:sp>
    </p:spTree>
    <p:extLst>
      <p:ext uri="{BB962C8B-B14F-4D97-AF65-F5344CB8AC3E}">
        <p14:creationId xmlns:p14="http://schemas.microsoft.com/office/powerpoint/2010/main" val="274757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8E4E21-8D58-AC05-9E5C-AE862F502C23}"/>
              </a:ext>
            </a:extLst>
          </p:cNvPr>
          <p:cNvSpPr txBox="1"/>
          <p:nvPr/>
        </p:nvSpPr>
        <p:spPr>
          <a:xfrm>
            <a:off x="313586" y="1107992"/>
            <a:ext cx="10193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Modelización responsable: Transparencia y </a:t>
            </a:r>
            <a:r>
              <a:rPr lang="es-ES" sz="2600" b="1" dirty="0" err="1">
                <a:solidFill>
                  <a:srgbClr val="E9B611"/>
                </a:solidFill>
                <a:latin typeface="CMUSerif-Roman"/>
              </a:rPr>
              <a:t>Explicabilidad</a:t>
            </a:r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 (I)</a:t>
            </a:r>
            <a:endParaRPr lang="es-ES" sz="2600" b="1" i="1" u="none" strike="noStrike" baseline="0" dirty="0">
              <a:solidFill>
                <a:srgbClr val="E9B611"/>
              </a:solidFill>
              <a:latin typeface="CMUSerif-Roman"/>
            </a:endParaRPr>
          </a:p>
        </p:txBody>
      </p:sp>
      <p:pic>
        <p:nvPicPr>
          <p:cNvPr id="8" name="Imagen 1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DA766BB8-5D05-D9FC-155D-63ABFCBFFE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6" y="1765220"/>
            <a:ext cx="5040000" cy="3770409"/>
          </a:xfrm>
          <a:prstGeom prst="rect">
            <a:avLst/>
          </a:prstGeom>
        </p:spPr>
      </p:pic>
      <p:pic>
        <p:nvPicPr>
          <p:cNvPr id="9" name="Imagen 2" descr="Diagrama&#10;&#10;Descripción generada automáticamente">
            <a:extLst>
              <a:ext uri="{FF2B5EF4-FFF2-40B4-BE49-F238E27FC236}">
                <a16:creationId xmlns:a16="http://schemas.microsoft.com/office/drawing/2014/main" id="{5A05A43C-61F8-06EB-7A72-B8421FC82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8414" y="1765220"/>
            <a:ext cx="6120000" cy="3664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24BF6-FCF5-5569-8984-EAA0EB4E7168}"/>
              </a:ext>
            </a:extLst>
          </p:cNvPr>
          <p:cNvSpPr txBox="1"/>
          <p:nvPr/>
        </p:nvSpPr>
        <p:spPr>
          <a:xfrm>
            <a:off x="1199390" y="5757068"/>
            <a:ext cx="940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ES" sz="1600" b="1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Figura 4.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Explicabilidad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del modelo de </a:t>
            </a:r>
            <a:r>
              <a:rPr lang="es-ES" sz="1600" i="1" dirty="0" err="1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XGBoost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escogido en cuanto a (a) el análisis de las variables más influyentes en la predicción, y (b) la transparencia mediante la visualización de los primeros árboles de decisión.</a:t>
            </a:r>
            <a:endParaRPr lang="es-ES" sz="16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E56EEE3-7FDE-6851-1323-1E3A6D6EB516}"/>
              </a:ext>
            </a:extLst>
          </p:cNvPr>
          <p:cNvGrpSpPr/>
          <p:nvPr/>
        </p:nvGrpSpPr>
        <p:grpSpPr>
          <a:xfrm>
            <a:off x="3831691" y="96326"/>
            <a:ext cx="4528619" cy="676061"/>
            <a:chOff x="2365624" y="96326"/>
            <a:chExt cx="4528619" cy="67606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CC2F6D-3951-01D0-FE97-1390D38E3854}"/>
                </a:ext>
              </a:extLst>
            </p:cNvPr>
            <p:cNvSpPr txBox="1"/>
            <p:nvPr/>
          </p:nvSpPr>
          <p:spPr>
            <a:xfrm>
              <a:off x="4434082" y="203523"/>
              <a:ext cx="2460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DATARUNNERSGR</a:t>
              </a:r>
            </a:p>
          </p:txBody>
        </p:sp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F4B6C1B-EBE5-4E2E-09A8-C136D8FA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624" y="96326"/>
              <a:ext cx="1974352" cy="6760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616A14-287C-7EF7-5B94-0FE66E8F6076}"/>
              </a:ext>
            </a:extLst>
          </p:cNvPr>
          <p:cNvSpPr txBox="1"/>
          <p:nvPr/>
        </p:nvSpPr>
        <p:spPr>
          <a:xfrm>
            <a:off x="384962" y="1693645"/>
            <a:ext cx="6893458" cy="4376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Propuesta metodológica para la predicción de antígeno mediante IA Explicable(XAI):</a:t>
            </a:r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800" b="1" dirty="0">
                <a:effectLst/>
                <a:latin typeface="CMU Serif Roman"/>
                <a:ea typeface="Arial" panose="020B0604020202020204" pitchFamily="34" charset="0"/>
              </a:rPr>
              <a:t>Datos</a:t>
            </a: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. El proceso de </a:t>
            </a:r>
            <a:r>
              <a:rPr lang="es-ES" sz="1800" i="1" dirty="0" err="1">
                <a:effectLst/>
                <a:latin typeface="CMU Serif Roman"/>
                <a:ea typeface="Arial" panose="020B0604020202020204" pitchFamily="34" charset="0"/>
              </a:rPr>
              <a:t>mergeado</a:t>
            </a: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 y cálculo de algunos estadísticos sobre los conjuntos aportados, siguiendo la naturaleza del proceso de producción.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800" b="1" dirty="0">
                <a:effectLst/>
                <a:latin typeface="CMU Serif Roman"/>
                <a:ea typeface="Arial" panose="020B0604020202020204" pitchFamily="34" charset="0"/>
              </a:rPr>
              <a:t>Modelo</a:t>
            </a: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. Inherentemente transparente por estar basado en árboles de decisión.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800" b="1" i="1" dirty="0" err="1">
                <a:effectLst/>
                <a:latin typeface="CMU Serif Roman"/>
                <a:ea typeface="Arial" panose="020B0604020202020204" pitchFamily="34" charset="0"/>
              </a:rPr>
              <a:t>Post-hoc</a:t>
            </a: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. Se tienen métodos de visualización que permiten explorar el funcionamiento de la arquitectura ajustada.</a:t>
            </a:r>
            <a:endParaRPr lang="es-E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800" b="1" dirty="0">
                <a:effectLst/>
                <a:latin typeface="CMU Serif Roman"/>
                <a:ea typeface="Arial" panose="020B0604020202020204" pitchFamily="34" charset="0"/>
              </a:rPr>
              <a:t>Evaluación</a:t>
            </a:r>
            <a:r>
              <a:rPr lang="es-ES" sz="1800" dirty="0">
                <a:effectLst/>
                <a:latin typeface="CMU Serif Roman"/>
                <a:ea typeface="Arial" panose="020B0604020202020204" pitchFamily="34" charset="0"/>
              </a:rPr>
              <a:t>. Confianza por parte de los usuarios en las predicciones debido a que pueden obtener el camino en los árboles y a que se han realizado pruebas sobre el conjunto de test.</a:t>
            </a:r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E36702-4AEC-BD3E-66BA-CFDF2A476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822" y="1941695"/>
            <a:ext cx="4320000" cy="3714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7DB0CC-9028-8A8C-E9CE-1588C03046EA}"/>
              </a:ext>
            </a:extLst>
          </p:cNvPr>
          <p:cNvSpPr txBox="1"/>
          <p:nvPr/>
        </p:nvSpPr>
        <p:spPr>
          <a:xfrm>
            <a:off x="7963490" y="5684043"/>
            <a:ext cx="365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ES" sz="1600" b="1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Figura 5.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Taxonomía </a:t>
            </a:r>
            <a:r>
              <a:rPr lang="es-ES" sz="1600" i="1" dirty="0">
                <a:solidFill>
                  <a:srgbClr val="1F497D"/>
                </a:solidFill>
                <a:latin typeface="CMU Serif Roman"/>
                <a:ea typeface="Arial" panose="020B0604020202020204" pitchFamily="34" charset="0"/>
              </a:rPr>
              <a:t>de</a:t>
            </a:r>
            <a:r>
              <a:rPr lang="es-ES" sz="1600" i="1" dirty="0">
                <a:solidFill>
                  <a:srgbClr val="1F497D"/>
                </a:solidFill>
                <a:effectLst/>
                <a:latin typeface="CMU Serif Roman"/>
                <a:ea typeface="Arial" panose="020B0604020202020204" pitchFamily="34" charset="0"/>
              </a:rPr>
              <a:t> </a:t>
            </a:r>
            <a:r>
              <a:rPr lang="es-ES" sz="1600" i="1" dirty="0">
                <a:solidFill>
                  <a:srgbClr val="1F497D"/>
                </a:solidFill>
                <a:latin typeface="CMU Serif Roman"/>
                <a:ea typeface="Arial" panose="020B0604020202020204" pitchFamily="34" charset="0"/>
              </a:rPr>
              <a:t>XAI en 4 ejes. </a:t>
            </a:r>
            <a:endParaRPr lang="es-ES" sz="16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CBAE75-3A61-BACF-1F9D-6CA0464573E5}"/>
              </a:ext>
            </a:extLst>
          </p:cNvPr>
          <p:cNvSpPr txBox="1"/>
          <p:nvPr/>
        </p:nvSpPr>
        <p:spPr>
          <a:xfrm>
            <a:off x="384961" y="1201202"/>
            <a:ext cx="11234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Modelización responsable: Transparencia y </a:t>
            </a:r>
            <a:r>
              <a:rPr lang="es-ES" sz="2600" b="1" dirty="0" err="1">
                <a:solidFill>
                  <a:srgbClr val="E9B611"/>
                </a:solidFill>
                <a:latin typeface="CMUSerif-Roman"/>
              </a:rPr>
              <a:t>Explicabilidad</a:t>
            </a:r>
            <a:r>
              <a:rPr lang="es-ES" sz="2600" b="1" dirty="0">
                <a:solidFill>
                  <a:srgbClr val="E9B611"/>
                </a:solidFill>
                <a:latin typeface="CMUSerif-Roman"/>
              </a:rPr>
              <a:t> (II)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0D3945-F41E-EF3E-2468-CB2D6A25B78A}"/>
              </a:ext>
            </a:extLst>
          </p:cNvPr>
          <p:cNvSpPr txBox="1"/>
          <p:nvPr/>
        </p:nvSpPr>
        <p:spPr>
          <a:xfrm>
            <a:off x="341261" y="6231304"/>
            <a:ext cx="111177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ÍAZ-</a:t>
            </a:r>
            <a:r>
              <a:rPr lang="es-ES" sz="12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ODRÍGUEZ, </a:t>
            </a:r>
            <a:r>
              <a:rPr lang="es-ES" sz="12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N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 ET AL.,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Connecting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dots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in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trustworthy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Artificial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Intelligence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From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AI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principles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ethics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and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key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requirements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to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responsable AI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systems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and </a:t>
            </a:r>
            <a:r>
              <a:rPr lang="es-ES" sz="1100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regulation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 </a:t>
            </a:r>
            <a:r>
              <a:rPr lang="es-ES" sz="1100" i="1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Information</a:t>
            </a:r>
            <a:r>
              <a:rPr lang="es-ES" sz="1100" i="1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i="1" dirty="0" err="1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Fusion</a:t>
            </a:r>
            <a:r>
              <a:rPr lang="es-ES" sz="1100" i="1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s-ES" sz="1100" b="1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99</a:t>
            </a:r>
            <a:r>
              <a:rPr lang="es-ES" sz="1100" dirty="0">
                <a:solidFill>
                  <a:schemeClr val="tx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101896 (2023). </a:t>
            </a:r>
            <a:r>
              <a:rPr lang="es-ES" sz="1100" b="0" i="0" u="sng" dirty="0">
                <a:solidFill>
                  <a:schemeClr val="tx2"/>
                </a:solidFill>
                <a:effectLst/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https://doi.org/10.48550/arXiv.2305.02231</a:t>
            </a:r>
            <a:endParaRPr lang="es-ES" sz="1100" dirty="0">
              <a:solidFill>
                <a:schemeClr val="tx2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5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810</Words>
  <Application>Microsoft Office PowerPoint</Application>
  <PresentationFormat>Panorámica</PresentationFormat>
  <Paragraphs>195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CMU SERIF ROMAN</vt:lpstr>
      <vt:lpstr>CMU SERIF ROMAN</vt:lpstr>
      <vt:lpstr>CMUSerif-Roman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David García</cp:lastModifiedBy>
  <cp:revision>42</cp:revision>
  <dcterms:created xsi:type="dcterms:W3CDTF">2017-03-31T07:46:04Z</dcterms:created>
  <dcterms:modified xsi:type="dcterms:W3CDTF">2025-01-16T19:09:02Z</dcterms:modified>
</cp:coreProperties>
</file>