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70" r:id="rId7"/>
    <p:sldId id="269" r:id="rId8"/>
    <p:sldId id="271" r:id="rId9"/>
    <p:sldId id="265" r:id="rId10"/>
    <p:sldId id="263" r:id="rId11"/>
    <p:sldId id="267" r:id="rId12"/>
    <p:sldId id="266" r:id="rId13"/>
    <p:sldId id="264" r:id="rId14"/>
    <p:sldId id="262" r:id="rId15"/>
    <p:sldId id="261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49995-877A-4C43-8E0E-A3508FB233C6}" v="8" dt="2023-05-13T07:53:12.468"/>
    <p1510:client id="{5B532935-2CCE-7165-3D41-EC7170AB587C}" v="657" dt="2023-05-13T11:29:39.729"/>
    <p1510:client id="{6C384ECC-E77A-B337-27AF-1184D4E1C699}" v="1054" dt="2023-05-13T11:27:22.807"/>
    <p1510:client id="{7BA14568-70C3-31B1-DD1E-901A90A7A957}" v="6" dt="2023-05-13T07:56:37.431"/>
    <p1510:client id="{859C083A-9686-453D-BC51-BA87B55C0124}" v="374" dt="2023-05-10T23:55:05.120"/>
    <p1510:client id="{93521421-1B33-4A86-AFF9-E3A71C7CBB78}" v="1033" dt="2023-05-11T00:21:42.880"/>
    <p1510:client id="{A515839D-51F0-4E3C-870E-D56F6FF8E087}" v="204" dt="2023-05-11T07:31:09.110"/>
    <p1510:client id="{B09F7DDE-C02D-81D3-49C8-600D8C84D14F}" v="1624" dt="2023-05-13T11:42:57.548"/>
    <p1510:client id="{B5A60E54-2271-8CC3-B2AA-D3C089537DA2}" v="2" dt="2023-05-12T11:22:10.188"/>
    <p1510:client id="{BD0698CD-C228-4CEF-5FE6-9CB100AA8601}" v="80" dt="2023-05-13T08:35:30.396"/>
    <p1510:client id="{D4DF0911-51C4-860E-3D68-C76DD5FD1B8F}" v="116" dt="2023-05-13T08:09:14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D149-448B-1F46-A9D0-ED57D1534FD9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E028-603C-6547-B7D8-D91062F0B5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6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66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4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0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95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9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31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2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10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12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3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7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40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5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83E9D-DD6E-A944-B253-EF9A71BE8F26}" type="datetimeFigureOut">
              <a:rPr lang="es-ES_tradnl" smtClean="0"/>
              <a:t>13/05/2023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1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D53BAAD-6532-A078-5CFA-899D966D180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C2B2613-3827-D7B6-7504-F1696D611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B95E77E-83B3-1CC7-8DC9-0C9D868A7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148" t="3854" r="9719" b="74649"/>
            <a:stretch/>
          </p:blipFill>
          <p:spPr>
            <a:xfrm>
              <a:off x="5439746" y="2701407"/>
              <a:ext cx="5990254" cy="1474238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AEA804F8-707D-757E-8BDC-405B41E2A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34" t="39245" r="6198" b="39258"/>
          <a:stretch/>
        </p:blipFill>
        <p:spPr>
          <a:xfrm>
            <a:off x="5515735" y="1640916"/>
            <a:ext cx="6055567" cy="14742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EC2DCC-53B8-F4EB-17DF-BB28A96E00AD}"/>
              </a:ext>
            </a:extLst>
          </p:cNvPr>
          <p:cNvSpPr txBox="1"/>
          <p:nvPr/>
        </p:nvSpPr>
        <p:spPr>
          <a:xfrm>
            <a:off x="5471345" y="4468608"/>
            <a:ext cx="62205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>
                <a:solidFill>
                  <a:srgbClr val="FEFE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 VIÑA  WINE  PREDICTION</a:t>
            </a:r>
          </a:p>
          <a:p>
            <a:endParaRPr lang="es-E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D7382B-DBBB-5797-52CD-CDADBD206A37}"/>
              </a:ext>
            </a:extLst>
          </p:cNvPr>
          <p:cNvSpPr txBox="1"/>
          <p:nvPr/>
        </p:nvSpPr>
        <p:spPr>
          <a:xfrm>
            <a:off x="7355632" y="3463866"/>
            <a:ext cx="358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PALMERINES</a:t>
            </a:r>
          </a:p>
        </p:txBody>
      </p:sp>
      <p:pic>
        <p:nvPicPr>
          <p:cNvPr id="26" name="Imagen 25" descr="Imagen que contiene libro, texto&#10;&#10;Descripción generada automáticamente">
            <a:extLst>
              <a:ext uri="{FF2B5EF4-FFF2-40B4-BE49-F238E27FC236}">
                <a16:creationId xmlns:a16="http://schemas.microsoft.com/office/drawing/2014/main" id="{9AAC24C8-C1A2-2465-41D5-2CF5D6640F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68"/>
          <a:stretch/>
        </p:blipFill>
        <p:spPr>
          <a:xfrm>
            <a:off x="5850706" y="3152239"/>
            <a:ext cx="1227079" cy="11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B59745B-F211-7E2A-212E-966D2B74E7AE}"/>
              </a:ext>
            </a:extLst>
          </p:cNvPr>
          <p:cNvGrpSpPr/>
          <p:nvPr/>
        </p:nvGrpSpPr>
        <p:grpSpPr>
          <a:xfrm>
            <a:off x="1154096" y="85146"/>
            <a:ext cx="2870297" cy="562923"/>
            <a:chOff x="1154096" y="85146"/>
            <a:chExt cx="2870297" cy="56292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B51D26D-3DE9-2623-E649-73BE94C6DEC4}"/>
                </a:ext>
              </a:extLst>
            </p:cNvPr>
            <p:cNvSpPr txBox="1"/>
            <p:nvPr/>
          </p:nvSpPr>
          <p:spPr>
            <a:xfrm>
              <a:off x="1756631" y="177241"/>
              <a:ext cx="226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LOS PALMERINES</a:t>
              </a:r>
            </a:p>
          </p:txBody>
        </p:sp>
        <p:pic>
          <p:nvPicPr>
            <p:cNvPr id="14" name="Imagen 13" descr="Imagen que contiene libro, texto&#10;&#10;Descripción generada automáticamente">
              <a:extLst>
                <a:ext uri="{FF2B5EF4-FFF2-40B4-BE49-F238E27FC236}">
                  <a16:creationId xmlns:a16="http://schemas.microsoft.com/office/drawing/2014/main" id="{0902692E-19E2-EDEF-8E39-42405CD34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868"/>
            <a:stretch/>
          </p:blipFill>
          <p:spPr>
            <a:xfrm>
              <a:off x="1154096" y="85146"/>
              <a:ext cx="584779" cy="562923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8FBEC0AE-D9CC-476A-4A4F-5D9AE9A51B23}"/>
              </a:ext>
            </a:extLst>
          </p:cNvPr>
          <p:cNvSpPr txBox="1"/>
          <p:nvPr/>
        </p:nvSpPr>
        <p:spPr>
          <a:xfrm>
            <a:off x="658590" y="1065890"/>
            <a:ext cx="112384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 err="1"/>
              <a:t>Random</a:t>
            </a:r>
            <a:r>
              <a:rPr lang="es-ES" sz="3600"/>
              <a:t> Forest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7C1CB462-F601-7C4F-0D58-7D31C32D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499" y="5147346"/>
            <a:ext cx="763618" cy="763618"/>
          </a:xfrm>
          <a:prstGeom prst="rect">
            <a:avLst/>
          </a:prstGeom>
        </p:spPr>
      </p:pic>
      <p:pic>
        <p:nvPicPr>
          <p:cNvPr id="11" name="Imagen 14">
            <a:extLst>
              <a:ext uri="{FF2B5EF4-FFF2-40B4-BE49-F238E27FC236}">
                <a16:creationId xmlns:a16="http://schemas.microsoft.com/office/drawing/2014/main" id="{A4A45F4D-413B-6ED1-8935-65416A2F0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284" y="5149512"/>
            <a:ext cx="773142" cy="763617"/>
          </a:xfrm>
          <a:prstGeom prst="rect">
            <a:avLst/>
          </a:prstGeom>
        </p:spPr>
      </p:pic>
      <p:pic>
        <p:nvPicPr>
          <p:cNvPr id="15" name="Imagen 15">
            <a:extLst>
              <a:ext uri="{FF2B5EF4-FFF2-40B4-BE49-F238E27FC236}">
                <a16:creationId xmlns:a16="http://schemas.microsoft.com/office/drawing/2014/main" id="{0A2F9233-5D32-40A3-210E-B6DA475D8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31" y="5128879"/>
            <a:ext cx="563053" cy="75876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21905FE-C231-3658-2F1B-B028FDDA4248}"/>
              </a:ext>
            </a:extLst>
          </p:cNvPr>
          <p:cNvSpPr txBox="1"/>
          <p:nvPr/>
        </p:nvSpPr>
        <p:spPr>
          <a:xfrm>
            <a:off x="1377628" y="5284112"/>
            <a:ext cx="21760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Calibri"/>
              </a:rPr>
              <a:t>Gran eficiencia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88B42F6-5502-E9A7-F660-681BC130DD8A}"/>
              </a:ext>
            </a:extLst>
          </p:cNvPr>
          <p:cNvSpPr txBox="1"/>
          <p:nvPr/>
        </p:nvSpPr>
        <p:spPr>
          <a:xfrm>
            <a:off x="5087863" y="5278849"/>
            <a:ext cx="26932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Calibri"/>
              </a:rPr>
              <a:t>Alta </a:t>
            </a:r>
            <a:r>
              <a:rPr lang="es-ES" sz="2400" err="1">
                <a:cs typeface="Calibri"/>
              </a:rPr>
              <a:t>explicabilidad</a:t>
            </a:r>
            <a:endParaRPr lang="es-ES" sz="2400">
              <a:cs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9F1BB2-59D4-B09F-A3CA-79E8418BB223}"/>
              </a:ext>
            </a:extLst>
          </p:cNvPr>
          <p:cNvSpPr txBox="1"/>
          <p:nvPr/>
        </p:nvSpPr>
        <p:spPr>
          <a:xfrm>
            <a:off x="8940118" y="5320498"/>
            <a:ext cx="27460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Calibri"/>
              </a:rPr>
              <a:t>Inferencia insesgada</a:t>
            </a:r>
          </a:p>
        </p:txBody>
      </p:sp>
      <p:pic>
        <p:nvPicPr>
          <p:cNvPr id="17" name="Imagen 19" descr="Diagrama&#10;&#10;Descripción generada automáticamente">
            <a:extLst>
              <a:ext uri="{FF2B5EF4-FFF2-40B4-BE49-F238E27FC236}">
                <a16:creationId xmlns:a16="http://schemas.microsoft.com/office/drawing/2014/main" id="{AD701D09-08E6-E321-E8CE-9A76F56DD6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27" t="11667" r="4994"/>
          <a:stretch/>
        </p:blipFill>
        <p:spPr>
          <a:xfrm>
            <a:off x="274606" y="2240599"/>
            <a:ext cx="11623540" cy="2284982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5987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7BAB650-D898-7E42-21BF-C01112F36250}"/>
              </a:ext>
            </a:extLst>
          </p:cNvPr>
          <p:cNvGrpSpPr/>
          <p:nvPr/>
        </p:nvGrpSpPr>
        <p:grpSpPr>
          <a:xfrm>
            <a:off x="1154096" y="85146"/>
            <a:ext cx="2870297" cy="562923"/>
            <a:chOff x="1154096" y="85146"/>
            <a:chExt cx="2870297" cy="56292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5BB2457-CC22-8AFE-757B-670E007FAD71}"/>
                </a:ext>
              </a:extLst>
            </p:cNvPr>
            <p:cNvSpPr txBox="1"/>
            <p:nvPr/>
          </p:nvSpPr>
          <p:spPr>
            <a:xfrm>
              <a:off x="1756631" y="177241"/>
              <a:ext cx="226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LOS PALMERINES</a:t>
              </a:r>
            </a:p>
          </p:txBody>
        </p:sp>
        <p:pic>
          <p:nvPicPr>
            <p:cNvPr id="14" name="Imagen 13" descr="Imagen que contiene libro, texto&#10;&#10;Descripción generada automáticamente">
              <a:extLst>
                <a:ext uri="{FF2B5EF4-FFF2-40B4-BE49-F238E27FC236}">
                  <a16:creationId xmlns:a16="http://schemas.microsoft.com/office/drawing/2014/main" id="{7BD303F9-FE8F-2C15-A257-BD1399143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868"/>
            <a:stretch/>
          </p:blipFill>
          <p:spPr>
            <a:xfrm>
              <a:off x="1154096" y="85146"/>
              <a:ext cx="584779" cy="562923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F6947-50AB-80BC-F4CD-EC7279C80D38}"/>
              </a:ext>
            </a:extLst>
          </p:cNvPr>
          <p:cNvSpPr txBox="1"/>
          <p:nvPr/>
        </p:nvSpPr>
        <p:spPr>
          <a:xfrm>
            <a:off x="658590" y="1065890"/>
            <a:ext cx="586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/>
              <a:t>Conclusiones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0787FA-139B-2D30-FB03-34B4E8680A0F}"/>
              </a:ext>
            </a:extLst>
          </p:cNvPr>
          <p:cNvSpPr txBox="1"/>
          <p:nvPr/>
        </p:nvSpPr>
        <p:spPr>
          <a:xfrm>
            <a:off x="1771965" y="2508006"/>
            <a:ext cx="683819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/>
              <a:t>Importancia del estudio de los datos y la generación de nuevas variables</a:t>
            </a:r>
            <a:endParaRPr lang="es-ES"/>
          </a:p>
          <a:p>
            <a:endParaRPr lang="es-ES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/>
          </a:p>
          <a:p>
            <a:endParaRPr lang="es-ES" sz="2400">
              <a:cs typeface="Calibri" panose="020F0502020204030204"/>
            </a:endParaRPr>
          </a:p>
        </p:txBody>
      </p:sp>
      <p:pic>
        <p:nvPicPr>
          <p:cNvPr id="17" name="Imagen 17">
            <a:extLst>
              <a:ext uri="{FF2B5EF4-FFF2-40B4-BE49-F238E27FC236}">
                <a16:creationId xmlns:a16="http://schemas.microsoft.com/office/drawing/2014/main" id="{D43BEB24-FAFE-91AB-A5CE-6EF9AA949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3" y="2268812"/>
            <a:ext cx="859767" cy="1043914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87F95E6B-7220-99A3-6815-85510F611C20}"/>
              </a:ext>
            </a:extLst>
          </p:cNvPr>
          <p:cNvGrpSpPr/>
          <p:nvPr/>
        </p:nvGrpSpPr>
        <p:grpSpPr>
          <a:xfrm>
            <a:off x="8936966" y="2449532"/>
            <a:ext cx="2743200" cy="2821577"/>
            <a:chOff x="8936966" y="2449532"/>
            <a:chExt cx="2743200" cy="2821577"/>
          </a:xfrm>
        </p:grpSpPr>
        <p:pic>
          <p:nvPicPr>
            <p:cNvPr id="18" name="Imagen 18" descr="Código QR&#10;&#10;Descripción generada automáticamente">
              <a:extLst>
                <a:ext uri="{FF2B5EF4-FFF2-40B4-BE49-F238E27FC236}">
                  <a16:creationId xmlns:a16="http://schemas.microsoft.com/office/drawing/2014/main" id="{655B12CE-8266-D767-D924-A1B3AC9DC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36966" y="2449532"/>
              <a:ext cx="2743200" cy="2821577"/>
            </a:xfrm>
            <a:prstGeom prst="rect">
              <a:avLst/>
            </a:prstGeom>
          </p:spPr>
        </p:pic>
        <p:pic>
          <p:nvPicPr>
            <p:cNvPr id="9" name="Imagen 9" descr="Código QR&#10;&#10;Descripción generada automáticamente">
              <a:extLst>
                <a:ext uri="{FF2B5EF4-FFF2-40B4-BE49-F238E27FC236}">
                  <a16:creationId xmlns:a16="http://schemas.microsoft.com/office/drawing/2014/main" id="{6FF8009D-C711-8381-E789-FAE397E06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2714" y="2601143"/>
              <a:ext cx="2075107" cy="201776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pic>
        <p:nvPicPr>
          <p:cNvPr id="20" name="Imagen 20" descr="Icono&#10;&#10;Descripción generada automáticamente">
            <a:extLst>
              <a:ext uri="{FF2B5EF4-FFF2-40B4-BE49-F238E27FC236}">
                <a16:creationId xmlns:a16="http://schemas.microsoft.com/office/drawing/2014/main" id="{E931DE3A-C51E-ACD5-7A6E-45345C39A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088" y="3726226"/>
            <a:ext cx="803990" cy="814384"/>
          </a:xfrm>
          <a:prstGeom prst="rect">
            <a:avLst/>
          </a:prstGeom>
        </p:spPr>
      </p:pic>
      <p:pic>
        <p:nvPicPr>
          <p:cNvPr id="21" name="Imagen 21">
            <a:extLst>
              <a:ext uri="{FF2B5EF4-FFF2-40B4-BE49-F238E27FC236}">
                <a16:creationId xmlns:a16="http://schemas.microsoft.com/office/drawing/2014/main" id="{FD1B6B7D-0379-55C1-7C77-C9E224A4E4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736" y="4962249"/>
            <a:ext cx="943779" cy="96214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BD81E-C608-4A28-2914-B0696EAB22FA}"/>
              </a:ext>
            </a:extLst>
          </p:cNvPr>
          <p:cNvSpPr txBox="1"/>
          <p:nvPr/>
        </p:nvSpPr>
        <p:spPr>
          <a:xfrm>
            <a:off x="1834375" y="3953107"/>
            <a:ext cx="68319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Segoe UI"/>
              </a:rPr>
              <a:t>Eficacia de </a:t>
            </a:r>
            <a:r>
              <a:rPr lang="es-ES" sz="2400" err="1">
                <a:cs typeface="Segoe UI"/>
              </a:rPr>
              <a:t>Random</a:t>
            </a:r>
            <a:r>
              <a:rPr lang="es-ES" sz="2400">
                <a:cs typeface="Segoe UI"/>
              </a:rPr>
              <a:t> Forest vs otros modelos​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664E64-844C-D017-1AA8-9D61D62967A4}"/>
              </a:ext>
            </a:extLst>
          </p:cNvPr>
          <p:cNvSpPr txBox="1"/>
          <p:nvPr/>
        </p:nvSpPr>
        <p:spPr>
          <a:xfrm>
            <a:off x="1862253" y="5096107"/>
            <a:ext cx="68319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Arial"/>
              </a:rPr>
              <a:t>Trabajo futuro: generación de más atributos y nueva revisión del </a:t>
            </a:r>
            <a:r>
              <a:rPr lang="es-ES" sz="2400" err="1">
                <a:cs typeface="Arial"/>
              </a:rPr>
              <a:t>dataset</a:t>
            </a:r>
            <a:r>
              <a:rPr lang="es-ES" sz="2400">
                <a:cs typeface="Arial"/>
              </a:rPr>
              <a:t> </a:t>
            </a:r>
            <a:r>
              <a:rPr lang="es-ES" sz="2400" err="1">
                <a:cs typeface="Arial"/>
              </a:rPr>
              <a:t>meteo</a:t>
            </a:r>
            <a:endParaRPr lang="es-ES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5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0886EF-B6E1-7DAE-A6C8-1C2E3B7C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8859918-FA09-63D0-21E0-C9A2F4ED5CE3}"/>
              </a:ext>
            </a:extLst>
          </p:cNvPr>
          <p:cNvGrpSpPr/>
          <p:nvPr/>
        </p:nvGrpSpPr>
        <p:grpSpPr>
          <a:xfrm>
            <a:off x="1154096" y="85146"/>
            <a:ext cx="2870297" cy="562923"/>
            <a:chOff x="1154096" y="85146"/>
            <a:chExt cx="2870297" cy="562923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0364403-08B3-8B5D-660B-1A3F45AC5655}"/>
                </a:ext>
              </a:extLst>
            </p:cNvPr>
            <p:cNvSpPr txBox="1"/>
            <p:nvPr/>
          </p:nvSpPr>
          <p:spPr>
            <a:xfrm>
              <a:off x="1756631" y="177241"/>
              <a:ext cx="226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LOS PALMERINES</a:t>
              </a:r>
            </a:p>
          </p:txBody>
        </p:sp>
        <p:pic>
          <p:nvPicPr>
            <p:cNvPr id="13" name="Imagen 12" descr="Imagen que contiene libro, texto&#10;&#10;Descripción generada automáticamente">
              <a:extLst>
                <a:ext uri="{FF2B5EF4-FFF2-40B4-BE49-F238E27FC236}">
                  <a16:creationId xmlns:a16="http://schemas.microsoft.com/office/drawing/2014/main" id="{D8F2683B-1873-BE9A-C76C-756037F4D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868"/>
            <a:stretch/>
          </p:blipFill>
          <p:spPr>
            <a:xfrm>
              <a:off x="1154096" y="85146"/>
              <a:ext cx="584779" cy="562923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E2E112A-A49B-7599-EA94-4DBC88AC9043}"/>
              </a:ext>
            </a:extLst>
          </p:cNvPr>
          <p:cNvSpPr txBox="1"/>
          <p:nvPr/>
        </p:nvSpPr>
        <p:spPr>
          <a:xfrm>
            <a:off x="658590" y="1065890"/>
            <a:ext cx="58600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/>
              <a:t>¿Quiénes somos?</a:t>
            </a:r>
          </a:p>
        </p:txBody>
      </p:sp>
      <p:pic>
        <p:nvPicPr>
          <p:cNvPr id="8" name="Imagen 7" descr="Una persona sonriendo&#10;&#10;Descripción generada automáticamente">
            <a:extLst>
              <a:ext uri="{FF2B5EF4-FFF2-40B4-BE49-F238E27FC236}">
                <a16:creationId xmlns:a16="http://schemas.microsoft.com/office/drawing/2014/main" id="{013A4253-5BB6-FAA9-AF52-50013D1CA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61" y="2048715"/>
            <a:ext cx="2802195" cy="2823424"/>
          </a:xfrm>
          <a:prstGeom prst="ellipse">
            <a:avLst/>
          </a:prstGeom>
        </p:spPr>
      </p:pic>
      <p:pic>
        <p:nvPicPr>
          <p:cNvPr id="10" name="Imagen 9" descr="La cara de un hombre con lentes y camisa blanca&#10;&#10;Descripción generada automáticamente con confianza media">
            <a:extLst>
              <a:ext uri="{FF2B5EF4-FFF2-40B4-BE49-F238E27FC236}">
                <a16:creationId xmlns:a16="http://schemas.microsoft.com/office/drawing/2014/main" id="{9E1ADCD6-1B99-A89E-B43B-EC08999AB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664" y="2054021"/>
            <a:ext cx="2903333" cy="2823424"/>
          </a:xfrm>
          <a:prstGeom prst="rect">
            <a:avLst/>
          </a:prstGeom>
        </p:spPr>
      </p:pic>
      <p:pic>
        <p:nvPicPr>
          <p:cNvPr id="17" name="Imagen 16" descr="Una mujer con una camiseta negra&#10;&#10;Descripción generada automáticamente">
            <a:extLst>
              <a:ext uri="{FF2B5EF4-FFF2-40B4-BE49-F238E27FC236}">
                <a16:creationId xmlns:a16="http://schemas.microsoft.com/office/drawing/2014/main" id="{41E19B9E-7C23-DA00-8CDD-2737B2B6CD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24" t="8666" r="3619" b="27424"/>
          <a:stretch/>
        </p:blipFill>
        <p:spPr>
          <a:xfrm>
            <a:off x="4787562" y="2054020"/>
            <a:ext cx="2856602" cy="2831917"/>
          </a:xfrm>
          <a:prstGeom prst="ellipse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07C410-17EA-CB72-2263-9F5AC4A1A90A}"/>
              </a:ext>
            </a:extLst>
          </p:cNvPr>
          <p:cNvSpPr txBox="1"/>
          <p:nvPr/>
        </p:nvSpPr>
        <p:spPr>
          <a:xfrm>
            <a:off x="682000" y="4940086"/>
            <a:ext cx="372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/>
              <a:t>Francisco Javier Galán Sales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B0378B4-9ED0-2E1D-BDBE-E06E414F6E66}"/>
              </a:ext>
            </a:extLst>
          </p:cNvPr>
          <p:cNvSpPr txBox="1"/>
          <p:nvPr/>
        </p:nvSpPr>
        <p:spPr>
          <a:xfrm>
            <a:off x="4928212" y="4945392"/>
            <a:ext cx="324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/>
              <a:t>Ana Rodríguez López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D24DEF-072E-D03E-3887-CDB0AD4BC8AA}"/>
              </a:ext>
            </a:extLst>
          </p:cNvPr>
          <p:cNvSpPr txBox="1"/>
          <p:nvPr/>
        </p:nvSpPr>
        <p:spPr>
          <a:xfrm>
            <a:off x="8601395" y="4945392"/>
            <a:ext cx="269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/>
              <a:t>Pablo Reina Jiménez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DC2DA3B-8E3E-DC3F-E576-28765094E00F}"/>
              </a:ext>
            </a:extLst>
          </p:cNvPr>
          <p:cNvSpPr txBox="1"/>
          <p:nvPr/>
        </p:nvSpPr>
        <p:spPr>
          <a:xfrm>
            <a:off x="855406" y="5401752"/>
            <a:ext cx="309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Estudiante del doble grado en Ingeniería Informática y Matemáticas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B5FAEB3-2900-4575-B037-15BE5B577842}"/>
              </a:ext>
            </a:extLst>
          </p:cNvPr>
          <p:cNvSpPr txBox="1"/>
          <p:nvPr/>
        </p:nvSpPr>
        <p:spPr>
          <a:xfrm>
            <a:off x="8457749" y="5407057"/>
            <a:ext cx="309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Estudiante del doble grado en Ingeniería Informática y Matemáticas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D9B2A52-C8DA-7224-0200-9E44B054C850}"/>
              </a:ext>
            </a:extLst>
          </p:cNvPr>
          <p:cNvSpPr txBox="1"/>
          <p:nvPr/>
        </p:nvSpPr>
        <p:spPr>
          <a:xfrm>
            <a:off x="4717069" y="5396540"/>
            <a:ext cx="309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Estudiante de Ingeniería Informática – Tecnologías Informáticas</a:t>
            </a:r>
          </a:p>
        </p:txBody>
      </p:sp>
    </p:spTree>
    <p:extLst>
      <p:ext uri="{BB962C8B-B14F-4D97-AF65-F5344CB8AC3E}">
        <p14:creationId xmlns:p14="http://schemas.microsoft.com/office/powerpoint/2010/main" val="5540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C99BC63-F2C8-A29E-8290-79C2048704F4}"/>
              </a:ext>
            </a:extLst>
          </p:cNvPr>
          <p:cNvGrpSpPr/>
          <p:nvPr/>
        </p:nvGrpSpPr>
        <p:grpSpPr>
          <a:xfrm>
            <a:off x="1154096" y="85146"/>
            <a:ext cx="2870297" cy="562923"/>
            <a:chOff x="1154096" y="85146"/>
            <a:chExt cx="2870297" cy="56292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0D7AB9A-BFBD-512F-7BF2-F4420D9CEA9F}"/>
                </a:ext>
              </a:extLst>
            </p:cNvPr>
            <p:cNvSpPr txBox="1"/>
            <p:nvPr/>
          </p:nvSpPr>
          <p:spPr>
            <a:xfrm>
              <a:off x="1756631" y="177241"/>
              <a:ext cx="226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LOS PALMERINES</a:t>
              </a:r>
            </a:p>
          </p:txBody>
        </p:sp>
        <p:pic>
          <p:nvPicPr>
            <p:cNvPr id="14" name="Imagen 13" descr="Imagen que contiene libro, texto&#10;&#10;Descripción generada automáticamente">
              <a:extLst>
                <a:ext uri="{FF2B5EF4-FFF2-40B4-BE49-F238E27FC236}">
                  <a16:creationId xmlns:a16="http://schemas.microsoft.com/office/drawing/2014/main" id="{8BFBEDE8-57C7-5AEB-0361-5F5A4C20C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868"/>
            <a:stretch/>
          </p:blipFill>
          <p:spPr>
            <a:xfrm>
              <a:off x="1154096" y="85146"/>
              <a:ext cx="584779" cy="562923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2FEEFF6-33A7-ACF6-53FB-14403147FFB2}"/>
              </a:ext>
            </a:extLst>
          </p:cNvPr>
          <p:cNvSpPr txBox="1"/>
          <p:nvPr/>
        </p:nvSpPr>
        <p:spPr>
          <a:xfrm>
            <a:off x="658590" y="1065890"/>
            <a:ext cx="586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/>
              <a:t>Metodología de trabajo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3A0703C-C450-0BF9-33FC-80655E01D25A}"/>
              </a:ext>
            </a:extLst>
          </p:cNvPr>
          <p:cNvGrpSpPr/>
          <p:nvPr/>
        </p:nvGrpSpPr>
        <p:grpSpPr>
          <a:xfrm>
            <a:off x="2801680" y="3314916"/>
            <a:ext cx="1957132" cy="880596"/>
            <a:chOff x="2801680" y="3314916"/>
            <a:chExt cx="1957132" cy="880596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9926B9FF-5E7F-A177-2E10-E996E8D867FA}"/>
                </a:ext>
              </a:extLst>
            </p:cNvPr>
            <p:cNvSpPr/>
            <p:nvPr/>
          </p:nvSpPr>
          <p:spPr>
            <a:xfrm>
              <a:off x="3260147" y="3314916"/>
              <a:ext cx="1498665" cy="8805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>
                  <a:solidFill>
                    <a:schemeClr val="tx1"/>
                  </a:solidFill>
                </a:rPr>
                <a:t>Análisis exploratorio</a:t>
              </a:r>
              <a:endParaRPr lang="es-ES">
                <a:solidFill>
                  <a:schemeClr val="tx1"/>
                </a:solidFill>
                <a:cs typeface="Calibri"/>
              </a:endParaRPr>
            </a:p>
          </p:txBody>
        </p: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01A536A5-8534-AF00-69F7-A360D1846008}"/>
                </a:ext>
              </a:extLst>
            </p:cNvPr>
            <p:cNvCxnSpPr>
              <a:cxnSpLocks/>
            </p:cNvCxnSpPr>
            <p:nvPr/>
          </p:nvCxnSpPr>
          <p:spPr>
            <a:xfrm>
              <a:off x="2801680" y="3747920"/>
              <a:ext cx="458467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86DDB2C-838B-52D7-D461-699627E78E61}"/>
              </a:ext>
            </a:extLst>
          </p:cNvPr>
          <p:cNvGrpSpPr/>
          <p:nvPr/>
        </p:nvGrpSpPr>
        <p:grpSpPr>
          <a:xfrm>
            <a:off x="6967571" y="3370618"/>
            <a:ext cx="1942188" cy="754603"/>
            <a:chOff x="6967571" y="3370618"/>
            <a:chExt cx="1942188" cy="754603"/>
          </a:xfrm>
        </p:grpSpPr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69D37F80-8021-A2C2-7844-3755593E1764}"/>
                </a:ext>
              </a:extLst>
            </p:cNvPr>
            <p:cNvCxnSpPr>
              <a:cxnSpLocks/>
            </p:cNvCxnSpPr>
            <p:nvPr/>
          </p:nvCxnSpPr>
          <p:spPr>
            <a:xfrm>
              <a:off x="6967571" y="3768580"/>
              <a:ext cx="3873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D69F9514-E26D-DB91-2030-2C189D087AE3}"/>
                </a:ext>
              </a:extLst>
            </p:cNvPr>
            <p:cNvSpPr/>
            <p:nvPr/>
          </p:nvSpPr>
          <p:spPr>
            <a:xfrm>
              <a:off x="7354906" y="3370618"/>
              <a:ext cx="1554853" cy="7546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>
                  <a:solidFill>
                    <a:schemeClr val="tx1"/>
                  </a:solidFill>
                </a:rPr>
                <a:t>Modelos predictivos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16E557B-BF14-5DB4-4C8E-3DD4C192F4B5}"/>
              </a:ext>
            </a:extLst>
          </p:cNvPr>
          <p:cNvGrpSpPr/>
          <p:nvPr/>
        </p:nvGrpSpPr>
        <p:grpSpPr>
          <a:xfrm>
            <a:off x="8909759" y="1680813"/>
            <a:ext cx="2712431" cy="1740914"/>
            <a:chOff x="8909759" y="1680813"/>
            <a:chExt cx="2712431" cy="1740914"/>
          </a:xfrm>
        </p:grpSpPr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8C2B21A4-56F9-77FA-0884-5B2BD503B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9759" y="2334105"/>
              <a:ext cx="631577" cy="10876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179FC5A0-E11E-3266-013F-6A72E12E5562}"/>
                </a:ext>
              </a:extLst>
            </p:cNvPr>
            <p:cNvSpPr/>
            <p:nvPr/>
          </p:nvSpPr>
          <p:spPr>
            <a:xfrm>
              <a:off x="9547139" y="1680813"/>
              <a:ext cx="2075051" cy="707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>
                  <a:solidFill>
                    <a:schemeClr val="tx1"/>
                  </a:solidFill>
                </a:rPr>
                <a:t>Validación interna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C7F20CC-F762-8330-F87C-3026322FC9E9}"/>
              </a:ext>
            </a:extLst>
          </p:cNvPr>
          <p:cNvGrpSpPr/>
          <p:nvPr/>
        </p:nvGrpSpPr>
        <p:grpSpPr>
          <a:xfrm>
            <a:off x="8909759" y="4088585"/>
            <a:ext cx="2712431" cy="1918881"/>
            <a:chOff x="8909759" y="4088585"/>
            <a:chExt cx="2712431" cy="1918881"/>
          </a:xfrm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686F5DE0-AF1E-E28E-E726-5B774C314663}"/>
                </a:ext>
              </a:extLst>
            </p:cNvPr>
            <p:cNvSpPr/>
            <p:nvPr/>
          </p:nvSpPr>
          <p:spPr>
            <a:xfrm>
              <a:off x="9547131" y="5114903"/>
              <a:ext cx="2075059" cy="8925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>
                  <a:solidFill>
                    <a:schemeClr val="tx1"/>
                  </a:solidFill>
                </a:rPr>
                <a:t>Validación en base a las entregas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0EBAC6C6-073C-24F4-B866-379636BB1B8B}"/>
                </a:ext>
              </a:extLst>
            </p:cNvPr>
            <p:cNvCxnSpPr>
              <a:cxnSpLocks/>
            </p:cNvCxnSpPr>
            <p:nvPr/>
          </p:nvCxnSpPr>
          <p:spPr>
            <a:xfrm>
              <a:off x="8909759" y="4088585"/>
              <a:ext cx="637372" cy="10851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9DEE892-F9E8-9EE5-A209-D33E3EC7EB6B}"/>
              </a:ext>
            </a:extLst>
          </p:cNvPr>
          <p:cNvGrpSpPr/>
          <p:nvPr/>
        </p:nvGrpSpPr>
        <p:grpSpPr>
          <a:xfrm>
            <a:off x="862808" y="2105045"/>
            <a:ext cx="1952859" cy="3668964"/>
            <a:chOff x="862808" y="2105045"/>
            <a:chExt cx="1952859" cy="3668964"/>
          </a:xfrm>
        </p:grpSpPr>
        <p:pic>
          <p:nvPicPr>
            <p:cNvPr id="9" name="Imagen 8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8A57EC7-F0EA-D7F1-2E16-83B14574A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462" y="3240297"/>
              <a:ext cx="1836205" cy="997002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BB5DD202-4EFD-028C-C9AC-697B7B2580AF}"/>
                </a:ext>
              </a:extLst>
            </p:cNvPr>
            <p:cNvGrpSpPr/>
            <p:nvPr/>
          </p:nvGrpSpPr>
          <p:grpSpPr>
            <a:xfrm>
              <a:off x="862808" y="2105045"/>
              <a:ext cx="1437516" cy="1061174"/>
              <a:chOff x="862808" y="2105045"/>
              <a:chExt cx="1437516" cy="1061174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B5E0E55C-7B1C-61A1-352F-E9E0A6C4CB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530" y="2105045"/>
                <a:ext cx="1372794" cy="655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E9944ED-698B-5C40-8D06-2F4A272D2891}"/>
                  </a:ext>
                </a:extLst>
              </p:cNvPr>
              <p:cNvSpPr txBox="1"/>
              <p:nvPr/>
            </p:nvSpPr>
            <p:spPr>
              <a:xfrm>
                <a:off x="862808" y="2766109"/>
                <a:ext cx="123092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s-ES" sz="2000" b="1"/>
                  <a:t>train.txt</a:t>
                </a:r>
                <a:endParaRPr lang="es-ES" sz="2000" b="1">
                  <a:cs typeface="Calibri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C40037C-5288-732B-F6F7-CA57FAD7B230}"/>
                </a:ext>
              </a:extLst>
            </p:cNvPr>
            <p:cNvGrpSpPr/>
            <p:nvPr/>
          </p:nvGrpSpPr>
          <p:grpSpPr>
            <a:xfrm>
              <a:off x="994326" y="4356702"/>
              <a:ext cx="1444199" cy="1417307"/>
              <a:chOff x="994326" y="4356702"/>
              <a:chExt cx="1444199" cy="1417307"/>
            </a:xfrm>
          </p:grpSpPr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AF344ED-ED21-2FE6-7110-1BA8A7D6BBD3}"/>
                  </a:ext>
                </a:extLst>
              </p:cNvPr>
              <p:cNvSpPr txBox="1"/>
              <p:nvPr/>
            </p:nvSpPr>
            <p:spPr>
              <a:xfrm>
                <a:off x="994326" y="4356702"/>
                <a:ext cx="1444199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s-ES" sz="2000" b="1"/>
                  <a:t>meteo.txt</a:t>
                </a:r>
                <a:endParaRPr lang="es-ES" sz="2000" b="1">
                  <a:cs typeface="Calibri"/>
                </a:endParaRPr>
              </a:p>
            </p:txBody>
          </p:sp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50B48B6E-65D0-02CB-EC7E-8CF1B80B8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896" y="4765702"/>
                <a:ext cx="1138794" cy="1008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140A4DB-8FE0-BA4F-4897-6A70EF57F34B}"/>
              </a:ext>
            </a:extLst>
          </p:cNvPr>
          <p:cNvGrpSpPr/>
          <p:nvPr/>
        </p:nvGrpSpPr>
        <p:grpSpPr>
          <a:xfrm>
            <a:off x="9425102" y="2388699"/>
            <a:ext cx="2345864" cy="2718562"/>
            <a:chOff x="9425102" y="2388699"/>
            <a:chExt cx="2345864" cy="2718562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6E851CD2-0FC5-432B-53FA-6BA46356B5AF}"/>
                </a:ext>
              </a:extLst>
            </p:cNvPr>
            <p:cNvGrpSpPr/>
            <p:nvPr/>
          </p:nvGrpSpPr>
          <p:grpSpPr>
            <a:xfrm>
              <a:off x="10184503" y="2388699"/>
              <a:ext cx="765150" cy="2718562"/>
              <a:chOff x="10184503" y="2388699"/>
              <a:chExt cx="765150" cy="2718562"/>
            </a:xfrm>
          </p:grpSpPr>
          <p:sp>
            <p:nvSpPr>
              <p:cNvPr id="59" name="Flecha: hacia abajo 58">
                <a:extLst>
                  <a:ext uri="{FF2B5EF4-FFF2-40B4-BE49-F238E27FC236}">
                    <a16:creationId xmlns:a16="http://schemas.microsoft.com/office/drawing/2014/main" id="{B7DA02BE-EB29-11FC-91BF-4815D4A6AA75}"/>
                  </a:ext>
                </a:extLst>
              </p:cNvPr>
              <p:cNvSpPr/>
              <p:nvPr/>
            </p:nvSpPr>
            <p:spPr>
              <a:xfrm>
                <a:off x="10184503" y="2388699"/>
                <a:ext cx="765150" cy="707887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lecha: hacia abajo 59">
                <a:extLst>
                  <a:ext uri="{FF2B5EF4-FFF2-40B4-BE49-F238E27FC236}">
                    <a16:creationId xmlns:a16="http://schemas.microsoft.com/office/drawing/2014/main" id="{123934BB-DBB3-737C-8ED4-955E82D49C1A}"/>
                  </a:ext>
                </a:extLst>
              </p:cNvPr>
              <p:cNvSpPr/>
              <p:nvPr/>
            </p:nvSpPr>
            <p:spPr>
              <a:xfrm rot="10800000">
                <a:off x="10184503" y="4406363"/>
                <a:ext cx="765150" cy="700898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1" name="Explosión: 8 puntos 60">
              <a:extLst>
                <a:ext uri="{FF2B5EF4-FFF2-40B4-BE49-F238E27FC236}">
                  <a16:creationId xmlns:a16="http://schemas.microsoft.com/office/drawing/2014/main" id="{B7B12FAD-9F3B-2B0C-C0C9-1C1ED1F881FB}"/>
                </a:ext>
              </a:extLst>
            </p:cNvPr>
            <p:cNvSpPr/>
            <p:nvPr/>
          </p:nvSpPr>
          <p:spPr>
            <a:xfrm>
              <a:off x="9425102" y="2893566"/>
              <a:ext cx="2345864" cy="1576216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solidFill>
                    <a:schemeClr val="tx1"/>
                  </a:solidFill>
                </a:rPr>
                <a:t>Predicción final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A2F10EF-B048-30D5-B382-F06A9996B8BB}"/>
              </a:ext>
            </a:extLst>
          </p:cNvPr>
          <p:cNvGrpSpPr/>
          <p:nvPr/>
        </p:nvGrpSpPr>
        <p:grpSpPr>
          <a:xfrm>
            <a:off x="4758812" y="3314916"/>
            <a:ext cx="2208759" cy="892563"/>
            <a:chOff x="4758812" y="3314916"/>
            <a:chExt cx="2208759" cy="892563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F5EE2E74-2325-6989-2C3C-B89E16D29F6B}"/>
                </a:ext>
              </a:extLst>
            </p:cNvPr>
            <p:cNvSpPr/>
            <p:nvPr/>
          </p:nvSpPr>
          <p:spPr>
            <a:xfrm>
              <a:off x="5202329" y="3314916"/>
              <a:ext cx="1765242" cy="8925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>
                  <a:solidFill>
                    <a:schemeClr val="tx1"/>
                  </a:solidFill>
                </a:rPr>
                <a:t>Generación de nuevos atributos</a:t>
              </a:r>
            </a:p>
          </p:txBody>
        </p:sp>
        <p:cxnSp>
          <p:nvCxnSpPr>
            <p:cNvPr id="1027" name="Conector recto de flecha 1026">
              <a:extLst>
                <a:ext uri="{FF2B5EF4-FFF2-40B4-BE49-F238E27FC236}">
                  <a16:creationId xmlns:a16="http://schemas.microsoft.com/office/drawing/2014/main" id="{01693AEA-9133-88C7-2D36-BAB16F8DC71C}"/>
                </a:ext>
              </a:extLst>
            </p:cNvPr>
            <p:cNvCxnSpPr>
              <a:cxnSpLocks/>
            </p:cNvCxnSpPr>
            <p:nvPr/>
          </p:nvCxnSpPr>
          <p:spPr>
            <a:xfrm>
              <a:off x="4758812" y="3742297"/>
              <a:ext cx="458467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7" name="Conector: curvado 1036">
            <a:extLst>
              <a:ext uri="{FF2B5EF4-FFF2-40B4-BE49-F238E27FC236}">
                <a16:creationId xmlns:a16="http://schemas.microsoft.com/office/drawing/2014/main" id="{80969A41-6271-94A1-127E-17BC3168A5A6}"/>
              </a:ext>
            </a:extLst>
          </p:cNvPr>
          <p:cNvCxnSpPr>
            <a:cxnSpLocks/>
            <a:stCxn id="17" idx="2"/>
            <a:endCxn id="16" idx="2"/>
          </p:cNvCxnSpPr>
          <p:nvPr/>
        </p:nvCxnSpPr>
        <p:spPr>
          <a:xfrm rot="5400000" flipH="1">
            <a:off x="5041231" y="3163761"/>
            <a:ext cx="11967" cy="2075470"/>
          </a:xfrm>
          <a:prstGeom prst="curvedConnector3">
            <a:avLst>
              <a:gd name="adj1" fmla="val -61005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3F999E5-87A1-1482-DCAF-118D5911E2A6}"/>
              </a:ext>
            </a:extLst>
          </p:cNvPr>
          <p:cNvGrpSpPr/>
          <p:nvPr/>
        </p:nvGrpSpPr>
        <p:grpSpPr>
          <a:xfrm>
            <a:off x="1154096" y="85146"/>
            <a:ext cx="2870297" cy="562923"/>
            <a:chOff x="1154096" y="85146"/>
            <a:chExt cx="2870297" cy="56292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8FA0BFA-EC0A-1E5B-438B-4E136305153C}"/>
                </a:ext>
              </a:extLst>
            </p:cNvPr>
            <p:cNvSpPr txBox="1"/>
            <p:nvPr/>
          </p:nvSpPr>
          <p:spPr>
            <a:xfrm>
              <a:off x="1756631" y="177241"/>
              <a:ext cx="226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LOS PALMERINES</a:t>
              </a:r>
            </a:p>
          </p:txBody>
        </p:sp>
        <p:pic>
          <p:nvPicPr>
            <p:cNvPr id="14" name="Imagen 13" descr="Imagen que contiene libro, texto&#10;&#10;Descripción generada automáticamente">
              <a:extLst>
                <a:ext uri="{FF2B5EF4-FFF2-40B4-BE49-F238E27FC236}">
                  <a16:creationId xmlns:a16="http://schemas.microsoft.com/office/drawing/2014/main" id="{A4ED1F8D-4C95-436B-F983-5F442E5CB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868"/>
            <a:stretch/>
          </p:blipFill>
          <p:spPr>
            <a:xfrm>
              <a:off x="1154096" y="85146"/>
              <a:ext cx="584779" cy="562923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1A3B6C7-A468-6A58-E5AC-DD3034B09937}"/>
              </a:ext>
            </a:extLst>
          </p:cNvPr>
          <p:cNvSpPr txBox="1"/>
          <p:nvPr/>
        </p:nvSpPr>
        <p:spPr>
          <a:xfrm>
            <a:off x="658590" y="1065890"/>
            <a:ext cx="1123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/>
              <a:t>Análisis exploratorio de datos (I)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5A17B88-7637-22EF-6F56-2EC9ADFE9975}"/>
              </a:ext>
            </a:extLst>
          </p:cNvPr>
          <p:cNvGrpSpPr/>
          <p:nvPr/>
        </p:nvGrpSpPr>
        <p:grpSpPr>
          <a:xfrm>
            <a:off x="1840169" y="1956359"/>
            <a:ext cx="4514568" cy="736411"/>
            <a:chOff x="1840169" y="1956359"/>
            <a:chExt cx="4514568" cy="736411"/>
          </a:xfrm>
        </p:grpSpPr>
        <p:cxnSp>
          <p:nvCxnSpPr>
            <p:cNvPr id="66" name="Conector: curvado 65">
              <a:extLst>
                <a:ext uri="{FF2B5EF4-FFF2-40B4-BE49-F238E27FC236}">
                  <a16:creationId xmlns:a16="http://schemas.microsoft.com/office/drawing/2014/main" id="{D2BE5E0C-E2BE-B73C-81B6-5AFD448FA89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91103" y="884938"/>
              <a:ext cx="12700" cy="3602963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7242B245-039D-81AF-998C-0D1147061C47}"/>
                </a:ext>
              </a:extLst>
            </p:cNvPr>
            <p:cNvSpPr txBox="1"/>
            <p:nvPr/>
          </p:nvSpPr>
          <p:spPr>
            <a:xfrm>
              <a:off x="1840169" y="1956359"/>
              <a:ext cx="4514568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s-ES" sz="2400" dirty="0">
                  <a:cs typeface="Calibri"/>
                </a:rPr>
                <a:t>Aumento de datos de </a:t>
              </a:r>
              <a:r>
                <a:rPr lang="es-ES" sz="2400" b="1" dirty="0">
                  <a:cs typeface="Calibri"/>
                </a:rPr>
                <a:t>superficie</a:t>
              </a:r>
              <a:endParaRPr lang="es-ES" dirty="0">
                <a:cs typeface="Calibri" panose="020F0502020204030204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240AB3C-71B9-1914-2362-4B637366E362}"/>
              </a:ext>
            </a:extLst>
          </p:cNvPr>
          <p:cNvGrpSpPr/>
          <p:nvPr/>
        </p:nvGrpSpPr>
        <p:grpSpPr>
          <a:xfrm>
            <a:off x="730477" y="2686420"/>
            <a:ext cx="3704801" cy="3707706"/>
            <a:chOff x="730477" y="2686420"/>
            <a:chExt cx="3704801" cy="3707706"/>
          </a:xfrm>
        </p:grpSpPr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5AFC9A9F-CCA8-216D-F95C-781D207FCA6F}"/>
                </a:ext>
              </a:extLst>
            </p:cNvPr>
            <p:cNvSpPr txBox="1"/>
            <p:nvPr/>
          </p:nvSpPr>
          <p:spPr>
            <a:xfrm>
              <a:off x="730477" y="4886021"/>
              <a:ext cx="3704801" cy="150810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2400" dirty="0">
                  <a:cs typeface="Calibri"/>
                </a:rPr>
                <a:t>Procesamiento de altitud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2400" dirty="0">
                  <a:cs typeface="Calibri"/>
                </a:rPr>
                <a:t>Tratamiento de variables categóricas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sz="2000">
                <a:cs typeface="Calibri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64CA78A5-2506-C111-26B1-DF15E0572CF2}"/>
                </a:ext>
              </a:extLst>
            </p:cNvPr>
            <p:cNvGrpSpPr/>
            <p:nvPr/>
          </p:nvGrpSpPr>
          <p:grpSpPr>
            <a:xfrm>
              <a:off x="1066091" y="2686420"/>
              <a:ext cx="2447059" cy="2044671"/>
              <a:chOff x="1066091" y="2686420"/>
              <a:chExt cx="2447059" cy="2044671"/>
            </a:xfrm>
          </p:grpSpPr>
          <p:sp>
            <p:nvSpPr>
              <p:cNvPr id="34" name="Diagrama de flujo: conector 33">
                <a:extLst>
                  <a:ext uri="{FF2B5EF4-FFF2-40B4-BE49-F238E27FC236}">
                    <a16:creationId xmlns:a16="http://schemas.microsoft.com/office/drawing/2014/main" id="{41F822C4-E26B-7865-67F3-816AA53C34C3}"/>
                  </a:ext>
                </a:extLst>
              </p:cNvPr>
              <p:cNvSpPr/>
              <p:nvPr/>
            </p:nvSpPr>
            <p:spPr>
              <a:xfrm>
                <a:off x="1066091" y="2686420"/>
                <a:ext cx="2447059" cy="2044671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s-ES" sz="2000" dirty="0">
                  <a:solidFill>
                    <a:schemeClr val="tx1"/>
                  </a:solidFill>
                  <a:cs typeface="Calibri"/>
                </a:endParaRPr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EBF2553-3667-BD42-9CCC-992277B19D1A}"/>
                  </a:ext>
                </a:extLst>
              </p:cNvPr>
              <p:cNvSpPr txBox="1"/>
              <p:nvPr/>
            </p:nvSpPr>
            <p:spPr>
              <a:xfrm>
                <a:off x="1267349" y="3329734"/>
                <a:ext cx="2053515" cy="83547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ES" sz="2400" dirty="0">
                    <a:cs typeface="Calibri"/>
                  </a:rPr>
                  <a:t>Preprocesado de datos</a:t>
                </a:r>
              </a:p>
            </p:txBody>
          </p:sp>
        </p:grp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79BECCD-AE69-5EAE-E2EA-3535FBA6EF32}"/>
              </a:ext>
            </a:extLst>
          </p:cNvPr>
          <p:cNvGrpSpPr/>
          <p:nvPr/>
        </p:nvGrpSpPr>
        <p:grpSpPr>
          <a:xfrm>
            <a:off x="3513150" y="2686420"/>
            <a:ext cx="3699553" cy="3032892"/>
            <a:chOff x="3513150" y="2686420"/>
            <a:chExt cx="3699553" cy="3032892"/>
          </a:xfrm>
        </p:grpSpPr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1391F899-9601-AC95-B94E-D5036A325B7D}"/>
                </a:ext>
              </a:extLst>
            </p:cNvPr>
            <p:cNvCxnSpPr>
              <a:cxnSpLocks/>
            </p:cNvCxnSpPr>
            <p:nvPr/>
          </p:nvCxnSpPr>
          <p:spPr>
            <a:xfrm>
              <a:off x="3513150" y="3708756"/>
              <a:ext cx="11559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9363F23A-9F04-34DA-85C6-553F8150DCCE}"/>
                </a:ext>
              </a:extLst>
            </p:cNvPr>
            <p:cNvSpPr txBox="1"/>
            <p:nvPr/>
          </p:nvSpPr>
          <p:spPr>
            <a:xfrm>
              <a:off x="4677371" y="4888315"/>
              <a:ext cx="2535332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2400" dirty="0"/>
                <a:t>Pearson</a:t>
              </a:r>
              <a:endParaRPr lang="es-ES" sz="2400" dirty="0"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2400" err="1"/>
                <a:t>Isolation</a:t>
              </a:r>
              <a:r>
                <a:rPr lang="es-ES" sz="2400" dirty="0"/>
                <a:t> Forest</a:t>
              </a:r>
              <a:endParaRPr lang="es-ES" sz="2400" dirty="0">
                <a:cs typeface="Calibri" panose="020F0502020204030204"/>
              </a:endParaRP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64B88970-6CFC-3669-0DC3-AAA1742578E3}"/>
                </a:ext>
              </a:extLst>
            </p:cNvPr>
            <p:cNvGrpSpPr/>
            <p:nvPr/>
          </p:nvGrpSpPr>
          <p:grpSpPr>
            <a:xfrm>
              <a:off x="4669054" y="2686420"/>
              <a:ext cx="2447059" cy="2044671"/>
              <a:chOff x="4669054" y="2686420"/>
              <a:chExt cx="2447059" cy="2044671"/>
            </a:xfrm>
          </p:grpSpPr>
          <p:sp>
            <p:nvSpPr>
              <p:cNvPr id="33" name="Diagrama de flujo: conector 32">
                <a:extLst>
                  <a:ext uri="{FF2B5EF4-FFF2-40B4-BE49-F238E27FC236}">
                    <a16:creationId xmlns:a16="http://schemas.microsoft.com/office/drawing/2014/main" id="{8AB539F4-217E-D954-3913-D0A4D6A7642C}"/>
                  </a:ext>
                </a:extLst>
              </p:cNvPr>
              <p:cNvSpPr/>
              <p:nvPr/>
            </p:nvSpPr>
            <p:spPr>
              <a:xfrm>
                <a:off x="4669054" y="2686420"/>
                <a:ext cx="2447059" cy="2044671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s-ES" sz="2000" dirty="0">
                  <a:solidFill>
                    <a:schemeClr val="tx1"/>
                  </a:solidFill>
                  <a:cs typeface="Calibri"/>
                </a:endParaRPr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0044FBD-9FC6-3394-D777-D0983F42D293}"/>
                  </a:ext>
                </a:extLst>
              </p:cNvPr>
              <p:cNvSpPr txBox="1"/>
              <p:nvPr/>
            </p:nvSpPr>
            <p:spPr>
              <a:xfrm>
                <a:off x="4861688" y="3329734"/>
                <a:ext cx="2053515" cy="83099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ES" sz="2400" dirty="0">
                    <a:cs typeface="Calibri"/>
                  </a:rPr>
                  <a:t>Análisis de importancia</a:t>
                </a:r>
                <a:endParaRPr lang="es-ES" dirty="0"/>
              </a:p>
            </p:txBody>
          </p:sp>
        </p:grp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AD0C79A4-AE00-1F73-9EC0-DE52F44635F5}"/>
              </a:ext>
            </a:extLst>
          </p:cNvPr>
          <p:cNvGrpSpPr/>
          <p:nvPr/>
        </p:nvGrpSpPr>
        <p:grpSpPr>
          <a:xfrm>
            <a:off x="7116113" y="2686420"/>
            <a:ext cx="4766588" cy="3943264"/>
            <a:chOff x="7116113" y="2686420"/>
            <a:chExt cx="4766588" cy="3943264"/>
          </a:xfrm>
        </p:grpSpPr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73155404-278D-BB2E-5D69-C15F46BDCC12}"/>
                </a:ext>
              </a:extLst>
            </p:cNvPr>
            <p:cNvCxnSpPr>
              <a:cxnSpLocks/>
            </p:cNvCxnSpPr>
            <p:nvPr/>
          </p:nvCxnSpPr>
          <p:spPr>
            <a:xfrm>
              <a:off x="7116113" y="3708756"/>
              <a:ext cx="122093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BF36EC34-B4CC-DC4A-9901-437F5CEAAAB4}"/>
                </a:ext>
              </a:extLst>
            </p:cNvPr>
            <p:cNvSpPr txBox="1"/>
            <p:nvPr/>
          </p:nvSpPr>
          <p:spPr>
            <a:xfrm>
              <a:off x="8084972" y="4875358"/>
              <a:ext cx="379772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ES" dirty="0">
                  <a:latin typeface="Consolas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[superficie, modo, </a:t>
              </a:r>
              <a:r>
                <a:rPr lang="es-ES" err="1">
                  <a:latin typeface="Consolas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altitud_min</a:t>
              </a:r>
              <a:r>
                <a:rPr lang="es-ES" dirty="0">
                  <a:latin typeface="Consolas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, </a:t>
              </a:r>
              <a:r>
                <a:rPr lang="es-ES" err="1">
                  <a:latin typeface="Consolas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altitud_max</a:t>
              </a:r>
              <a:r>
                <a:rPr lang="es-ES" dirty="0">
                  <a:latin typeface="Consolas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, variedad_32, variedad_17, variedad_87, variedad_59, variedad_40, variedad_4, variedad_9]</a:t>
              </a:r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CFAFF556-D00E-F361-7E38-C7EE33FF62FE}"/>
                </a:ext>
              </a:extLst>
            </p:cNvPr>
            <p:cNvGrpSpPr/>
            <p:nvPr/>
          </p:nvGrpSpPr>
          <p:grpSpPr>
            <a:xfrm>
              <a:off x="8337044" y="2686420"/>
              <a:ext cx="2447059" cy="2044671"/>
              <a:chOff x="8337044" y="2686420"/>
              <a:chExt cx="2447059" cy="2044671"/>
            </a:xfrm>
          </p:grpSpPr>
          <p:sp>
            <p:nvSpPr>
              <p:cNvPr id="32" name="Diagrama de flujo: conector 31">
                <a:extLst>
                  <a:ext uri="{FF2B5EF4-FFF2-40B4-BE49-F238E27FC236}">
                    <a16:creationId xmlns:a16="http://schemas.microsoft.com/office/drawing/2014/main" id="{6E37FCA3-7930-D3E4-C7E7-3ABB3434FFB7}"/>
                  </a:ext>
                </a:extLst>
              </p:cNvPr>
              <p:cNvSpPr/>
              <p:nvPr/>
            </p:nvSpPr>
            <p:spPr>
              <a:xfrm>
                <a:off x="8337044" y="2686420"/>
                <a:ext cx="2447059" cy="2044671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s-ES" sz="2000" dirty="0">
                  <a:solidFill>
                    <a:schemeClr val="tx1"/>
                  </a:solidFill>
                  <a:cs typeface="Calibri"/>
                </a:endParaRP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114CB6C-8569-D249-40A0-1BB69F41FEBF}"/>
                  </a:ext>
                </a:extLst>
              </p:cNvPr>
              <p:cNvSpPr txBox="1"/>
              <p:nvPr/>
            </p:nvSpPr>
            <p:spPr>
              <a:xfrm>
                <a:off x="8527914" y="3099696"/>
                <a:ext cx="2053515" cy="120032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ES" sz="2400" dirty="0">
                    <a:cs typeface="Calibri"/>
                  </a:rPr>
                  <a:t>Selección de atributos relevantes</a:t>
                </a:r>
              </a:p>
            </p:txBody>
          </p:sp>
        </p:grp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6D50502-9F1F-B107-3978-DF7B6B63EC3F}"/>
              </a:ext>
            </a:extLst>
          </p:cNvPr>
          <p:cNvSpPr txBox="1"/>
          <p:nvPr/>
        </p:nvSpPr>
        <p:spPr>
          <a:xfrm>
            <a:off x="8799568" y="1878745"/>
            <a:ext cx="14530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METEO</a:t>
            </a:r>
          </a:p>
        </p:txBody>
      </p:sp>
      <p:pic>
        <p:nvPicPr>
          <p:cNvPr id="31" name="Imagen 34" descr="Imagen que contiene reloj&#10;&#10;Descripción generada automáticamente">
            <a:extLst>
              <a:ext uri="{FF2B5EF4-FFF2-40B4-BE49-F238E27FC236}">
                <a16:creationId xmlns:a16="http://schemas.microsoft.com/office/drawing/2014/main" id="{A41F219A-2D82-3122-7A5C-09D3C8B4B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043" y="1897272"/>
            <a:ext cx="6858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40C163A-D206-B1FA-6C68-F2A9E1C03FC4}"/>
              </a:ext>
            </a:extLst>
          </p:cNvPr>
          <p:cNvGrpSpPr/>
          <p:nvPr/>
        </p:nvGrpSpPr>
        <p:grpSpPr>
          <a:xfrm>
            <a:off x="1154096" y="85146"/>
            <a:ext cx="2870297" cy="562923"/>
            <a:chOff x="1154096" y="85146"/>
            <a:chExt cx="2870297" cy="56292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588F843-3405-438E-5609-31A263B229F7}"/>
                </a:ext>
              </a:extLst>
            </p:cNvPr>
            <p:cNvSpPr txBox="1"/>
            <p:nvPr/>
          </p:nvSpPr>
          <p:spPr>
            <a:xfrm>
              <a:off x="1756631" y="177241"/>
              <a:ext cx="226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LOS PALMERINES</a:t>
              </a:r>
            </a:p>
          </p:txBody>
        </p:sp>
        <p:pic>
          <p:nvPicPr>
            <p:cNvPr id="14" name="Imagen 13" descr="Imagen que contiene libro, texto&#10;&#10;Descripción generada automáticamente">
              <a:extLst>
                <a:ext uri="{FF2B5EF4-FFF2-40B4-BE49-F238E27FC236}">
                  <a16:creationId xmlns:a16="http://schemas.microsoft.com/office/drawing/2014/main" id="{5DE8BB75-DFCE-7F24-3CD0-09D31CF8A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868"/>
            <a:stretch/>
          </p:blipFill>
          <p:spPr>
            <a:xfrm>
              <a:off x="1154096" y="85146"/>
              <a:ext cx="584779" cy="562923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185ABD4-D734-22EF-1627-0D015516E173}"/>
              </a:ext>
            </a:extLst>
          </p:cNvPr>
          <p:cNvSpPr txBox="1"/>
          <p:nvPr/>
        </p:nvSpPr>
        <p:spPr>
          <a:xfrm>
            <a:off x="658590" y="1065890"/>
            <a:ext cx="112384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/>
              <a:t>Generación de nuevos atributos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FFBEDF2-8D40-4673-0092-63DB1CD33ACD}"/>
              </a:ext>
            </a:extLst>
          </p:cNvPr>
          <p:cNvGrpSpPr/>
          <p:nvPr/>
        </p:nvGrpSpPr>
        <p:grpSpPr>
          <a:xfrm>
            <a:off x="1052455" y="1979104"/>
            <a:ext cx="4963723" cy="1241199"/>
            <a:chOff x="1052455" y="1979104"/>
            <a:chExt cx="4963723" cy="1241199"/>
          </a:xfrm>
        </p:grpSpPr>
        <p:pic>
          <p:nvPicPr>
            <p:cNvPr id="8" name="Imagen 10">
              <a:extLst>
                <a:ext uri="{FF2B5EF4-FFF2-40B4-BE49-F238E27FC236}">
                  <a16:creationId xmlns:a16="http://schemas.microsoft.com/office/drawing/2014/main" id="{D82D50E0-AE25-B812-A81E-92CD21EDE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2455" y="1979104"/>
              <a:ext cx="1236002" cy="1241199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DB74493-3F53-85DB-B1EF-B64787D1BD29}"/>
                </a:ext>
              </a:extLst>
            </p:cNvPr>
            <p:cNvSpPr txBox="1"/>
            <p:nvPr/>
          </p:nvSpPr>
          <p:spPr>
            <a:xfrm>
              <a:off x="2466635" y="2175277"/>
              <a:ext cx="3549543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s-ES" sz="2400">
                  <a:cs typeface="Calibri" panose="020F0502020204030204"/>
                </a:rPr>
                <a:t>Variedades</a:t>
              </a:r>
            </a:p>
            <a:p>
              <a:pPr marL="342900" indent="-342900">
                <a:buFont typeface="Arial"/>
                <a:buChar char="•"/>
              </a:pPr>
              <a:r>
                <a:rPr lang="es-ES" sz="2400">
                  <a:cs typeface="Calibri" panose="020F0502020204030204"/>
                </a:rPr>
                <a:t>Variables </a:t>
              </a:r>
              <a:r>
                <a:rPr lang="es-ES" sz="2400" err="1">
                  <a:cs typeface="Calibri" panose="020F0502020204030204"/>
                </a:rPr>
                <a:t>meteo</a:t>
              </a:r>
              <a:r>
                <a:rPr lang="es-ES" sz="2400">
                  <a:cs typeface="Calibri" panose="020F0502020204030204"/>
                </a:rPr>
                <a:t> simples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1C221AF-EE36-0302-BE90-9C6D2250D46F}"/>
              </a:ext>
            </a:extLst>
          </p:cNvPr>
          <p:cNvGrpSpPr/>
          <p:nvPr/>
        </p:nvGrpSpPr>
        <p:grpSpPr>
          <a:xfrm>
            <a:off x="1137509" y="4224396"/>
            <a:ext cx="5405260" cy="1054294"/>
            <a:chOff x="1137509" y="4224396"/>
            <a:chExt cx="5405260" cy="1054294"/>
          </a:xfrm>
        </p:grpSpPr>
        <p:pic>
          <p:nvPicPr>
            <p:cNvPr id="6" name="Imagen 14">
              <a:extLst>
                <a:ext uri="{FF2B5EF4-FFF2-40B4-BE49-F238E27FC236}">
                  <a16:creationId xmlns:a16="http://schemas.microsoft.com/office/drawing/2014/main" id="{5D0B2F60-F54C-38A3-1976-610BCD497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7509" y="4224396"/>
              <a:ext cx="1077852" cy="1054294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0515480-72FE-ED86-E8B7-EC39AEFD2D62}"/>
                </a:ext>
              </a:extLst>
            </p:cNvPr>
            <p:cNvSpPr txBox="1"/>
            <p:nvPr/>
          </p:nvSpPr>
          <p:spPr>
            <a:xfrm>
              <a:off x="2465421" y="4334305"/>
              <a:ext cx="4077348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s-ES" sz="2400">
                  <a:cs typeface="Calibri" panose="020F0502020204030204"/>
                </a:rPr>
                <a:t>Producción media</a:t>
              </a:r>
            </a:p>
            <a:p>
              <a:pPr marL="342900" indent="-342900">
                <a:buFont typeface="Arial"/>
                <a:buChar char="•"/>
              </a:pPr>
              <a:r>
                <a:rPr lang="es-ES" sz="2400">
                  <a:cs typeface="Calibri" panose="020F0502020204030204"/>
                </a:rPr>
                <a:t>Variables </a:t>
              </a:r>
              <a:r>
                <a:rPr lang="es-ES" sz="2400" err="1">
                  <a:cs typeface="Calibri" panose="020F0502020204030204"/>
                </a:rPr>
                <a:t>meteo</a:t>
              </a:r>
              <a:r>
                <a:rPr lang="es-ES" sz="2400">
                  <a:cs typeface="Calibri" panose="020F0502020204030204"/>
                </a:rPr>
                <a:t> complejas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5B2D7FB-532E-D048-4276-9A3004C688C1}"/>
              </a:ext>
            </a:extLst>
          </p:cNvPr>
          <p:cNvGrpSpPr/>
          <p:nvPr/>
        </p:nvGrpSpPr>
        <p:grpSpPr>
          <a:xfrm>
            <a:off x="5738463" y="1870494"/>
            <a:ext cx="4035193" cy="1956611"/>
            <a:chOff x="5738463" y="1870494"/>
            <a:chExt cx="4035193" cy="1956611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824426A-697E-C898-FAE1-A56C928FB308}"/>
                </a:ext>
              </a:extLst>
            </p:cNvPr>
            <p:cNvSpPr txBox="1"/>
            <p:nvPr/>
          </p:nvSpPr>
          <p:spPr>
            <a:xfrm>
              <a:off x="6762380" y="2062889"/>
              <a:ext cx="3011276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s-ES" sz="2400" err="1">
                  <a:cs typeface="Calibri"/>
                </a:rPr>
                <a:t>precipitacionMedia</a:t>
              </a:r>
              <a:endParaRPr lang="es-ES" sz="2400">
                <a:cs typeface="Calibri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s-ES" sz="2400" err="1">
                  <a:cs typeface="Calibri"/>
                </a:rPr>
                <a:t>temperaturaMedia</a:t>
              </a:r>
            </a:p>
            <a:p>
              <a:pPr marL="285750" indent="-285750">
                <a:buFont typeface="Arial"/>
                <a:buChar char="•"/>
              </a:pPr>
              <a:r>
                <a:rPr lang="es-ES" sz="2400" err="1">
                  <a:cs typeface="Calibri"/>
                </a:rPr>
                <a:t>tMax</a:t>
              </a:r>
              <a:endParaRPr lang="es-ES" sz="2400">
                <a:cs typeface="Calibri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s-ES" sz="2400" err="1">
                  <a:cs typeface="Calibri"/>
                </a:rPr>
                <a:t>tMin</a:t>
              </a:r>
              <a:endParaRPr lang="es-ES" sz="2400">
                <a:cs typeface="Calibri"/>
              </a:endParaRPr>
            </a:p>
          </p:txBody>
        </p:sp>
        <p:pic>
          <p:nvPicPr>
            <p:cNvPr id="16" name="Imagen 18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D2C07F25-FA8F-789A-FC32-CFC40BAC3A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769" r="52886" b="-676"/>
            <a:stretch/>
          </p:blipFill>
          <p:spPr>
            <a:xfrm>
              <a:off x="5738463" y="1870494"/>
              <a:ext cx="1342284" cy="195661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13CE280-6BB3-6AE0-60F9-CD8795A11F1D}"/>
              </a:ext>
            </a:extLst>
          </p:cNvPr>
          <p:cNvGrpSpPr/>
          <p:nvPr/>
        </p:nvGrpSpPr>
        <p:grpSpPr>
          <a:xfrm>
            <a:off x="925411" y="3926456"/>
            <a:ext cx="9151558" cy="2695587"/>
            <a:chOff x="925411" y="3926456"/>
            <a:chExt cx="9151558" cy="2695587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D6C833F-6FFD-CB5F-439A-4353351816BB}"/>
                </a:ext>
              </a:extLst>
            </p:cNvPr>
            <p:cNvSpPr txBox="1"/>
            <p:nvPr/>
          </p:nvSpPr>
          <p:spPr>
            <a:xfrm>
              <a:off x="925411" y="6098823"/>
              <a:ext cx="6039646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222222"/>
                  </a:solidFill>
                  <a:latin typeface="Arial"/>
                  <a:cs typeface="Arial"/>
                </a:rPr>
                <a:t> KONDURI, Venkata Shashank, et al. Data science for weather impacts on crop yield. </a:t>
              </a:r>
              <a:r>
                <a:rPr lang="en-US" sz="1400" i="1">
                  <a:solidFill>
                    <a:srgbClr val="222222"/>
                  </a:solidFill>
                  <a:latin typeface="Arial"/>
                  <a:cs typeface="Arial"/>
                </a:rPr>
                <a:t>Frontiers in Sustainable Food Systems</a:t>
              </a:r>
              <a:r>
                <a:rPr lang="en-US" sz="1400">
                  <a:solidFill>
                    <a:srgbClr val="222222"/>
                  </a:solidFill>
                  <a:latin typeface="Arial"/>
                  <a:cs typeface="Arial"/>
                </a:rPr>
                <a:t>, 2020, vol. 4, p. 52.</a:t>
              </a:r>
              <a:endParaRPr lang="en-US" sz="1400">
                <a:cs typeface="Calibri"/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29811DD1-FE9E-76D6-DE63-19D640DE1470}"/>
                </a:ext>
              </a:extLst>
            </p:cNvPr>
            <p:cNvGrpSpPr/>
            <p:nvPr/>
          </p:nvGrpSpPr>
          <p:grpSpPr>
            <a:xfrm>
              <a:off x="6097897" y="3926456"/>
              <a:ext cx="3979072" cy="2172271"/>
              <a:chOff x="6097897" y="3926456"/>
              <a:chExt cx="3979072" cy="2172271"/>
            </a:xfrm>
          </p:grpSpPr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A07E22BD-52A1-B9F5-B928-0E74688B9076}"/>
                  </a:ext>
                </a:extLst>
              </p:cNvPr>
              <p:cNvSpPr txBox="1"/>
              <p:nvPr/>
            </p:nvSpPr>
            <p:spPr>
              <a:xfrm>
                <a:off x="7074873" y="4042635"/>
                <a:ext cx="3002096" cy="193899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 algn="l">
                  <a:buFont typeface="Arial"/>
                  <a:buChar char="•"/>
                </a:pPr>
                <a:r>
                  <a:rPr lang="es-ES" sz="2400">
                    <a:cs typeface="Calibri" panose="020F0502020204030204"/>
                  </a:rPr>
                  <a:t>GDD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s-ES" sz="2400">
                    <a:cs typeface="Calibri" panose="020F0502020204030204"/>
                  </a:rPr>
                  <a:t>GSP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s-ES" sz="2400" err="1">
                    <a:cs typeface="Calibri" panose="020F0502020204030204"/>
                  </a:rPr>
                  <a:t>damagedVineDays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s-ES" sz="2400" err="1">
                    <a:cs typeface="Calibri" panose="020F0502020204030204"/>
                  </a:rPr>
                  <a:t>summerDays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s-ES" sz="2400" err="1">
                    <a:cs typeface="Calibri" panose="020F0502020204030204"/>
                  </a:rPr>
                  <a:t>longestDrySpell</a:t>
                </a:r>
                <a:endParaRPr lang="es-ES" sz="2400">
                  <a:cs typeface="Calibri" panose="020F0502020204030204"/>
                </a:endParaRPr>
              </a:p>
            </p:txBody>
          </p:sp>
          <p:pic>
            <p:nvPicPr>
              <p:cNvPr id="22" name="Imagen 18" descr="Imagen que contiene Forma&#10;&#10;Descripción generada automáticamente">
                <a:extLst>
                  <a:ext uri="{FF2B5EF4-FFF2-40B4-BE49-F238E27FC236}">
                    <a16:creationId xmlns:a16="http://schemas.microsoft.com/office/drawing/2014/main" id="{C2B989AC-9CA1-A739-31DC-B85BE9774F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-769" r="52886" b="-676"/>
              <a:stretch/>
            </p:blipFill>
            <p:spPr>
              <a:xfrm>
                <a:off x="6097897" y="3926456"/>
                <a:ext cx="1342284" cy="21722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55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DBD3153-DA3E-D811-E7E3-A10D14B7C163}"/>
              </a:ext>
            </a:extLst>
          </p:cNvPr>
          <p:cNvGrpSpPr/>
          <p:nvPr/>
        </p:nvGrpSpPr>
        <p:grpSpPr>
          <a:xfrm>
            <a:off x="1154096" y="85146"/>
            <a:ext cx="2870297" cy="562923"/>
            <a:chOff x="1154096" y="85146"/>
            <a:chExt cx="2870297" cy="56292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E1712F3-4300-CBD9-5E48-2210D3D16B76}"/>
                </a:ext>
              </a:extLst>
            </p:cNvPr>
            <p:cNvSpPr txBox="1"/>
            <p:nvPr/>
          </p:nvSpPr>
          <p:spPr>
            <a:xfrm>
              <a:off x="1756631" y="177241"/>
              <a:ext cx="226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LOS PALMERINES</a:t>
              </a:r>
            </a:p>
          </p:txBody>
        </p:sp>
        <p:pic>
          <p:nvPicPr>
            <p:cNvPr id="14" name="Imagen 13" descr="Imagen que contiene libro, texto&#10;&#10;Descripción generada automáticamente">
              <a:extLst>
                <a:ext uri="{FF2B5EF4-FFF2-40B4-BE49-F238E27FC236}">
                  <a16:creationId xmlns:a16="http://schemas.microsoft.com/office/drawing/2014/main" id="{69911A18-BF80-349D-F4D2-B2BE059DC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868"/>
            <a:stretch/>
          </p:blipFill>
          <p:spPr>
            <a:xfrm>
              <a:off x="1154096" y="85146"/>
              <a:ext cx="584779" cy="562923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B998DD5-D15C-4480-9C5B-6971AFF75643}"/>
              </a:ext>
            </a:extLst>
          </p:cNvPr>
          <p:cNvSpPr txBox="1"/>
          <p:nvPr/>
        </p:nvSpPr>
        <p:spPr>
          <a:xfrm>
            <a:off x="658590" y="1065890"/>
            <a:ext cx="112384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/>
              <a:t>Análisis exploratorio de datos (II)</a:t>
            </a:r>
          </a:p>
        </p:txBody>
      </p:sp>
      <p:pic>
        <p:nvPicPr>
          <p:cNvPr id="10" name="Imagen 9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04CB8ABE-351D-921B-2ADD-A61E691E02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73" r="103" b="6211"/>
          <a:stretch/>
        </p:blipFill>
        <p:spPr>
          <a:xfrm>
            <a:off x="727085" y="1935371"/>
            <a:ext cx="10948372" cy="45406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056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178521E-65E2-6BAF-47A4-D7B2E306A637}"/>
              </a:ext>
            </a:extLst>
          </p:cNvPr>
          <p:cNvGrpSpPr/>
          <p:nvPr/>
        </p:nvGrpSpPr>
        <p:grpSpPr>
          <a:xfrm>
            <a:off x="1154096" y="85146"/>
            <a:ext cx="2870297" cy="562923"/>
            <a:chOff x="1154096" y="85146"/>
            <a:chExt cx="2870297" cy="56292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7E6A569-6E83-219A-D820-A987B1F47FA9}"/>
                </a:ext>
              </a:extLst>
            </p:cNvPr>
            <p:cNvSpPr txBox="1"/>
            <p:nvPr/>
          </p:nvSpPr>
          <p:spPr>
            <a:xfrm>
              <a:off x="1756631" y="177241"/>
              <a:ext cx="226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LOS PALMERINES</a:t>
              </a:r>
            </a:p>
          </p:txBody>
        </p:sp>
        <p:pic>
          <p:nvPicPr>
            <p:cNvPr id="14" name="Imagen 13" descr="Imagen que contiene libro, texto&#10;&#10;Descripción generada automáticamente">
              <a:extLst>
                <a:ext uri="{FF2B5EF4-FFF2-40B4-BE49-F238E27FC236}">
                  <a16:creationId xmlns:a16="http://schemas.microsoft.com/office/drawing/2014/main" id="{49431D57-6ACE-B523-C57A-0A1BB4D19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868"/>
            <a:stretch/>
          </p:blipFill>
          <p:spPr>
            <a:xfrm>
              <a:off x="1154096" y="85146"/>
              <a:ext cx="584779" cy="562923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96274CE-DC81-84F9-F41E-BD6DBE05177E}"/>
              </a:ext>
            </a:extLst>
          </p:cNvPr>
          <p:cNvSpPr txBox="1"/>
          <p:nvPr/>
        </p:nvSpPr>
        <p:spPr>
          <a:xfrm>
            <a:off x="658590" y="1065890"/>
            <a:ext cx="112384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/>
              <a:t>Modelos predictivos</a:t>
            </a:r>
            <a:endParaRPr lang="es-ES" sz="3600">
              <a:cs typeface="Calibri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2F48DE25-1C06-106E-6BC7-99BA26A5FEF8}"/>
              </a:ext>
            </a:extLst>
          </p:cNvPr>
          <p:cNvCxnSpPr/>
          <p:nvPr/>
        </p:nvCxnSpPr>
        <p:spPr>
          <a:xfrm>
            <a:off x="1141459" y="4192143"/>
            <a:ext cx="9507555" cy="88133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BBF0910-B86C-5B06-9FCE-F63ABF760207}"/>
              </a:ext>
            </a:extLst>
          </p:cNvPr>
          <p:cNvCxnSpPr>
            <a:cxnSpLocks/>
          </p:cNvCxnSpPr>
          <p:nvPr/>
        </p:nvCxnSpPr>
        <p:spPr>
          <a:xfrm flipH="1">
            <a:off x="5804364" y="1861624"/>
            <a:ext cx="33640" cy="4742067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5">
            <a:extLst>
              <a:ext uri="{FF2B5EF4-FFF2-40B4-BE49-F238E27FC236}">
                <a16:creationId xmlns:a16="http://schemas.microsoft.com/office/drawing/2014/main" id="{A4C5D068-991E-A361-D128-91F58B904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745" y="2405653"/>
            <a:ext cx="1558385" cy="1587139"/>
          </a:xfrm>
          <a:prstGeom prst="rect">
            <a:avLst/>
          </a:prstGeom>
        </p:spPr>
      </p:pic>
      <p:pic>
        <p:nvPicPr>
          <p:cNvPr id="17" name="Imagen 17" descr="Icono&#10;&#10;Descripción generada automáticamente">
            <a:extLst>
              <a:ext uri="{FF2B5EF4-FFF2-40B4-BE49-F238E27FC236}">
                <a16:creationId xmlns:a16="http://schemas.microsoft.com/office/drawing/2014/main" id="{9D843D03-2E6B-DB48-0AC5-8C1E88306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352" y="5053470"/>
            <a:ext cx="1653640" cy="1362729"/>
          </a:xfrm>
          <a:prstGeom prst="rect">
            <a:avLst/>
          </a:prstGeom>
        </p:spPr>
      </p:pic>
      <p:pic>
        <p:nvPicPr>
          <p:cNvPr id="20" name="Imagen 20">
            <a:extLst>
              <a:ext uri="{FF2B5EF4-FFF2-40B4-BE49-F238E27FC236}">
                <a16:creationId xmlns:a16="http://schemas.microsoft.com/office/drawing/2014/main" id="{E97C68F4-6DE6-4925-8EE9-0AD49FEC80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00" r="13600" b="-187"/>
          <a:stretch/>
        </p:blipFill>
        <p:spPr>
          <a:xfrm rot="5400000">
            <a:off x="7653699" y="4602148"/>
            <a:ext cx="1441950" cy="2187257"/>
          </a:xfrm>
          <a:prstGeom prst="rect">
            <a:avLst/>
          </a:prstGeom>
        </p:spPr>
      </p:pic>
      <p:pic>
        <p:nvPicPr>
          <p:cNvPr id="21" name="Imagen 21" descr="Diagrama, Esquemático&#10;&#10;Descripción generada automáticamente">
            <a:extLst>
              <a:ext uri="{FF2B5EF4-FFF2-40B4-BE49-F238E27FC236}">
                <a16:creationId xmlns:a16="http://schemas.microsoft.com/office/drawing/2014/main" id="{2EC7D236-B1D9-F12F-0F09-04508BA28A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70" t="13060" r="4894" b="12313"/>
          <a:stretch/>
        </p:blipFill>
        <p:spPr>
          <a:xfrm>
            <a:off x="1374476" y="2284741"/>
            <a:ext cx="3922464" cy="18458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13E64D-381C-297D-ED0B-551622D545FF}"/>
              </a:ext>
            </a:extLst>
          </p:cNvPr>
          <p:cNvSpPr txBox="1"/>
          <p:nvPr/>
        </p:nvSpPr>
        <p:spPr>
          <a:xfrm>
            <a:off x="1890190" y="1830601"/>
            <a:ext cx="27684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Calibri"/>
              </a:rPr>
              <a:t>Basados en árboles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5F01DE-3780-2C0A-0BB3-73C25E730669}"/>
              </a:ext>
            </a:extLst>
          </p:cNvPr>
          <p:cNvSpPr txBox="1"/>
          <p:nvPr/>
        </p:nvSpPr>
        <p:spPr>
          <a:xfrm>
            <a:off x="6696384" y="1830600"/>
            <a:ext cx="375300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Calibri"/>
              </a:rPr>
              <a:t>Máquinas de vector soporte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2BD12E-A61C-3DB0-910D-F6BBD9DDB355}"/>
              </a:ext>
            </a:extLst>
          </p:cNvPr>
          <p:cNvSpPr txBox="1"/>
          <p:nvPr/>
        </p:nvSpPr>
        <p:spPr>
          <a:xfrm>
            <a:off x="2010406" y="4452648"/>
            <a:ext cx="25394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Calibri"/>
              </a:rPr>
              <a:t>Redes neuronales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01F512-7691-6066-1C70-447AFCAC3F76}"/>
              </a:ext>
            </a:extLst>
          </p:cNvPr>
          <p:cNvSpPr txBox="1"/>
          <p:nvPr/>
        </p:nvSpPr>
        <p:spPr>
          <a:xfrm>
            <a:off x="7098430" y="4451436"/>
            <a:ext cx="29478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Calibri"/>
              </a:rPr>
              <a:t>Vecinos más cercanos</a:t>
            </a:r>
          </a:p>
        </p:txBody>
      </p:sp>
    </p:spTree>
    <p:extLst>
      <p:ext uri="{BB962C8B-B14F-4D97-AF65-F5344CB8AC3E}">
        <p14:creationId xmlns:p14="http://schemas.microsoft.com/office/powerpoint/2010/main" val="13565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2DDC9CD-74E6-82E2-4D8F-BC1EA077B2E4}"/>
              </a:ext>
            </a:extLst>
          </p:cNvPr>
          <p:cNvGrpSpPr/>
          <p:nvPr/>
        </p:nvGrpSpPr>
        <p:grpSpPr>
          <a:xfrm>
            <a:off x="1154096" y="85146"/>
            <a:ext cx="2870297" cy="562923"/>
            <a:chOff x="1154096" y="85146"/>
            <a:chExt cx="2870297" cy="56292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1482DCD-F4CE-21FC-65FB-0D918403AE38}"/>
                </a:ext>
              </a:extLst>
            </p:cNvPr>
            <p:cNvSpPr txBox="1"/>
            <p:nvPr/>
          </p:nvSpPr>
          <p:spPr>
            <a:xfrm>
              <a:off x="1756631" y="177241"/>
              <a:ext cx="226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LOS PALMERINES</a:t>
              </a:r>
            </a:p>
          </p:txBody>
        </p:sp>
        <p:pic>
          <p:nvPicPr>
            <p:cNvPr id="14" name="Imagen 13" descr="Imagen que contiene libro, texto&#10;&#10;Descripción generada automáticamente">
              <a:extLst>
                <a:ext uri="{FF2B5EF4-FFF2-40B4-BE49-F238E27FC236}">
                  <a16:creationId xmlns:a16="http://schemas.microsoft.com/office/drawing/2014/main" id="{42BCCB46-7483-BE28-9A0C-DB8F71EFC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868"/>
            <a:stretch/>
          </p:blipFill>
          <p:spPr>
            <a:xfrm>
              <a:off x="1154096" y="85146"/>
              <a:ext cx="584779" cy="562923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DA4EB688-CF28-2F97-1B54-376F95F8545B}"/>
              </a:ext>
            </a:extLst>
          </p:cNvPr>
          <p:cNvSpPr txBox="1"/>
          <p:nvPr/>
        </p:nvSpPr>
        <p:spPr>
          <a:xfrm>
            <a:off x="658590" y="1065890"/>
            <a:ext cx="112384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/>
              <a:t>Búsqueda de </a:t>
            </a:r>
            <a:r>
              <a:rPr lang="es-ES" sz="3600" err="1"/>
              <a:t>hiperparámetros</a:t>
            </a:r>
          </a:p>
        </p:txBody>
      </p:sp>
      <p:pic>
        <p:nvPicPr>
          <p:cNvPr id="25" name="Imagen 25" descr="Gráfico&#10;&#10;Descripción generada automáticamente">
            <a:extLst>
              <a:ext uri="{FF2B5EF4-FFF2-40B4-BE49-F238E27FC236}">
                <a16:creationId xmlns:a16="http://schemas.microsoft.com/office/drawing/2014/main" id="{4EB3471D-26A7-0CE6-2D42-6C21B54FC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3" t="766" r="2970" b="30268"/>
          <a:stretch/>
        </p:blipFill>
        <p:spPr>
          <a:xfrm>
            <a:off x="985989" y="2947165"/>
            <a:ext cx="2955171" cy="25956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6" name="Imagen 26" descr="Gráfico&#10;&#10;Descripción generada automáticamente">
            <a:extLst>
              <a:ext uri="{FF2B5EF4-FFF2-40B4-BE49-F238E27FC236}">
                <a16:creationId xmlns:a16="http://schemas.microsoft.com/office/drawing/2014/main" id="{1AA4F98E-9028-8228-E19A-A2FF097E19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30" t="4703" r="3943" b="26844"/>
          <a:stretch/>
        </p:blipFill>
        <p:spPr>
          <a:xfrm>
            <a:off x="4681270" y="2977916"/>
            <a:ext cx="3031427" cy="25384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7" name="Imagen 27" descr="Gráfico&#10;&#10;Descripción generada automáticamente">
            <a:extLst>
              <a:ext uri="{FF2B5EF4-FFF2-40B4-BE49-F238E27FC236}">
                <a16:creationId xmlns:a16="http://schemas.microsoft.com/office/drawing/2014/main" id="{259DDB21-3E85-EC69-F9D2-981C3CA98A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51" t="4781" r="2824" b="27836"/>
          <a:stretch/>
        </p:blipFill>
        <p:spPr>
          <a:xfrm>
            <a:off x="8446239" y="2981220"/>
            <a:ext cx="3040361" cy="25351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5BABD956-5A6B-B63F-8237-10D8AAB19721}"/>
              </a:ext>
            </a:extLst>
          </p:cNvPr>
          <p:cNvSpPr txBox="1"/>
          <p:nvPr/>
        </p:nvSpPr>
        <p:spPr>
          <a:xfrm>
            <a:off x="1429922" y="2173482"/>
            <a:ext cx="20578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 err="1">
                <a:cs typeface="Calibri"/>
              </a:rPr>
              <a:t>Grid</a:t>
            </a:r>
            <a:r>
              <a:rPr lang="es-ES" sz="2800" b="1">
                <a:cs typeface="Calibri"/>
              </a:rPr>
              <a:t> </a:t>
            </a:r>
            <a:r>
              <a:rPr lang="es-ES" sz="2800" b="1" err="1">
                <a:cs typeface="Calibri"/>
              </a:rPr>
              <a:t>Search</a:t>
            </a:r>
            <a:endParaRPr lang="es-ES" sz="2800" b="1">
              <a:cs typeface="Calibri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E0DF96B-5C73-91FD-31CF-ECBB3555BBE4}"/>
              </a:ext>
            </a:extLst>
          </p:cNvPr>
          <p:cNvSpPr txBox="1"/>
          <p:nvPr/>
        </p:nvSpPr>
        <p:spPr>
          <a:xfrm>
            <a:off x="4923620" y="2173481"/>
            <a:ext cx="25179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 err="1">
                <a:cs typeface="Calibri"/>
              </a:rPr>
              <a:t>Random</a:t>
            </a:r>
            <a:r>
              <a:rPr lang="es-ES" sz="2800" b="1">
                <a:cs typeface="Calibri"/>
              </a:rPr>
              <a:t> </a:t>
            </a:r>
            <a:r>
              <a:rPr lang="es-ES" sz="2800" b="1" err="1">
                <a:cs typeface="Calibri"/>
              </a:rPr>
              <a:t>Search</a:t>
            </a:r>
            <a:endParaRPr lang="es-ES" sz="2800" b="1">
              <a:cs typeface="Calibri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BABB222-A016-4FF5-6732-FBEE2B33166F}"/>
              </a:ext>
            </a:extLst>
          </p:cNvPr>
          <p:cNvSpPr txBox="1"/>
          <p:nvPr/>
        </p:nvSpPr>
        <p:spPr>
          <a:xfrm>
            <a:off x="8632978" y="2173482"/>
            <a:ext cx="266168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 err="1">
                <a:cs typeface="Calibri"/>
              </a:rPr>
              <a:t>Bayesian</a:t>
            </a:r>
            <a:r>
              <a:rPr lang="es-ES" sz="2800" b="1">
                <a:cs typeface="Calibri"/>
              </a:rPr>
              <a:t> </a:t>
            </a:r>
            <a:r>
              <a:rPr lang="es-ES" sz="2800" b="1" err="1">
                <a:cs typeface="Calibri"/>
              </a:rPr>
              <a:t>Search</a:t>
            </a:r>
            <a:endParaRPr lang="es-ES" sz="2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0767CB-91FA-1F81-8C8C-27A7ED32F06A}"/>
              </a:ext>
            </a:extLst>
          </p:cNvPr>
          <p:cNvGrpSpPr/>
          <p:nvPr/>
        </p:nvGrpSpPr>
        <p:grpSpPr>
          <a:xfrm>
            <a:off x="1154096" y="85146"/>
            <a:ext cx="2870297" cy="562923"/>
            <a:chOff x="1154096" y="85146"/>
            <a:chExt cx="2870297" cy="56292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50568A6-DA12-0332-B027-F94688C45619}"/>
                </a:ext>
              </a:extLst>
            </p:cNvPr>
            <p:cNvSpPr txBox="1"/>
            <p:nvPr/>
          </p:nvSpPr>
          <p:spPr>
            <a:xfrm>
              <a:off x="1756631" y="177241"/>
              <a:ext cx="226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LOS PALMERINES</a:t>
              </a:r>
            </a:p>
          </p:txBody>
        </p:sp>
        <p:pic>
          <p:nvPicPr>
            <p:cNvPr id="14" name="Imagen 13" descr="Imagen que contiene libro, texto&#10;&#10;Descripción generada automáticamente">
              <a:extLst>
                <a:ext uri="{FF2B5EF4-FFF2-40B4-BE49-F238E27FC236}">
                  <a16:creationId xmlns:a16="http://schemas.microsoft.com/office/drawing/2014/main" id="{A427F253-69A6-253A-EA1D-EC4B2D7A5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868"/>
            <a:stretch/>
          </p:blipFill>
          <p:spPr>
            <a:xfrm>
              <a:off x="1154096" y="85146"/>
              <a:ext cx="584779" cy="562923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5296B424-6D04-FBF9-292C-6EBD7C59C9BE}"/>
              </a:ext>
            </a:extLst>
          </p:cNvPr>
          <p:cNvSpPr txBox="1"/>
          <p:nvPr/>
        </p:nvSpPr>
        <p:spPr>
          <a:xfrm>
            <a:off x="658590" y="1065890"/>
            <a:ext cx="112384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/>
              <a:t>Resultados</a:t>
            </a:r>
          </a:p>
        </p:txBody>
      </p:sp>
      <p:pic>
        <p:nvPicPr>
          <p:cNvPr id="8" name="Imagen 16" descr="Tabla&#10;&#10;Descripción generada automáticamente">
            <a:extLst>
              <a:ext uri="{FF2B5EF4-FFF2-40B4-BE49-F238E27FC236}">
                <a16:creationId xmlns:a16="http://schemas.microsoft.com/office/drawing/2014/main" id="{EEFA604C-CD0F-54A0-221C-FFBA26413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653" y="4509450"/>
            <a:ext cx="4593495" cy="1741499"/>
          </a:xfrm>
          <a:prstGeom prst="rect">
            <a:avLst/>
          </a:prstGeom>
        </p:spPr>
      </p:pic>
      <p:pic>
        <p:nvPicPr>
          <p:cNvPr id="21" name="Imagen 20" descr="Tabla&#10;&#10;Descripción generada automáticamente">
            <a:extLst>
              <a:ext uri="{FF2B5EF4-FFF2-40B4-BE49-F238E27FC236}">
                <a16:creationId xmlns:a16="http://schemas.microsoft.com/office/drawing/2014/main" id="{80286CDA-E85E-864F-B05E-EEEE30757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513" y="2135840"/>
            <a:ext cx="4564566" cy="1744544"/>
          </a:xfrm>
          <a:prstGeom prst="rect">
            <a:avLst/>
          </a:prstGeom>
        </p:spPr>
      </p:pic>
      <p:pic>
        <p:nvPicPr>
          <p:cNvPr id="22" name="Imagen 16" descr="Icono&#10;&#10;Descripción generada automáticamente">
            <a:extLst>
              <a:ext uri="{FF2B5EF4-FFF2-40B4-BE49-F238E27FC236}">
                <a16:creationId xmlns:a16="http://schemas.microsoft.com/office/drawing/2014/main" id="{1F511070-2D14-57C0-A637-558B0BE73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165" y="3008265"/>
            <a:ext cx="842791" cy="833610"/>
          </a:xfrm>
          <a:prstGeom prst="rect">
            <a:avLst/>
          </a:prstGeom>
        </p:spPr>
      </p:pic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F803924D-E323-531E-1C0C-40E59DDCEC1A}"/>
              </a:ext>
            </a:extLst>
          </p:cNvPr>
          <p:cNvSpPr/>
          <p:nvPr/>
        </p:nvSpPr>
        <p:spPr>
          <a:xfrm>
            <a:off x="6675971" y="2737682"/>
            <a:ext cx="632253" cy="4139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35CA905-0112-186C-4790-E86935C58CCF}"/>
              </a:ext>
            </a:extLst>
          </p:cNvPr>
          <p:cNvSpPr txBox="1"/>
          <p:nvPr/>
        </p:nvSpPr>
        <p:spPr>
          <a:xfrm>
            <a:off x="6707800" y="2173457"/>
            <a:ext cx="23548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000000"/>
                </a:solidFill>
                <a:latin typeface="Calibri"/>
                <a:cs typeface="Calibri"/>
              </a:rPr>
              <a:t>Entrega final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E09E816-3EBA-7F6E-0768-CDC5DE5CAE72}"/>
              </a:ext>
            </a:extLst>
          </p:cNvPr>
          <p:cNvSpPr txBox="1"/>
          <p:nvPr/>
        </p:nvSpPr>
        <p:spPr>
          <a:xfrm>
            <a:off x="7526298" y="2723403"/>
            <a:ext cx="24402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RMSE: </a:t>
            </a:r>
            <a:r>
              <a:rPr lang="en-US" sz="2400" b="1" dirty="0">
                <a:latin typeface="Arial"/>
                <a:ea typeface="+mn-lt"/>
                <a:cs typeface="+mn-lt"/>
              </a:rPr>
              <a:t>5.789.45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FD1F882-6E40-4540-8A76-4EB9BDF4227B}"/>
              </a:ext>
            </a:extLst>
          </p:cNvPr>
          <p:cNvSpPr txBox="1"/>
          <p:nvPr/>
        </p:nvSpPr>
        <p:spPr>
          <a:xfrm>
            <a:off x="6772849" y="4803286"/>
            <a:ext cx="23548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cs typeface="Calibri"/>
              </a:rPr>
              <a:t>Entrega intermedia</a:t>
            </a:r>
            <a:endParaRPr lang="es-E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0" name="Imagen 16" descr="Icono&#10;&#10;Descripción generada automáticamente">
            <a:extLst>
              <a:ext uri="{FF2B5EF4-FFF2-40B4-BE49-F238E27FC236}">
                <a16:creationId xmlns:a16="http://schemas.microsoft.com/office/drawing/2014/main" id="{5C80F057-078E-2263-E227-BFF36A9EB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619" y="5545167"/>
            <a:ext cx="842791" cy="833610"/>
          </a:xfrm>
          <a:prstGeom prst="rect">
            <a:avLst/>
          </a:prstGeom>
        </p:spPr>
      </p:pic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F343E6EE-771C-65C8-3376-4848413F1163}"/>
              </a:ext>
            </a:extLst>
          </p:cNvPr>
          <p:cNvSpPr/>
          <p:nvPr/>
        </p:nvSpPr>
        <p:spPr>
          <a:xfrm>
            <a:off x="6750312" y="5274584"/>
            <a:ext cx="632253" cy="4139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3A07E73-928A-7B1E-76D0-D48A1587C120}"/>
              </a:ext>
            </a:extLst>
          </p:cNvPr>
          <p:cNvSpPr txBox="1"/>
          <p:nvPr/>
        </p:nvSpPr>
        <p:spPr>
          <a:xfrm>
            <a:off x="7563468" y="5260305"/>
            <a:ext cx="24402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RMSE: 4648.48</a:t>
            </a:r>
            <a:endParaRPr lang="en-US" sz="2400" b="1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15F5432-D6CF-1782-0E86-D4C78325EE12}"/>
              </a:ext>
            </a:extLst>
          </p:cNvPr>
          <p:cNvSpPr txBox="1"/>
          <p:nvPr/>
        </p:nvSpPr>
        <p:spPr>
          <a:xfrm>
            <a:off x="1931361" y="1708823"/>
            <a:ext cx="23548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>
                <a:solidFill>
                  <a:srgbClr val="000000"/>
                </a:solidFill>
                <a:latin typeface="Calibri"/>
                <a:cs typeface="Calibri"/>
              </a:rPr>
              <a:t>Fase Local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08B7069-4975-1369-CE92-8845459C59D2}"/>
              </a:ext>
            </a:extLst>
          </p:cNvPr>
          <p:cNvSpPr txBox="1"/>
          <p:nvPr/>
        </p:nvSpPr>
        <p:spPr>
          <a:xfrm>
            <a:off x="1931361" y="4106335"/>
            <a:ext cx="23548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>
                <a:solidFill>
                  <a:srgbClr val="000000"/>
                </a:solidFill>
                <a:latin typeface="Calibri"/>
                <a:cs typeface="Calibri"/>
              </a:rPr>
              <a:t>Fase Nacional</a:t>
            </a:r>
          </a:p>
        </p:txBody>
      </p:sp>
    </p:spTree>
    <p:extLst>
      <p:ext uri="{BB962C8B-B14F-4D97-AF65-F5344CB8AC3E}">
        <p14:creationId xmlns:p14="http://schemas.microsoft.com/office/powerpoint/2010/main" val="18003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31" grpId="0" animBg="1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093e83-deb4-4a0c-82f5-a31484814cb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4FA1A3F44BA24D95BC74AF277A3783" ma:contentTypeVersion="11" ma:contentTypeDescription="Crear nuevo documento." ma:contentTypeScope="" ma:versionID="ab28d48019df64ed68108cc757ffbe9a">
  <xsd:schema xmlns:xsd="http://www.w3.org/2001/XMLSchema" xmlns:xs="http://www.w3.org/2001/XMLSchema" xmlns:p="http://schemas.microsoft.com/office/2006/metadata/properties" xmlns:ns3="42093e83-deb4-4a0c-82f5-a31484814cbf" targetNamespace="http://schemas.microsoft.com/office/2006/metadata/properties" ma:root="true" ma:fieldsID="6dbc21c83377f2e7124a952cb6506008" ns3:_="">
    <xsd:import namespace="42093e83-deb4-4a0c-82f5-a31484814c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93e83-deb4-4a0c-82f5-a31484814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97C38-AC6F-4260-9C7D-3FAD28DFD4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D9216F-E371-4D5D-B998-803F327154C7}">
  <ds:schemaRefs>
    <ds:schemaRef ds:uri="42093e83-deb4-4a0c-82f5-a31484814c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19B34C-3FE9-4A74-8770-B644A9D6DD2C}">
  <ds:schemaRefs>
    <ds:schemaRef ds:uri="42093e83-deb4-4a0c-82f5-a31484814c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12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revision>1052</cp:revision>
  <dcterms:created xsi:type="dcterms:W3CDTF">2017-03-31T07:46:04Z</dcterms:created>
  <dcterms:modified xsi:type="dcterms:W3CDTF">2023-05-13T11:43:14Z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0x010100A14FA1A3F44BA24D95BC74AF277A3783</vt:lpwstr>
  </property>
</Properties>
</file>