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75" r:id="rId6"/>
    <p:sldId id="280" r:id="rId7"/>
    <p:sldId id="281" r:id="rId8"/>
    <p:sldId id="271" r:id="rId9"/>
    <p:sldId id="266" r:id="rId10"/>
    <p:sldId id="267" r:id="rId11"/>
    <p:sldId id="265" r:id="rId12"/>
    <p:sldId id="264" r:id="rId13"/>
    <p:sldId id="263" r:id="rId14"/>
    <p:sldId id="279" r:id="rId15"/>
    <p:sldId id="261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479C22-2245-037C-A78F-40F1EEB60BAF}" name="Marcos Gómez Rodríguez" initials="MGR" userId="S::marcos.gomez.rodriguez@udc.es::709cde0c-caed-48cd-8692-1a76960fb5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B85410"/>
    <a:srgbClr val="C55A11"/>
    <a:srgbClr val="ED7D31"/>
    <a:srgbClr val="5B9BD5"/>
    <a:srgbClr val="00967D"/>
    <a:srgbClr val="FFC000"/>
    <a:srgbClr val="00A78D"/>
    <a:srgbClr val="9A7BDF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68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Correlaciones con Producción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Altura</c:v>
                </c:pt>
                <c:pt idx="1">
                  <c:v>Superficie</c:v>
                </c:pt>
                <c:pt idx="2">
                  <c:v>Prod Año -2</c:v>
                </c:pt>
                <c:pt idx="3">
                  <c:v>Prod Año -1</c:v>
                </c:pt>
                <c:pt idx="4">
                  <c:v>Media Prod. Ant.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0.76</c:v>
                </c:pt>
                <c:pt idx="2">
                  <c:v>0.84</c:v>
                </c:pt>
                <c:pt idx="3">
                  <c:v>0.88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F-4F71-8BA8-15FD467A7A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2698080"/>
        <c:axId val="1154702512"/>
      </c:barChart>
      <c:catAx>
        <c:axId val="69269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54702512"/>
        <c:crosses val="autoZero"/>
        <c:auto val="1"/>
        <c:lblAlgn val="ctr"/>
        <c:lblOffset val="100"/>
        <c:noMultiLvlLbl val="0"/>
      </c:catAx>
      <c:valAx>
        <c:axId val="115470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26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Comparación de mejores modelos probados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RMSE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XGBoost optimizado</c:v>
                </c:pt>
                <c:pt idx="1">
                  <c:v>Random Forest por clústers</c:v>
                </c:pt>
                <c:pt idx="2">
                  <c:v>GAM</c:v>
                </c:pt>
                <c:pt idx="3">
                  <c:v>XGBoost inicial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4877.54</c:v>
                </c:pt>
                <c:pt idx="1">
                  <c:v>5268.66</c:v>
                </c:pt>
                <c:pt idx="2">
                  <c:v>7229.07</c:v>
                </c:pt>
                <c:pt idx="3">
                  <c:v>5078.95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7-43D4-865C-DA139C83CB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5179920"/>
        <c:axId val="495174640"/>
      </c:barChart>
      <c:catAx>
        <c:axId val="49517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5174640"/>
        <c:crosses val="autoZero"/>
        <c:auto val="1"/>
        <c:lblAlgn val="ctr"/>
        <c:lblOffset val="100"/>
        <c:noMultiLvlLbl val="0"/>
      </c:catAx>
      <c:valAx>
        <c:axId val="49517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517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6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409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0029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974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306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87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267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91896" y="4400549"/>
            <a:ext cx="5486400" cy="5033011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2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1309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485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200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38093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727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3E9D-DD6E-A944-B253-EF9A71BE8F26}" type="datetimeFigureOut">
              <a:rPr lang="es-ES_tradnl" smtClean="0"/>
              <a:t>14/05/2023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D53BAAD-6532-A078-5CFA-899D966D180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C2B2613-3827-D7B6-7504-F1696D611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B95E77E-83B3-1CC7-8DC9-0C9D868A7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148" t="3854" r="9719" b="74649"/>
            <a:stretch/>
          </p:blipFill>
          <p:spPr>
            <a:xfrm>
              <a:off x="5439746" y="2701407"/>
              <a:ext cx="5990254" cy="1474238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EA804F8-707D-757E-8BDC-405B41E2A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34" t="39245" r="6198" b="39258"/>
          <a:stretch/>
        </p:blipFill>
        <p:spPr>
          <a:xfrm>
            <a:off x="5515735" y="1640916"/>
            <a:ext cx="6055567" cy="14742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EC2DCC-53B8-F4EB-17DF-BB28A96E00AD}"/>
              </a:ext>
            </a:extLst>
          </p:cNvPr>
          <p:cNvSpPr txBox="1"/>
          <p:nvPr/>
        </p:nvSpPr>
        <p:spPr>
          <a:xfrm>
            <a:off x="5471345" y="4468608"/>
            <a:ext cx="62205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>
                <a:solidFill>
                  <a:srgbClr val="FEFE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 VIÑA  WINE  PREDICTION</a:t>
            </a:r>
          </a:p>
          <a:p>
            <a:endParaRPr lang="es-E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D7382B-DBBB-5797-52CD-CDADBD206A37}"/>
              </a:ext>
            </a:extLst>
          </p:cNvPr>
          <p:cNvSpPr txBox="1"/>
          <p:nvPr/>
        </p:nvSpPr>
        <p:spPr>
          <a:xfrm>
            <a:off x="8042912" y="3370767"/>
            <a:ext cx="358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R-COMMANDERS</a:t>
            </a:r>
          </a:p>
        </p:txBody>
      </p:sp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DAF7516-8DDC-53CD-EA56-02501BDBEBA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5598" y="3285341"/>
            <a:ext cx="2447178" cy="6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F204AE7-C401-2AC4-DD1B-2FE9969515DD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536DB50-0470-8861-2D43-F11F3343516E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E6C9A926-6377-037F-631A-041FD7302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9CF7EF-7B9C-CFFF-C323-2865D0A387CC}"/>
              </a:ext>
            </a:extLst>
          </p:cNvPr>
          <p:cNvSpPr txBox="1"/>
          <p:nvPr/>
        </p:nvSpPr>
        <p:spPr>
          <a:xfrm>
            <a:off x="323700" y="1018094"/>
            <a:ext cx="518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Transparencia: Aplicación R-</a:t>
            </a:r>
            <a:r>
              <a:rPr lang="es-ES" sz="2800" b="1" dirty="0" err="1"/>
              <a:t>Shiny</a:t>
            </a:r>
            <a:endParaRPr lang="es-ES" sz="2800" b="1" dirty="0"/>
          </a:p>
        </p:txBody>
      </p:sp>
      <p:pic>
        <p:nvPicPr>
          <p:cNvPr id="45" name="Imagen 44" descr="Gráfico, Escala de tiempo&#10;&#10;Descripción generada automáticamente">
            <a:extLst>
              <a:ext uri="{FF2B5EF4-FFF2-40B4-BE49-F238E27FC236}">
                <a16:creationId xmlns:a16="http://schemas.microsoft.com/office/drawing/2014/main" id="{9C73ADF6-D26D-9643-C5F0-81E4C8773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481" y="4105998"/>
            <a:ext cx="5836445" cy="2623005"/>
          </a:xfrm>
          <a:prstGeom prst="rect">
            <a:avLst/>
          </a:prstGeom>
        </p:spPr>
      </p:pic>
      <p:pic>
        <p:nvPicPr>
          <p:cNvPr id="47" name="Imagen 46" descr="Gráfico&#10;&#10;Descripción generada automáticamente">
            <a:extLst>
              <a:ext uri="{FF2B5EF4-FFF2-40B4-BE49-F238E27FC236}">
                <a16:creationId xmlns:a16="http://schemas.microsoft.com/office/drawing/2014/main" id="{8EE62BFD-C001-9D52-5ECE-07DA0A0F4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993" y="826845"/>
            <a:ext cx="4682933" cy="3236856"/>
          </a:xfrm>
          <a:prstGeom prst="rect">
            <a:avLst/>
          </a:prstGeom>
        </p:spPr>
      </p:pic>
      <p:pic>
        <p:nvPicPr>
          <p:cNvPr id="49" name="Imagen 4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470EF75-3998-3221-16C9-E0AF6AA11F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273"/>
          <a:stretch/>
        </p:blipFill>
        <p:spPr>
          <a:xfrm>
            <a:off x="323700" y="1743256"/>
            <a:ext cx="5169587" cy="2303617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CC645279-82B9-2CD7-7D3E-FA90F09C6D8C}"/>
              </a:ext>
            </a:extLst>
          </p:cNvPr>
          <p:cNvSpPr/>
          <p:nvPr/>
        </p:nvSpPr>
        <p:spPr>
          <a:xfrm rot="5400000" flipV="1">
            <a:off x="11366772" y="4003100"/>
            <a:ext cx="329272" cy="45719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32AE6CC-E1AC-9BA7-5148-68204442C07E}"/>
              </a:ext>
            </a:extLst>
          </p:cNvPr>
          <p:cNvSpPr/>
          <p:nvPr/>
        </p:nvSpPr>
        <p:spPr>
          <a:xfrm rot="5400000">
            <a:off x="11399058" y="3986361"/>
            <a:ext cx="329272" cy="64463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3F2CCC8-32BB-4349-98AA-442EEA115B95}"/>
              </a:ext>
            </a:extLst>
          </p:cNvPr>
          <p:cNvSpPr txBox="1"/>
          <p:nvPr/>
        </p:nvSpPr>
        <p:spPr>
          <a:xfrm>
            <a:off x="747373" y="4148557"/>
            <a:ext cx="4758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Fácil acceso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/>
          </a:p>
        </p:txBody>
      </p:sp>
      <p:sp>
        <p:nvSpPr>
          <p:cNvPr id="55" name="Diagrama de flujo: conector 54">
            <a:extLst>
              <a:ext uri="{FF2B5EF4-FFF2-40B4-BE49-F238E27FC236}">
                <a16:creationId xmlns:a16="http://schemas.microsoft.com/office/drawing/2014/main" id="{AA091CA2-B05D-F8F5-88EE-D63E0F3936E8}"/>
              </a:ext>
            </a:extLst>
          </p:cNvPr>
          <p:cNvSpPr/>
          <p:nvPr/>
        </p:nvSpPr>
        <p:spPr>
          <a:xfrm>
            <a:off x="505567" y="4253808"/>
            <a:ext cx="241806" cy="252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1</a:t>
            </a:r>
          </a:p>
        </p:txBody>
      </p:sp>
      <p:sp>
        <p:nvSpPr>
          <p:cNvPr id="56" name="Diagrama de flujo: conector 55">
            <a:extLst>
              <a:ext uri="{FF2B5EF4-FFF2-40B4-BE49-F238E27FC236}">
                <a16:creationId xmlns:a16="http://schemas.microsoft.com/office/drawing/2014/main" id="{A26AE023-7946-1C26-CFEA-9DC32CDF2BF7}"/>
              </a:ext>
            </a:extLst>
          </p:cNvPr>
          <p:cNvSpPr/>
          <p:nvPr/>
        </p:nvSpPr>
        <p:spPr>
          <a:xfrm>
            <a:off x="505567" y="4630378"/>
            <a:ext cx="252000" cy="252000"/>
          </a:xfrm>
          <a:prstGeom prst="flowChartConnector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C106B-70EA-C986-D912-1D6E94F01B39}"/>
              </a:ext>
            </a:extLst>
          </p:cNvPr>
          <p:cNvSpPr txBox="1"/>
          <p:nvPr/>
        </p:nvSpPr>
        <p:spPr>
          <a:xfrm>
            <a:off x="757567" y="4524816"/>
            <a:ext cx="4735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Máxima transparencia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5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 animBg="1"/>
      <p:bldP spid="5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368EF7A-8A7D-5821-9165-9584456DC70C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935ACAE-CCEF-6125-3BA9-8E4F7B6BB524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DF3E0C98-42B4-4423-1373-79D13075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FFCB2-8B26-9AAB-0377-53BFF5023C62}"/>
              </a:ext>
            </a:extLst>
          </p:cNvPr>
          <p:cNvSpPr txBox="1"/>
          <p:nvPr/>
        </p:nvSpPr>
        <p:spPr>
          <a:xfrm>
            <a:off x="323700" y="1018094"/>
            <a:ext cx="495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Conclusiones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9F57F4-959C-F742-2DED-25B9E6D09DB6}"/>
              </a:ext>
            </a:extLst>
          </p:cNvPr>
          <p:cNvSpPr txBox="1"/>
          <p:nvPr/>
        </p:nvSpPr>
        <p:spPr>
          <a:xfrm>
            <a:off x="290790" y="1875823"/>
            <a:ext cx="609442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importancia de entender los datos.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 sobre el sector.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Probar diferentes modelos.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 un modelo generalizable</a:t>
            </a:r>
            <a:endParaRPr lang="es-ES" sz="2400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560ABFF4-75C2-0FFF-289D-631E030080F6}"/>
              </a:ext>
            </a:extLst>
          </p:cNvPr>
          <p:cNvSpPr/>
          <p:nvPr/>
        </p:nvSpPr>
        <p:spPr>
          <a:xfrm>
            <a:off x="375326" y="1948705"/>
            <a:ext cx="241806" cy="24000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1</a:t>
            </a: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EC000876-90BC-7CB5-1524-586C5DC8CEFE}"/>
              </a:ext>
            </a:extLst>
          </p:cNvPr>
          <p:cNvSpPr/>
          <p:nvPr/>
        </p:nvSpPr>
        <p:spPr>
          <a:xfrm>
            <a:off x="375326" y="2261589"/>
            <a:ext cx="241806" cy="240002"/>
          </a:xfrm>
          <a:prstGeom prst="flowChartConnector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2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4BE59680-C202-64B0-9EA4-65CD18C4F223}"/>
              </a:ext>
            </a:extLst>
          </p:cNvPr>
          <p:cNvSpPr/>
          <p:nvPr/>
        </p:nvSpPr>
        <p:spPr>
          <a:xfrm>
            <a:off x="375326" y="2600985"/>
            <a:ext cx="241806" cy="240002"/>
          </a:xfrm>
          <a:prstGeom prst="flowChartConnector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3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45B1AFC9-8F74-3D60-C2FC-D9EC95EA9E4E}"/>
              </a:ext>
            </a:extLst>
          </p:cNvPr>
          <p:cNvSpPr/>
          <p:nvPr/>
        </p:nvSpPr>
        <p:spPr>
          <a:xfrm>
            <a:off x="375326" y="2913869"/>
            <a:ext cx="241806" cy="240002"/>
          </a:xfrm>
          <a:prstGeom prst="flowChartConnector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44A402F-AE3D-4904-9EF4-792E37410B48}"/>
              </a:ext>
            </a:extLst>
          </p:cNvPr>
          <p:cNvSpPr txBox="1"/>
          <p:nvPr/>
        </p:nvSpPr>
        <p:spPr>
          <a:xfrm>
            <a:off x="1647006" y="4418977"/>
            <a:ext cx="76611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solidFill>
                  <a:srgbClr val="191919"/>
                </a:solidFill>
                <a:effectLst/>
                <a:latin typeface="proxima-nova"/>
              </a:rPr>
              <a:t>“You can have data without information, but you cannot have information without data.”</a:t>
            </a:r>
          </a:p>
          <a:p>
            <a:pPr algn="ctr"/>
            <a:r>
              <a:rPr lang="en-US" sz="1600" b="0" i="1">
                <a:solidFill>
                  <a:srgbClr val="191919"/>
                </a:solidFill>
                <a:effectLst/>
                <a:latin typeface="proxima-nova"/>
              </a:rPr>
              <a:t>Daniel Keys Moran, an American computer programmer and science fiction writer</a:t>
            </a:r>
            <a:endParaRPr lang="es-ES" sz="1600"/>
          </a:p>
        </p:txBody>
      </p:sp>
      <p:pic>
        <p:nvPicPr>
          <p:cNvPr id="22" name="Imagen 21" descr="Botella y copa de vino en una copa&#10;&#10;Descripción generada automáticamente">
            <a:extLst>
              <a:ext uri="{FF2B5EF4-FFF2-40B4-BE49-F238E27FC236}">
                <a16:creationId xmlns:a16="http://schemas.microsoft.com/office/drawing/2014/main" id="{E1F7F36D-249A-6A60-E2CF-02A0CEE28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334" y="1125998"/>
            <a:ext cx="2754772" cy="27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/>
              <a:t>º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0886EF-B6E1-7DAE-A6C8-1C2E3B7C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94363055-BC89-4656-AF39-1AF6B7EAB95F}"/>
              </a:ext>
            </a:extLst>
          </p:cNvPr>
          <p:cNvSpPr txBox="1"/>
          <p:nvPr/>
        </p:nvSpPr>
        <p:spPr>
          <a:xfrm>
            <a:off x="1960831" y="5035439"/>
            <a:ext cx="30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Antón </a:t>
            </a:r>
            <a:r>
              <a:rPr lang="es-ES_tradnl" err="1"/>
              <a:t>Quintela</a:t>
            </a:r>
            <a:r>
              <a:rPr lang="es-ES_tradnl"/>
              <a:t> Ferreiro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A1611C6-024D-4CDB-8DF4-309CF9D750B9}"/>
              </a:ext>
            </a:extLst>
          </p:cNvPr>
          <p:cNvSpPr txBox="1"/>
          <p:nvPr/>
        </p:nvSpPr>
        <p:spPr>
          <a:xfrm>
            <a:off x="574951" y="1046945"/>
            <a:ext cx="282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/>
              <a:t>¿Quiénes somos?</a:t>
            </a:r>
          </a:p>
        </p:txBody>
      </p:sp>
      <p:pic>
        <p:nvPicPr>
          <p:cNvPr id="3" name="Imagen 2" descr="Foto en blanco y negro de un hombre sonriendo&#10;&#10;Descripción generada automáticamente">
            <a:extLst>
              <a:ext uri="{FF2B5EF4-FFF2-40B4-BE49-F238E27FC236}">
                <a16:creationId xmlns:a16="http://schemas.microsoft.com/office/drawing/2014/main" id="{D691AD73-18D8-AAE8-7A38-477B1888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886" y="1941137"/>
            <a:ext cx="2743199" cy="34636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132D97B-B806-109E-1711-316DC95C4100}"/>
              </a:ext>
            </a:extLst>
          </p:cNvPr>
          <p:cNvSpPr txBox="1"/>
          <p:nvPr/>
        </p:nvSpPr>
        <p:spPr>
          <a:xfrm>
            <a:off x="7271150" y="5035439"/>
            <a:ext cx="316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Marcos Gómez Rodríguez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EAED666-8803-0355-D3B4-4F4EC57A70B4}"/>
              </a:ext>
            </a:extLst>
          </p:cNvPr>
          <p:cNvSpPr txBox="1"/>
          <p:nvPr/>
        </p:nvSpPr>
        <p:spPr>
          <a:xfrm>
            <a:off x="6984206" y="5476476"/>
            <a:ext cx="510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Grado en </a:t>
            </a:r>
            <a:r>
              <a:rPr lang="es-ES" sz="1600" b="1"/>
              <a:t>Matemáticas</a:t>
            </a:r>
            <a:endParaRPr lang="es-E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Máster en </a:t>
            </a:r>
            <a:r>
              <a:rPr lang="es-ES" sz="1600" b="1"/>
              <a:t>Técnicas Estadísticas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1E159AB-C9AC-EE48-97C2-26ECA6AFAB0B}"/>
              </a:ext>
            </a:extLst>
          </p:cNvPr>
          <p:cNvSpPr txBox="1"/>
          <p:nvPr/>
        </p:nvSpPr>
        <p:spPr>
          <a:xfrm>
            <a:off x="1682245" y="5476475"/>
            <a:ext cx="510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Grado en </a:t>
            </a:r>
            <a:r>
              <a:rPr lang="es-ES" sz="1600" b="1"/>
              <a:t>Matemáticas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Máster en </a:t>
            </a:r>
            <a:r>
              <a:rPr lang="es-ES" sz="1600" b="1"/>
              <a:t>Técnicas Estadísticas</a:t>
            </a: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38604CD-ABE6-C708-CA6D-9D1BEB88C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759" y="5820084"/>
            <a:ext cx="420251" cy="231699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8A08E1D-4B7E-76B7-E0DD-BD2EE808D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494" y="5820084"/>
            <a:ext cx="420251" cy="231699"/>
          </a:xfrm>
          <a:prstGeom prst="rect">
            <a:avLst/>
          </a:prstGeom>
        </p:spPr>
      </p:pic>
      <p:pic>
        <p:nvPicPr>
          <p:cNvPr id="25" name="Imagen 2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E2B04B7-81A3-C79B-FDB4-34CF1FFC3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580" y="5417915"/>
            <a:ext cx="326607" cy="409528"/>
          </a:xfrm>
          <a:prstGeom prst="rect">
            <a:avLst/>
          </a:prstGeom>
        </p:spPr>
      </p:pic>
      <p:pic>
        <p:nvPicPr>
          <p:cNvPr id="18" name="Imagen 1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5982484-446E-827F-B274-CDA4B0B28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495" y="5378085"/>
            <a:ext cx="358372" cy="449358"/>
          </a:xfrm>
          <a:prstGeom prst="rect">
            <a:avLst/>
          </a:prstGeom>
        </p:spPr>
      </p:pic>
      <p:pic>
        <p:nvPicPr>
          <p:cNvPr id="21" name="Marcador de contenido 4">
            <a:extLst>
              <a:ext uri="{FF2B5EF4-FFF2-40B4-BE49-F238E27FC236}">
                <a16:creationId xmlns:a16="http://schemas.microsoft.com/office/drawing/2014/main" id="{6411F6A6-7436-ADA8-5177-CBDE22537F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24" b="87573"/>
          <a:stretch/>
        </p:blipFill>
        <p:spPr>
          <a:xfrm>
            <a:off x="0" y="-5"/>
            <a:ext cx="12192000" cy="754602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4FF18B02-C92F-8CF7-CAEE-675E801CFC6F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26" name="Marcador de contenido 4">
              <a:extLst>
                <a:ext uri="{FF2B5EF4-FFF2-40B4-BE49-F238E27FC236}">
                  <a16:creationId xmlns:a16="http://schemas.microsoft.com/office/drawing/2014/main" id="{D011D4A2-098A-B23E-92D0-2D05D25B8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7" name="Marcador de contenido 4">
              <a:extLst>
                <a:ext uri="{FF2B5EF4-FFF2-40B4-BE49-F238E27FC236}">
                  <a16:creationId xmlns:a16="http://schemas.microsoft.com/office/drawing/2014/main" id="{7409BD98-745B-0CD5-D0E5-2F5DC8EE9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C6249D8-F62B-733F-DF1B-1F83F2C3F940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6D959B0-7C29-F1CD-EEED-7107D53CDCC6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  <p:pic>
          <p:nvPicPr>
            <p:cNvPr id="30" name="Imagen 2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05898B33-08C5-C39F-5138-681AC1BC7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</p:grpSp>
      <p:pic>
        <p:nvPicPr>
          <p:cNvPr id="14" name="Imagen 13" descr="Foto en blanco y negro de un hombre sonriendo&#10;&#10;Descripción generada automáticamente">
            <a:extLst>
              <a:ext uri="{FF2B5EF4-FFF2-40B4-BE49-F238E27FC236}">
                <a16:creationId xmlns:a16="http://schemas.microsoft.com/office/drawing/2014/main" id="{783D0214-26AD-1E4A-548E-B0A998F90A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2746" y="1938297"/>
            <a:ext cx="2754135" cy="27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0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C9491046-C34F-B59B-1BAA-72CF23C6E384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BA15765-93D2-1E22-993A-A649147A2748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ADF57064-4691-35A7-768C-FCC7FCAA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</p:grp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2D3D82FA-54C3-AD33-8568-B20885FA46A7}"/>
              </a:ext>
            </a:extLst>
          </p:cNvPr>
          <p:cNvSpPr txBox="1"/>
          <p:nvPr/>
        </p:nvSpPr>
        <p:spPr>
          <a:xfrm>
            <a:off x="519730" y="1170968"/>
            <a:ext cx="782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Etapas del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E4E9D8-FCDF-34A5-E111-209D67899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456" y="2310626"/>
            <a:ext cx="9849087" cy="25553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8486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Marcador de contenido 4">
            <a:extLst>
              <a:ext uri="{FF2B5EF4-FFF2-40B4-BE49-F238E27FC236}">
                <a16:creationId xmlns:a16="http://schemas.microsoft.com/office/drawing/2014/main" id="{22AB78AB-60BF-BBC7-BF61-2D59B3FAC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4" b="87573"/>
          <a:stretch/>
        </p:blipFill>
        <p:spPr>
          <a:xfrm>
            <a:off x="0" y="0"/>
            <a:ext cx="12192000" cy="754602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D946EF65-8C0A-C313-2BBE-296DEDA0AB89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51" name="Marcador de contenido 4">
              <a:extLst>
                <a:ext uri="{FF2B5EF4-FFF2-40B4-BE49-F238E27FC236}">
                  <a16:creationId xmlns:a16="http://schemas.microsoft.com/office/drawing/2014/main" id="{73306153-7047-0ADC-B09A-2796E36C7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52" name="Marcador de contenido 4">
              <a:extLst>
                <a:ext uri="{FF2B5EF4-FFF2-40B4-BE49-F238E27FC236}">
                  <a16:creationId xmlns:a16="http://schemas.microsoft.com/office/drawing/2014/main" id="{319F3437-FB68-057C-623B-7A51DAB6A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B2E66F6-BEBD-8A85-C852-47B07B272D26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56EB41F-1732-7105-FD3A-844F624FC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787AB4D-D317-E0CF-F6B9-1F3CB59E68B0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</p:grpSp>
      <p:pic>
        <p:nvPicPr>
          <p:cNvPr id="57" name="Marcador de contenido 56" descr="Gráfico">
            <a:extLst>
              <a:ext uri="{FF2B5EF4-FFF2-40B4-BE49-F238E27FC236}">
                <a16:creationId xmlns:a16="http://schemas.microsoft.com/office/drawing/2014/main" id="{7CBB6A16-DE5E-2922-02CA-8C21921AB2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7178003" y="1142213"/>
            <a:ext cx="3410774" cy="3011683"/>
          </a:xfrm>
        </p:spPr>
      </p:pic>
      <p:pic>
        <p:nvPicPr>
          <p:cNvPr id="67" name="Marcador de contenido 66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8C5FCD51-D2AD-069A-18AF-EE0897FB81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327293" y="4168592"/>
            <a:ext cx="4021422" cy="2325564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86C282-0742-23A8-5155-CFA0901B5E24}"/>
              </a:ext>
            </a:extLst>
          </p:cNvPr>
          <p:cNvSpPr txBox="1"/>
          <p:nvPr/>
        </p:nvSpPr>
        <p:spPr>
          <a:xfrm>
            <a:off x="313049" y="886602"/>
            <a:ext cx="608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Análisis exploratorio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13A4A1D1-422C-0460-F5F8-296E73A04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507255"/>
              </p:ext>
            </p:extLst>
          </p:nvPr>
        </p:nvGraphicFramePr>
        <p:xfrm>
          <a:off x="634753" y="1415306"/>
          <a:ext cx="5166899" cy="257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73689164-8BFF-0D99-4E2C-D354ADFB46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8311" y="4405281"/>
            <a:ext cx="3930158" cy="193069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FEADAE1-1B58-65A3-F654-D1B096E5AEB9}"/>
              </a:ext>
            </a:extLst>
          </p:cNvPr>
          <p:cNvSpPr txBox="1"/>
          <p:nvPr/>
        </p:nvSpPr>
        <p:spPr>
          <a:xfrm>
            <a:off x="7250546" y="56341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B85410"/>
                </a:solidFill>
              </a:rPr>
              <a:t>X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714019-EB98-FE9B-7277-E63136422E56}"/>
              </a:ext>
            </a:extLst>
          </p:cNvPr>
          <p:cNvSpPr txBox="1"/>
          <p:nvPr/>
        </p:nvSpPr>
        <p:spPr>
          <a:xfrm>
            <a:off x="8572086" y="60126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B8541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7926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Marcador de contenido 4">
            <a:extLst>
              <a:ext uri="{FF2B5EF4-FFF2-40B4-BE49-F238E27FC236}">
                <a16:creationId xmlns:a16="http://schemas.microsoft.com/office/drawing/2014/main" id="{22AB78AB-60BF-BBC7-BF61-2D59B3FAC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4" b="87573"/>
          <a:stretch/>
        </p:blipFill>
        <p:spPr>
          <a:xfrm>
            <a:off x="0" y="0"/>
            <a:ext cx="12192000" cy="754602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D946EF65-8C0A-C313-2BBE-296DEDA0AB89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51" name="Marcador de contenido 4">
              <a:extLst>
                <a:ext uri="{FF2B5EF4-FFF2-40B4-BE49-F238E27FC236}">
                  <a16:creationId xmlns:a16="http://schemas.microsoft.com/office/drawing/2014/main" id="{73306153-7047-0ADC-B09A-2796E36C7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52" name="Marcador de contenido 4">
              <a:extLst>
                <a:ext uri="{FF2B5EF4-FFF2-40B4-BE49-F238E27FC236}">
                  <a16:creationId xmlns:a16="http://schemas.microsoft.com/office/drawing/2014/main" id="{319F3437-FB68-057C-623B-7A51DAB6A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B2E66F6-BEBD-8A85-C852-47B07B272D26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56EB41F-1732-7105-FD3A-844F624FC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787AB4D-D317-E0CF-F6B9-1F3CB59E68B0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FFA10B-0076-4CB1-D291-397F9B991832}"/>
              </a:ext>
            </a:extLst>
          </p:cNvPr>
          <p:cNvSpPr txBox="1"/>
          <p:nvPr/>
        </p:nvSpPr>
        <p:spPr>
          <a:xfrm>
            <a:off x="570135" y="1599744"/>
            <a:ext cx="51042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Producción anterior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Agrupación </a:t>
            </a:r>
            <a:r>
              <a:rPr lang="es-ES" sz="2400" dirty="0" err="1"/>
              <a:t>var</a:t>
            </a:r>
            <a:r>
              <a:rPr lang="es-ES" sz="2400" dirty="0"/>
              <a:t>. meteorológicas</a:t>
            </a:r>
            <a:endParaRPr lang="es-ES" sz="240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/>
              <a:t>Parada, Brotación, Foliación y Floración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/>
          </a:p>
        </p:txBody>
      </p:sp>
      <p:pic>
        <p:nvPicPr>
          <p:cNvPr id="14" name="Marcador de contenido 13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BB359648-4092-2813-B2BC-ED5BF9AAE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143010" y="3356883"/>
            <a:ext cx="3192667" cy="276625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D49860-B211-3046-AA12-8672A45D8EB0}"/>
              </a:ext>
            </a:extLst>
          </p:cNvPr>
          <p:cNvSpPr txBox="1"/>
          <p:nvPr/>
        </p:nvSpPr>
        <p:spPr>
          <a:xfrm>
            <a:off x="7007768" y="1233050"/>
            <a:ext cx="4732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400">
              <a:solidFill>
                <a:srgbClr val="C00000"/>
              </a:solidFill>
            </a:endParaRPr>
          </a:p>
          <a:p>
            <a:endParaRPr lang="es-ES"/>
          </a:p>
        </p:txBody>
      </p:sp>
      <p:pic>
        <p:nvPicPr>
          <p:cNvPr id="25" name="Marcador de contenido 24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F22FE528-7966-605A-4623-D60D2E5B24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856323" y="3013053"/>
            <a:ext cx="3450201" cy="345391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123891-4C15-6565-43E1-787365396C5C}"/>
              </a:ext>
            </a:extLst>
          </p:cNvPr>
          <p:cNvSpPr txBox="1"/>
          <p:nvPr/>
        </p:nvSpPr>
        <p:spPr>
          <a:xfrm>
            <a:off x="6799751" y="1599744"/>
            <a:ext cx="482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Variables externas: </a:t>
            </a:r>
            <a:r>
              <a:rPr lang="es-ES" sz="2400" err="1"/>
              <a:t>Mildeo</a:t>
            </a:r>
            <a:endParaRPr lang="es-E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Imputación de datos faltantes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3FBEFA3-90D3-7362-A638-B1A1CFC80FCE}"/>
              </a:ext>
            </a:extLst>
          </p:cNvPr>
          <p:cNvSpPr txBox="1"/>
          <p:nvPr/>
        </p:nvSpPr>
        <p:spPr>
          <a:xfrm>
            <a:off x="297178" y="971440"/>
            <a:ext cx="608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Transformación de variables</a:t>
            </a:r>
          </a:p>
        </p:txBody>
      </p:sp>
      <p:pic>
        <p:nvPicPr>
          <p:cNvPr id="6" name="Imagen 5" descr="Un par de verduras&#10;&#10;Descripción generada automáticamente con confianza media">
            <a:extLst>
              <a:ext uri="{FF2B5EF4-FFF2-40B4-BE49-F238E27FC236}">
                <a16:creationId xmlns:a16="http://schemas.microsoft.com/office/drawing/2014/main" id="{B5728CE4-5122-CEF7-6ABC-7BC89088C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858" y="3546099"/>
            <a:ext cx="2387818" cy="23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8049F064-074C-D66F-34EC-3A0D03C1B415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E70B304-12B4-3D1E-EAFB-B947FFC73166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4D17302C-5B7C-114E-E2CC-2E44239B1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</p:grpSp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42A91578-4354-3508-BADF-16EBA8E25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26" y="1777980"/>
            <a:ext cx="3800751" cy="4465802"/>
          </a:xfrm>
          <a:prstGeom prst="rect">
            <a:avLst/>
          </a:prstGeom>
          <a:solidFill>
            <a:srgbClr val="5A9BD5"/>
          </a:solidFill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62A9AFC-C4D3-DD30-D2C7-089F1F2D172A}"/>
              </a:ext>
            </a:extLst>
          </p:cNvPr>
          <p:cNvSpPr txBox="1"/>
          <p:nvPr/>
        </p:nvSpPr>
        <p:spPr>
          <a:xfrm>
            <a:off x="5593237" y="1777980"/>
            <a:ext cx="60937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1">
                <a:solidFill>
                  <a:srgbClr val="3C4043"/>
                </a:solidFill>
                <a:effectLst/>
                <a:latin typeface="Inter"/>
              </a:rPr>
              <a:t>“My take!</a:t>
            </a:r>
          </a:p>
          <a:p>
            <a:pPr algn="l" fontAlgn="base"/>
            <a:r>
              <a:rPr lang="en-US" b="0" i="1">
                <a:solidFill>
                  <a:srgbClr val="3C4043"/>
                </a:solidFill>
                <a:effectLst/>
                <a:latin typeface="Inter"/>
              </a:rPr>
              <a:t>The Gradient Boosting is by far the most successful single model, is used in pretty much every winning. […]</a:t>
            </a:r>
          </a:p>
          <a:p>
            <a:pPr algn="l" fontAlgn="base"/>
            <a:r>
              <a:rPr lang="en-US" b="0" i="1">
                <a:solidFill>
                  <a:srgbClr val="3C4043"/>
                </a:solidFill>
                <a:effectLst/>
                <a:latin typeface="Inter"/>
              </a:rPr>
              <a:t>XGB has essentially become the </a:t>
            </a:r>
            <a:r>
              <a:rPr lang="en-US" i="1" u="sng">
                <a:solidFill>
                  <a:srgbClr val="3C4043"/>
                </a:solidFill>
                <a:effectLst/>
                <a:latin typeface="Inter"/>
              </a:rPr>
              <a:t>first model you try and the best performing single model by the end</a:t>
            </a:r>
            <a:r>
              <a:rPr lang="en-US" b="0" i="1">
                <a:solidFill>
                  <a:srgbClr val="3C4043"/>
                </a:solidFill>
                <a:effectLst/>
                <a:latin typeface="Inter"/>
              </a:rPr>
              <a:t>.”</a:t>
            </a:r>
          </a:p>
          <a:p>
            <a:pPr algn="l" fontAlgn="base"/>
            <a:endParaRPr lang="en-US" b="0" i="0">
              <a:solidFill>
                <a:srgbClr val="3C4043"/>
              </a:solidFill>
              <a:effectLst/>
              <a:latin typeface="Inter"/>
            </a:endParaRPr>
          </a:p>
          <a:p>
            <a:pPr fontAlgn="base"/>
            <a:r>
              <a:rPr lang="es-ES" i="0" err="1">
                <a:effectLst/>
                <a:latin typeface="TwitterChirp"/>
              </a:rPr>
              <a:t>Adarsh</a:t>
            </a:r>
            <a:r>
              <a:rPr lang="es-ES" i="0">
                <a:effectLst/>
                <a:latin typeface="TwitterChirp"/>
              </a:rPr>
              <a:t> Singh – </a:t>
            </a:r>
            <a:r>
              <a:rPr lang="es-ES" i="0" err="1">
                <a:effectLst/>
                <a:latin typeface="TwitterChirp"/>
              </a:rPr>
              <a:t>Kaggle</a:t>
            </a:r>
            <a:r>
              <a:rPr lang="es-ES">
                <a:latin typeface="TwitterChirp"/>
              </a:rPr>
              <a:t> Expert y Data </a:t>
            </a:r>
            <a:r>
              <a:rPr lang="es-ES" err="1">
                <a:latin typeface="TwitterChirp"/>
              </a:rPr>
              <a:t>Scientist</a:t>
            </a:r>
            <a:r>
              <a:rPr lang="es-ES">
                <a:latin typeface="TwitterChirp"/>
              </a:rPr>
              <a:t> en </a:t>
            </a:r>
            <a:r>
              <a:rPr lang="es-ES" err="1">
                <a:latin typeface="TwitterChirp"/>
              </a:rPr>
              <a:t>ZSAssociates</a:t>
            </a:r>
            <a:r>
              <a:rPr lang="es-ES">
                <a:latin typeface="TwitterChirp"/>
              </a:rPr>
              <a:t>.</a:t>
            </a:r>
            <a:endParaRPr lang="en-US" i="0">
              <a:effectLst/>
              <a:latin typeface="Inter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CCA1C5-23F8-7823-B35A-ACDCCF87B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97555"/>
              </p:ext>
            </p:extLst>
          </p:nvPr>
        </p:nvGraphicFramePr>
        <p:xfrm>
          <a:off x="5407029" y="4136598"/>
          <a:ext cx="6279932" cy="256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05B1AA9A-DCF2-CA02-A4CF-AED96D38D6DA}"/>
              </a:ext>
            </a:extLst>
          </p:cNvPr>
          <p:cNvSpPr txBox="1"/>
          <p:nvPr/>
        </p:nvSpPr>
        <p:spPr>
          <a:xfrm>
            <a:off x="316555" y="921431"/>
            <a:ext cx="608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Modelo utilizado: </a:t>
            </a:r>
            <a:r>
              <a:rPr lang="es-ES" sz="2800" b="1" err="1"/>
              <a:t>XGBoost</a:t>
            </a:r>
            <a:endParaRPr lang="es-ES" sz="2800" b="1"/>
          </a:p>
        </p:txBody>
      </p:sp>
    </p:spTree>
    <p:extLst>
      <p:ext uri="{BB962C8B-B14F-4D97-AF65-F5344CB8AC3E}">
        <p14:creationId xmlns:p14="http://schemas.microsoft.com/office/powerpoint/2010/main" val="180033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C43C6A7-FDB0-C9CC-526C-CAF41DCCC51F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B2FB7E5-C352-6A98-B881-8EEF84B563B5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08A8BC8B-10D7-8216-616C-2F540EF22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A08BD03-AC80-FF4C-962A-EC5B4B4EF830}"/>
              </a:ext>
            </a:extLst>
          </p:cNvPr>
          <p:cNvSpPr txBox="1"/>
          <p:nvPr/>
        </p:nvSpPr>
        <p:spPr>
          <a:xfrm>
            <a:off x="682387" y="1628503"/>
            <a:ext cx="510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DA6C56-0F3B-4FF3-661C-B2BDE2FC9FC4}"/>
              </a:ext>
            </a:extLst>
          </p:cNvPr>
          <p:cNvSpPr txBox="1"/>
          <p:nvPr/>
        </p:nvSpPr>
        <p:spPr>
          <a:xfrm>
            <a:off x="323700" y="1018094"/>
            <a:ext cx="664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err="1"/>
              <a:t>Hiperparámetros</a:t>
            </a:r>
            <a:r>
              <a:rPr lang="es-ES" sz="2800" b="1"/>
              <a:t>: Optimización Bayesiana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8C44B0-DDF5-CEE3-3F88-F28E6177D5B8}"/>
              </a:ext>
            </a:extLst>
          </p:cNvPr>
          <p:cNvSpPr txBox="1"/>
          <p:nvPr/>
        </p:nvSpPr>
        <p:spPr>
          <a:xfrm>
            <a:off x="682387" y="1703911"/>
            <a:ext cx="5722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Búsqueda informada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Mejor que búsqueda aleatoria y en rejilla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/>
              <a:t>Computación en paralelo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>
                <a:solidFill>
                  <a:srgbClr val="00A78D"/>
                </a:solidFill>
              </a:rPr>
              <a:t>Menor consumo energético</a:t>
            </a:r>
            <a:endParaRPr lang="es-ES" sz="2000">
              <a:solidFill>
                <a:srgbClr val="00A7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/>
          </a:p>
        </p:txBody>
      </p:sp>
      <p:pic>
        <p:nvPicPr>
          <p:cNvPr id="15" name="Imagen 14" descr="Un reloj en el medio&#10;&#10;Descripción generada automáticamente con confianza media">
            <a:extLst>
              <a:ext uri="{FF2B5EF4-FFF2-40B4-BE49-F238E27FC236}">
                <a16:creationId xmlns:a16="http://schemas.microsoft.com/office/drawing/2014/main" id="{36CC9BE9-0064-DAE0-DC29-5BCC7954E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745" y="1278769"/>
            <a:ext cx="1938992" cy="193899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8C7C7BE-527E-A00A-6C33-62AB43DF0F68}"/>
              </a:ext>
            </a:extLst>
          </p:cNvPr>
          <p:cNvSpPr txBox="1"/>
          <p:nvPr/>
        </p:nvSpPr>
        <p:spPr>
          <a:xfrm>
            <a:off x="7050164" y="1863544"/>
            <a:ext cx="2482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/>
              <a:t>3h 15min</a:t>
            </a:r>
          </a:p>
        </p:txBody>
      </p:sp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id="{56E4D3C5-118A-758E-E34A-3F0F8728C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63130"/>
              </p:ext>
            </p:extLst>
          </p:nvPr>
        </p:nvGraphicFramePr>
        <p:xfrm>
          <a:off x="6405352" y="3962920"/>
          <a:ext cx="5343524" cy="1860282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1028699">
                  <a:extLst>
                    <a:ext uri="{9D8B030D-6E8A-4147-A177-3AD203B41FA5}">
                      <a16:colId xmlns:a16="http://schemas.microsoft.com/office/drawing/2014/main" val="421045018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307670436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68479519"/>
                    </a:ext>
                  </a:extLst>
                </a:gridCol>
              </a:tblGrid>
              <a:tr h="580122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>
                          <a:solidFill>
                            <a:schemeClr val="bg1"/>
                          </a:solidFill>
                        </a:rPr>
                        <a:t>Tiempos de búsqueda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bg1"/>
                          </a:solidFill>
                        </a:rPr>
                        <a:t>Tiempo de Ajuste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37366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XGB 16/19</a:t>
                      </a:r>
                    </a:p>
                  </a:txBody>
                  <a:tcPr>
                    <a:solidFill>
                      <a:srgbClr val="5A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1h 5min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10.94s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521579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XGB 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2h 10min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24.98s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08219"/>
                  </a:ext>
                </a:extLst>
              </a:tr>
            </a:tbl>
          </a:graphicData>
        </a:graphic>
      </p:graphicFrame>
      <p:pic>
        <p:nvPicPr>
          <p:cNvPr id="18" name="Imagen 1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0946CB60-62C5-4C6D-888A-E8B08C1D8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53" y="3821085"/>
            <a:ext cx="4219118" cy="21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Gráfico&#10;&#10;Descripción generada automáticamente">
            <a:extLst>
              <a:ext uri="{FF2B5EF4-FFF2-40B4-BE49-F238E27FC236}">
                <a16:creationId xmlns:a16="http://schemas.microsoft.com/office/drawing/2014/main" id="{FBD4937E-B8BC-616A-7DD6-00BFE565B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44" y="1743256"/>
            <a:ext cx="5075109" cy="4225629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0924B6C-2C3A-5BF0-4B9C-7E9E82FEB538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4D9ADC8-B387-FBB5-4CC8-EC7B461E09F4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8985FCEF-5FAA-C2FD-CBB2-D44B3CDA6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4A4A7EF-E8FA-72ED-6285-D3107FED3EC2}"/>
              </a:ext>
            </a:extLst>
          </p:cNvPr>
          <p:cNvSpPr txBox="1"/>
          <p:nvPr/>
        </p:nvSpPr>
        <p:spPr>
          <a:xfrm>
            <a:off x="323699" y="1018094"/>
            <a:ext cx="639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Interpretaciones: Valores de Shapley</a:t>
            </a:r>
          </a:p>
        </p:txBody>
      </p:sp>
      <p:pic>
        <p:nvPicPr>
          <p:cNvPr id="13" name="Imagen 12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A1B04B62-B734-5188-9298-08BDFB221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748" y="1743256"/>
            <a:ext cx="4483969" cy="4386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CC8E1CB-7D27-8FBE-FCF3-76605527F66C}"/>
              </a:ext>
            </a:extLst>
          </p:cNvPr>
          <p:cNvSpPr txBox="1"/>
          <p:nvPr/>
        </p:nvSpPr>
        <p:spPr>
          <a:xfrm>
            <a:off x="437517" y="2807529"/>
            <a:ext cx="11555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SUPERFICIE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83CD8F-5427-8481-9907-F5DDC25C8733}"/>
              </a:ext>
            </a:extLst>
          </p:cNvPr>
          <p:cNvSpPr txBox="1"/>
          <p:nvPr/>
        </p:nvSpPr>
        <p:spPr>
          <a:xfrm>
            <a:off x="321263" y="3551706"/>
            <a:ext cx="12695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/>
              <a:t>PROD_mean</a:t>
            </a:r>
            <a:endParaRPr lang="es-ES" sz="16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82E752-D597-6E44-5559-71421EF45BCA}"/>
              </a:ext>
            </a:extLst>
          </p:cNvPr>
          <p:cNvSpPr txBox="1"/>
          <p:nvPr/>
        </p:nvSpPr>
        <p:spPr>
          <a:xfrm>
            <a:off x="511767" y="2072326"/>
            <a:ext cx="108026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/>
              <a:t>XGBoost</a:t>
            </a:r>
            <a:r>
              <a:rPr lang="es-ES" sz="1600" b="1" dirty="0"/>
              <a:t> 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159BFC-92F3-1427-0226-41AC32653BD0}"/>
              </a:ext>
            </a:extLst>
          </p:cNvPr>
          <p:cNvSpPr txBox="1"/>
          <p:nvPr/>
        </p:nvSpPr>
        <p:spPr>
          <a:xfrm>
            <a:off x="693792" y="4285300"/>
            <a:ext cx="8979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PROD_2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3641735-A3C5-F1DE-94F7-C88B9ECFDB6B}"/>
              </a:ext>
            </a:extLst>
          </p:cNvPr>
          <p:cNvSpPr txBox="1"/>
          <p:nvPr/>
        </p:nvSpPr>
        <p:spPr>
          <a:xfrm>
            <a:off x="702973" y="5027686"/>
            <a:ext cx="8887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PROD_1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C389565-3D0C-D63B-1A88-4E8C1499284D}"/>
              </a:ext>
            </a:extLst>
          </p:cNvPr>
          <p:cNvSpPr txBox="1"/>
          <p:nvPr/>
        </p:nvSpPr>
        <p:spPr>
          <a:xfrm rot="16200000">
            <a:off x="5461127" y="3155990"/>
            <a:ext cx="23372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b="1"/>
              <a:t>SHAP </a:t>
            </a:r>
            <a:r>
              <a:rPr lang="es-ES" sz="1600" b="1" err="1"/>
              <a:t>values</a:t>
            </a:r>
            <a:r>
              <a:rPr lang="es-ES" sz="1600" b="1"/>
              <a:t> </a:t>
            </a:r>
            <a:r>
              <a:rPr lang="es-ES" sz="1600" b="1" err="1"/>
              <a:t>for</a:t>
            </a:r>
            <a:r>
              <a:rPr lang="es-ES" sz="1600" b="1"/>
              <a:t> ALTITUD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EDD4668-BF4B-01C6-AD92-C1F1D6B60FC4}"/>
              </a:ext>
            </a:extLst>
          </p:cNvPr>
          <p:cNvSpPr txBox="1"/>
          <p:nvPr/>
        </p:nvSpPr>
        <p:spPr>
          <a:xfrm>
            <a:off x="8795207" y="5493689"/>
            <a:ext cx="603317" cy="15147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" b="1">
                <a:solidFill>
                  <a:srgbClr val="FFFFFF"/>
                </a:solidFill>
              </a:rPr>
              <a:t>ALTITUD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739E816-AB1C-0BB6-B657-37318A96035C}"/>
              </a:ext>
            </a:extLst>
          </p:cNvPr>
          <p:cNvSpPr txBox="1"/>
          <p:nvPr/>
        </p:nvSpPr>
        <p:spPr>
          <a:xfrm>
            <a:off x="8601825" y="5384761"/>
            <a:ext cx="99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ALTITUD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0B3B444-44AB-4856-7148-4E5ADE7F156E}"/>
              </a:ext>
            </a:extLst>
          </p:cNvPr>
          <p:cNvSpPr txBox="1"/>
          <p:nvPr/>
        </p:nvSpPr>
        <p:spPr>
          <a:xfrm>
            <a:off x="7574718" y="5794878"/>
            <a:ext cx="1104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F8F89F9-1A77-0F67-34B8-63A363A46BB6}"/>
              </a:ext>
            </a:extLst>
          </p:cNvPr>
          <p:cNvSpPr txBox="1"/>
          <p:nvPr/>
        </p:nvSpPr>
        <p:spPr>
          <a:xfrm>
            <a:off x="7725553" y="5726840"/>
            <a:ext cx="991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err="1"/>
              <a:t>PROD_mean</a:t>
            </a:r>
            <a:endParaRPr lang="es-ES" sz="1200" b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029E7B-ED79-CBB0-0BE3-B250A3EC67AD}"/>
              </a:ext>
            </a:extLst>
          </p:cNvPr>
          <p:cNvSpPr txBox="1"/>
          <p:nvPr/>
        </p:nvSpPr>
        <p:spPr>
          <a:xfrm>
            <a:off x="7574717" y="5691886"/>
            <a:ext cx="11041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err="1"/>
              <a:t>XGBoost</a:t>
            </a:r>
            <a:r>
              <a:rPr lang="es-ES" sz="1200" b="1"/>
              <a:t> 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6386BC3-5F9B-FDFC-BC8B-6712CDC7CB6A}"/>
              </a:ext>
            </a:extLst>
          </p:cNvPr>
          <p:cNvSpPr txBox="1"/>
          <p:nvPr/>
        </p:nvSpPr>
        <p:spPr>
          <a:xfrm>
            <a:off x="2703150" y="5792221"/>
            <a:ext cx="1269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SHAP </a:t>
            </a:r>
            <a:r>
              <a:rPr lang="es-ES" b="1" dirty="0" err="1"/>
              <a:t>value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6056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2357204-7A5F-2AB6-A41D-C303833FF49E}"/>
              </a:ext>
            </a:extLst>
          </p:cNvPr>
          <p:cNvGrpSpPr/>
          <p:nvPr/>
        </p:nvGrpSpPr>
        <p:grpSpPr>
          <a:xfrm>
            <a:off x="1029810" y="128997"/>
            <a:ext cx="5133272" cy="400110"/>
            <a:chOff x="1029810" y="128997"/>
            <a:chExt cx="5133272" cy="400110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9263A32-D00C-3742-4EF6-CBB1C5A2B714}"/>
                </a:ext>
              </a:extLst>
            </p:cNvPr>
            <p:cNvSpPr txBox="1"/>
            <p:nvPr/>
          </p:nvSpPr>
          <p:spPr>
            <a:xfrm>
              <a:off x="2581424" y="128997"/>
              <a:ext cx="358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chemeClr val="bg1">
                      <a:lumMod val="8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R-COMMANDERS</a:t>
              </a:r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29E577C3-B9B5-1E06-02FC-13E5C79EA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9810" y="140099"/>
              <a:ext cx="1420427" cy="389008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19786EB8-6BF9-2BCB-4823-1EFA2358FDBB}"/>
              </a:ext>
            </a:extLst>
          </p:cNvPr>
          <p:cNvSpPr txBox="1"/>
          <p:nvPr/>
        </p:nvSpPr>
        <p:spPr>
          <a:xfrm>
            <a:off x="323700" y="1018094"/>
            <a:ext cx="96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/>
              <a:t>Estudio del Sesgo: </a:t>
            </a:r>
            <a:r>
              <a:rPr lang="es-ES" sz="2800" b="1" err="1"/>
              <a:t>Partial</a:t>
            </a:r>
            <a:r>
              <a:rPr lang="es-ES" sz="2800" b="1"/>
              <a:t> </a:t>
            </a:r>
            <a:r>
              <a:rPr lang="es-ES" sz="2800" b="1" err="1"/>
              <a:t>dependence</a:t>
            </a:r>
            <a:r>
              <a:rPr lang="es-ES" sz="2800" b="1"/>
              <a:t> </a:t>
            </a:r>
            <a:r>
              <a:rPr lang="es-ES" sz="2800" b="1" err="1"/>
              <a:t>plot</a:t>
            </a:r>
            <a:r>
              <a:rPr lang="es-ES" sz="2800" b="1"/>
              <a:t>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CFF3D07-4B96-AECF-AB91-843565322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08" y="2217251"/>
            <a:ext cx="11616184" cy="32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08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C3FE5BA6EBBCE4A9AA641C305EC079E" ma:contentTypeVersion="2" ma:contentTypeDescription="Crear nuevo documento." ma:contentTypeScope="" ma:versionID="2de54f56b93fbfffda714c769856411e">
  <xsd:schema xmlns:xsd="http://www.w3.org/2001/XMLSchema" xmlns:xs="http://www.w3.org/2001/XMLSchema" xmlns:p="http://schemas.microsoft.com/office/2006/metadata/properties" xmlns:ns3="29b16839-88a5-472a-8254-144ec06e7551" targetNamespace="http://schemas.microsoft.com/office/2006/metadata/properties" ma:root="true" ma:fieldsID="275f0cd4949f2e26c34543f9b70cc988" ns3:_="">
    <xsd:import namespace="29b16839-88a5-472a-8254-144ec06e75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6839-88a5-472a-8254-144ec06e7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02F44-E33E-43B5-9112-CDCBC24ADF2D}">
  <ds:schemaRefs>
    <ds:schemaRef ds:uri="http://schemas.microsoft.com/office/2006/documentManagement/types"/>
    <ds:schemaRef ds:uri="http://purl.org/dc/dcmitype/"/>
    <ds:schemaRef ds:uri="http://purl.org/dc/terms/"/>
    <ds:schemaRef ds:uri="29b16839-88a5-472a-8254-144ec06e7551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1CB56B-FB7B-4BD9-8DBB-3F4C573C8E13}">
  <ds:schemaRefs>
    <ds:schemaRef ds:uri="29b16839-88a5-472a-8254-144ec06e75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397C38-AC6F-4260-9C7D-3FAD28DFD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287</Words>
  <Application>Microsoft Office PowerPoint</Application>
  <PresentationFormat>Panorámica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Courier New</vt:lpstr>
      <vt:lpstr>Inter</vt:lpstr>
      <vt:lpstr>proxima-nova</vt:lpstr>
      <vt:lpstr>TwitterChirp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Marcos Gómez Rodríguez</cp:lastModifiedBy>
  <cp:revision>4</cp:revision>
  <dcterms:created xsi:type="dcterms:W3CDTF">2017-03-31T07:46:04Z</dcterms:created>
  <dcterms:modified xsi:type="dcterms:W3CDTF">2023-05-14T15:44:49Z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0x010100BC3FE5BA6EBBCE4A9AA641C305EC079E</vt:lpwstr>
  </property>
</Properties>
</file>