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3"/>
  </p:sldMasterIdLst>
  <p:notesMasterIdLst>
    <p:notesMasterId r:id="rId16"/>
  </p:notesMasterIdLst>
  <p:sldIdLst>
    <p:sldId id="256" r:id="rId4"/>
    <p:sldId id="262" r:id="rId5"/>
    <p:sldId id="270" r:id="rId6"/>
    <p:sldId id="269" r:id="rId7"/>
    <p:sldId id="267" r:id="rId8"/>
    <p:sldId id="268" r:id="rId9"/>
    <p:sldId id="266" r:id="rId10"/>
    <p:sldId id="271" r:id="rId11"/>
    <p:sldId id="265" r:id="rId12"/>
    <p:sldId id="264" r:id="rId13"/>
    <p:sldId id="263" r:id="rId14"/>
    <p:sldId id="261" r:id="rId15"/>
  </p:sldIdLst>
  <p:sldSz cx="12192000" cy="6858000"/>
  <p:notesSz cx="6858000" cy="9144000"/>
  <p:embeddedFontLst>
    <p:embeddedFont>
      <p:font typeface="Aharoni" panose="02010803020104030203" pitchFamily="2" charset="-79"/>
      <p:bold r:id="rId17"/>
    </p:embeddedFont>
    <p:embeddedFont>
      <p:font typeface="Arial Black" panose="020B0A04020102020204" pitchFamily="34" charset="0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Franklin Gothic Heavy" panose="020B0903020102020204" pitchFamily="34" charset="0"/>
      <p:regular r:id="rId25"/>
      <p:italic r:id="rId26"/>
    </p:embeddedFont>
  </p:embeddedFontLst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FEF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94"/>
  </p:normalViewPr>
  <p:slideViewPr>
    <p:cSldViewPr snapToGrid="0" snapToObjects="1">
      <p:cViewPr varScale="1">
        <p:scale>
          <a:sx n="82" d="100"/>
          <a:sy n="82" d="100"/>
        </p:scale>
        <p:origin x="691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Master" Target="slideMasters/slideMaster1.xml"/><Relationship Id="rId21" Type="http://schemas.openxmlformats.org/officeDocument/2006/relationships/font" Target="fonts/font5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8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BBB3AB-C1FA-4F2A-850E-984888066929}" type="doc">
      <dgm:prSet loTypeId="urn:microsoft.com/office/officeart/2005/8/layout/chevron1" loCatId="process" qsTypeId="urn:microsoft.com/office/officeart/2005/8/quickstyle/simple3" qsCatId="simple" csTypeId="urn:microsoft.com/office/officeart/2005/8/colors/accent4_4" csCatId="accent4" phldr="1"/>
      <dgm:spPr/>
    </dgm:pt>
    <dgm:pt modelId="{04B929D5-A15C-42B1-AB5F-ABC483E6F063}">
      <dgm:prSet phldrT="[Texto]" custT="1"/>
      <dgm:spPr/>
      <dgm:t>
        <a:bodyPr/>
        <a:lstStyle/>
        <a:p>
          <a:r>
            <a:rPr lang="gl-ES" sz="1900" dirty="0">
              <a:latin typeface="Aharoni" panose="02010803020104030203" pitchFamily="2" charset="-79"/>
              <a:cs typeface="Aharoni" panose="02010803020104030203" pitchFamily="2" charset="-79"/>
            </a:rPr>
            <a:t>Estandarización del formato</a:t>
          </a:r>
          <a:endParaRPr lang="es-ES_tradnl" sz="1900" dirty="0"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46F846D7-0AED-49BF-B94A-BDA0F77DA4F8}" type="parTrans" cxnId="{F0CCF795-4D29-4602-BD38-2C3B45F99D26}">
      <dgm:prSet/>
      <dgm:spPr/>
      <dgm:t>
        <a:bodyPr/>
        <a:lstStyle/>
        <a:p>
          <a:endParaRPr lang="es-ES_tradnl"/>
        </a:p>
      </dgm:t>
    </dgm:pt>
    <dgm:pt modelId="{5FB3202C-FF61-4B97-81E2-8B38516DA087}" type="sibTrans" cxnId="{F0CCF795-4D29-4602-BD38-2C3B45F99D26}">
      <dgm:prSet/>
      <dgm:spPr/>
      <dgm:t>
        <a:bodyPr/>
        <a:lstStyle/>
        <a:p>
          <a:endParaRPr lang="es-ES_tradnl"/>
        </a:p>
      </dgm:t>
    </dgm:pt>
    <dgm:pt modelId="{60B327DC-6C86-4A51-9027-75F2A2BAD3E7}">
      <dgm:prSet phldrT="[Texto]" custT="1"/>
      <dgm:spPr/>
      <dgm:t>
        <a:bodyPr/>
        <a:lstStyle/>
        <a:p>
          <a:pPr>
            <a:lnSpc>
              <a:spcPct val="150000"/>
            </a:lnSpc>
          </a:pPr>
          <a:r>
            <a:rPr lang="gl-ES" sz="1900" dirty="0">
              <a:latin typeface="Aharoni" panose="02010803020104030203" pitchFamily="2" charset="-79"/>
              <a:cs typeface="Aharoni" panose="02010803020104030203" pitchFamily="2" charset="-79"/>
            </a:rPr>
            <a:t>Imputación de los datos </a:t>
          </a:r>
          <a:r>
            <a:rPr lang="gl-ES" sz="1900" dirty="0" err="1">
              <a:latin typeface="Aharoni" panose="02010803020104030203" pitchFamily="2" charset="-79"/>
              <a:cs typeface="Aharoni" panose="02010803020104030203" pitchFamily="2" charset="-79"/>
            </a:rPr>
            <a:t>faltantes</a:t>
          </a:r>
          <a:endParaRPr lang="es-ES_tradnl" sz="1900" dirty="0"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01DF5479-09AE-4D11-BFDD-C525C14DF344}" type="parTrans" cxnId="{8AAC277B-F59E-4A96-97B6-6D0EC3580747}">
      <dgm:prSet/>
      <dgm:spPr/>
      <dgm:t>
        <a:bodyPr/>
        <a:lstStyle/>
        <a:p>
          <a:endParaRPr lang="es-ES_tradnl"/>
        </a:p>
      </dgm:t>
    </dgm:pt>
    <dgm:pt modelId="{F593D10B-F0BF-416F-BB83-D43029C21821}" type="sibTrans" cxnId="{8AAC277B-F59E-4A96-97B6-6D0EC3580747}">
      <dgm:prSet/>
      <dgm:spPr/>
      <dgm:t>
        <a:bodyPr/>
        <a:lstStyle/>
        <a:p>
          <a:endParaRPr lang="es-ES_tradnl"/>
        </a:p>
      </dgm:t>
    </dgm:pt>
    <dgm:pt modelId="{5F552BF8-AC99-4E89-9611-0B7EBF484FB6}" type="pres">
      <dgm:prSet presAssocID="{6EBBB3AB-C1FA-4F2A-850E-984888066929}" presName="Name0" presStyleCnt="0">
        <dgm:presLayoutVars>
          <dgm:dir/>
          <dgm:animLvl val="lvl"/>
          <dgm:resizeHandles val="exact"/>
        </dgm:presLayoutVars>
      </dgm:prSet>
      <dgm:spPr/>
    </dgm:pt>
    <dgm:pt modelId="{0F0C63A5-EF46-4255-BB41-02C133F512BE}" type="pres">
      <dgm:prSet presAssocID="{04B929D5-A15C-42B1-AB5F-ABC483E6F063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FD9DC3DB-2FF2-4284-8B0D-E9498FA1F480}" type="pres">
      <dgm:prSet presAssocID="{5FB3202C-FF61-4B97-81E2-8B38516DA087}" presName="parTxOnlySpace" presStyleCnt="0"/>
      <dgm:spPr/>
    </dgm:pt>
    <dgm:pt modelId="{2E723EF3-8916-41B0-A475-C986702F32F3}" type="pres">
      <dgm:prSet presAssocID="{60B327DC-6C86-4A51-9027-75F2A2BAD3E7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EE2B866A-8167-465F-926C-80B398E22235}" type="presOf" srcId="{6EBBB3AB-C1FA-4F2A-850E-984888066929}" destId="{5F552BF8-AC99-4E89-9611-0B7EBF484FB6}" srcOrd="0" destOrd="0" presId="urn:microsoft.com/office/officeart/2005/8/layout/chevron1"/>
    <dgm:cxn modelId="{8AAC277B-F59E-4A96-97B6-6D0EC3580747}" srcId="{6EBBB3AB-C1FA-4F2A-850E-984888066929}" destId="{60B327DC-6C86-4A51-9027-75F2A2BAD3E7}" srcOrd="1" destOrd="0" parTransId="{01DF5479-09AE-4D11-BFDD-C525C14DF344}" sibTransId="{F593D10B-F0BF-416F-BB83-D43029C21821}"/>
    <dgm:cxn modelId="{F0CCF795-4D29-4602-BD38-2C3B45F99D26}" srcId="{6EBBB3AB-C1FA-4F2A-850E-984888066929}" destId="{04B929D5-A15C-42B1-AB5F-ABC483E6F063}" srcOrd="0" destOrd="0" parTransId="{46F846D7-0AED-49BF-B94A-BDA0F77DA4F8}" sibTransId="{5FB3202C-FF61-4B97-81E2-8B38516DA087}"/>
    <dgm:cxn modelId="{1D362AC4-A0E4-40A7-B0D2-BA37C65747F7}" type="presOf" srcId="{04B929D5-A15C-42B1-AB5F-ABC483E6F063}" destId="{0F0C63A5-EF46-4255-BB41-02C133F512BE}" srcOrd="0" destOrd="0" presId="urn:microsoft.com/office/officeart/2005/8/layout/chevron1"/>
    <dgm:cxn modelId="{A48C75EE-7D61-47C1-8E59-F78D46AA6533}" type="presOf" srcId="{60B327DC-6C86-4A51-9027-75F2A2BAD3E7}" destId="{2E723EF3-8916-41B0-A475-C986702F32F3}" srcOrd="0" destOrd="0" presId="urn:microsoft.com/office/officeart/2005/8/layout/chevron1"/>
    <dgm:cxn modelId="{940F12CB-8BBC-44A8-803F-F6C7BCAB753B}" type="presParOf" srcId="{5F552BF8-AC99-4E89-9611-0B7EBF484FB6}" destId="{0F0C63A5-EF46-4255-BB41-02C133F512BE}" srcOrd="0" destOrd="0" presId="urn:microsoft.com/office/officeart/2005/8/layout/chevron1"/>
    <dgm:cxn modelId="{DEDBD521-5068-499C-B0FC-0DEA3D401BAD}" type="presParOf" srcId="{5F552BF8-AC99-4E89-9611-0B7EBF484FB6}" destId="{FD9DC3DB-2FF2-4284-8B0D-E9498FA1F480}" srcOrd="1" destOrd="0" presId="urn:microsoft.com/office/officeart/2005/8/layout/chevron1"/>
    <dgm:cxn modelId="{226ED5E6-E12B-43D9-AF94-B634D4AE389E}" type="presParOf" srcId="{5F552BF8-AC99-4E89-9611-0B7EBF484FB6}" destId="{2E723EF3-8916-41B0-A475-C986702F32F3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BBB3AB-C1FA-4F2A-850E-984888066929}" type="doc">
      <dgm:prSet loTypeId="urn:microsoft.com/office/officeart/2005/8/layout/chevron1" loCatId="process" qsTypeId="urn:microsoft.com/office/officeart/2005/8/quickstyle/simple3" qsCatId="simple" csTypeId="urn:microsoft.com/office/officeart/2005/8/colors/accent4_4" csCatId="accent4" phldr="1"/>
      <dgm:spPr/>
    </dgm:pt>
    <dgm:pt modelId="{04B929D5-A15C-42B1-AB5F-ABC483E6F063}">
      <dgm:prSet phldrT="[Texto]" custT="1"/>
      <dgm:spPr/>
      <dgm:t>
        <a:bodyPr/>
        <a:lstStyle/>
        <a:p>
          <a:r>
            <a:rPr lang="gl-ES" sz="1900" dirty="0" err="1">
              <a:latin typeface="Aharoni" panose="02010803020104030203" pitchFamily="2" charset="-79"/>
              <a:cs typeface="Aharoni" panose="02010803020104030203" pitchFamily="2" charset="-79"/>
            </a:rPr>
            <a:t>Tabla</a:t>
          </a:r>
          <a:r>
            <a:rPr lang="gl-ES" sz="1900" baseline="0" dirty="0">
              <a:latin typeface="Aharoni" panose="02010803020104030203" pitchFamily="2" charset="-79"/>
              <a:cs typeface="Aharoni" panose="02010803020104030203" pitchFamily="2" charset="-79"/>
            </a:rPr>
            <a:t> de superficies</a:t>
          </a:r>
          <a:endParaRPr lang="es-ES_tradnl" sz="1900" dirty="0"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46F846D7-0AED-49BF-B94A-BDA0F77DA4F8}" type="parTrans" cxnId="{F0CCF795-4D29-4602-BD38-2C3B45F99D26}">
      <dgm:prSet/>
      <dgm:spPr/>
      <dgm:t>
        <a:bodyPr/>
        <a:lstStyle/>
        <a:p>
          <a:endParaRPr lang="es-ES_tradnl"/>
        </a:p>
      </dgm:t>
    </dgm:pt>
    <dgm:pt modelId="{5FB3202C-FF61-4B97-81E2-8B38516DA087}" type="sibTrans" cxnId="{F0CCF795-4D29-4602-BD38-2C3B45F99D26}">
      <dgm:prSet/>
      <dgm:spPr/>
      <dgm:t>
        <a:bodyPr/>
        <a:lstStyle/>
        <a:p>
          <a:endParaRPr lang="es-ES_tradnl"/>
        </a:p>
      </dgm:t>
    </dgm:pt>
    <dgm:pt modelId="{60B327DC-6C86-4A51-9027-75F2A2BAD3E7}">
      <dgm:prSet phldrT="[Texto]" custT="1"/>
      <dgm:spPr/>
      <dgm:t>
        <a:bodyPr/>
        <a:lstStyle/>
        <a:p>
          <a:pPr>
            <a:lnSpc>
              <a:spcPct val="150000"/>
            </a:lnSpc>
          </a:pPr>
          <a:r>
            <a:rPr lang="gl-ES" sz="1900" dirty="0">
              <a:latin typeface="Aharoni" panose="02010803020104030203" pitchFamily="2" charset="-79"/>
              <a:cs typeface="Aharoni" panose="02010803020104030203" pitchFamily="2" charset="-79"/>
            </a:rPr>
            <a:t>Imputación de los datos </a:t>
          </a:r>
          <a:r>
            <a:rPr lang="gl-ES" sz="1900" dirty="0" err="1">
              <a:latin typeface="Aharoni" panose="02010803020104030203" pitchFamily="2" charset="-79"/>
              <a:cs typeface="Aharoni" panose="02010803020104030203" pitchFamily="2" charset="-79"/>
            </a:rPr>
            <a:t>faltantes</a:t>
          </a:r>
          <a:endParaRPr lang="es-ES_tradnl" sz="1900" dirty="0"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01DF5479-09AE-4D11-BFDD-C525C14DF344}" type="parTrans" cxnId="{8AAC277B-F59E-4A96-97B6-6D0EC3580747}">
      <dgm:prSet/>
      <dgm:spPr/>
      <dgm:t>
        <a:bodyPr/>
        <a:lstStyle/>
        <a:p>
          <a:endParaRPr lang="es-ES_tradnl"/>
        </a:p>
      </dgm:t>
    </dgm:pt>
    <dgm:pt modelId="{F593D10B-F0BF-416F-BB83-D43029C21821}" type="sibTrans" cxnId="{8AAC277B-F59E-4A96-97B6-6D0EC3580747}">
      <dgm:prSet/>
      <dgm:spPr/>
      <dgm:t>
        <a:bodyPr/>
        <a:lstStyle/>
        <a:p>
          <a:endParaRPr lang="es-ES_tradnl"/>
        </a:p>
      </dgm:t>
    </dgm:pt>
    <dgm:pt modelId="{5F552BF8-AC99-4E89-9611-0B7EBF484FB6}" type="pres">
      <dgm:prSet presAssocID="{6EBBB3AB-C1FA-4F2A-850E-984888066929}" presName="Name0" presStyleCnt="0">
        <dgm:presLayoutVars>
          <dgm:dir/>
          <dgm:animLvl val="lvl"/>
          <dgm:resizeHandles val="exact"/>
        </dgm:presLayoutVars>
      </dgm:prSet>
      <dgm:spPr/>
    </dgm:pt>
    <dgm:pt modelId="{0F0C63A5-EF46-4255-BB41-02C133F512BE}" type="pres">
      <dgm:prSet presAssocID="{04B929D5-A15C-42B1-AB5F-ABC483E6F063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FD9DC3DB-2FF2-4284-8B0D-E9498FA1F480}" type="pres">
      <dgm:prSet presAssocID="{5FB3202C-FF61-4B97-81E2-8B38516DA087}" presName="parTxOnlySpace" presStyleCnt="0"/>
      <dgm:spPr/>
    </dgm:pt>
    <dgm:pt modelId="{2E723EF3-8916-41B0-A475-C986702F32F3}" type="pres">
      <dgm:prSet presAssocID="{60B327DC-6C86-4A51-9027-75F2A2BAD3E7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EE2B866A-8167-465F-926C-80B398E22235}" type="presOf" srcId="{6EBBB3AB-C1FA-4F2A-850E-984888066929}" destId="{5F552BF8-AC99-4E89-9611-0B7EBF484FB6}" srcOrd="0" destOrd="0" presId="urn:microsoft.com/office/officeart/2005/8/layout/chevron1"/>
    <dgm:cxn modelId="{8AAC277B-F59E-4A96-97B6-6D0EC3580747}" srcId="{6EBBB3AB-C1FA-4F2A-850E-984888066929}" destId="{60B327DC-6C86-4A51-9027-75F2A2BAD3E7}" srcOrd="1" destOrd="0" parTransId="{01DF5479-09AE-4D11-BFDD-C525C14DF344}" sibTransId="{F593D10B-F0BF-416F-BB83-D43029C21821}"/>
    <dgm:cxn modelId="{F0CCF795-4D29-4602-BD38-2C3B45F99D26}" srcId="{6EBBB3AB-C1FA-4F2A-850E-984888066929}" destId="{04B929D5-A15C-42B1-AB5F-ABC483E6F063}" srcOrd="0" destOrd="0" parTransId="{46F846D7-0AED-49BF-B94A-BDA0F77DA4F8}" sibTransId="{5FB3202C-FF61-4B97-81E2-8B38516DA087}"/>
    <dgm:cxn modelId="{1D362AC4-A0E4-40A7-B0D2-BA37C65747F7}" type="presOf" srcId="{04B929D5-A15C-42B1-AB5F-ABC483E6F063}" destId="{0F0C63A5-EF46-4255-BB41-02C133F512BE}" srcOrd="0" destOrd="0" presId="urn:microsoft.com/office/officeart/2005/8/layout/chevron1"/>
    <dgm:cxn modelId="{A48C75EE-7D61-47C1-8E59-F78D46AA6533}" type="presOf" srcId="{60B327DC-6C86-4A51-9027-75F2A2BAD3E7}" destId="{2E723EF3-8916-41B0-A475-C986702F32F3}" srcOrd="0" destOrd="0" presId="urn:microsoft.com/office/officeart/2005/8/layout/chevron1"/>
    <dgm:cxn modelId="{940F12CB-8BBC-44A8-803F-F6C7BCAB753B}" type="presParOf" srcId="{5F552BF8-AC99-4E89-9611-0B7EBF484FB6}" destId="{0F0C63A5-EF46-4255-BB41-02C133F512BE}" srcOrd="0" destOrd="0" presId="urn:microsoft.com/office/officeart/2005/8/layout/chevron1"/>
    <dgm:cxn modelId="{DEDBD521-5068-499C-B0FC-0DEA3D401BAD}" type="presParOf" srcId="{5F552BF8-AC99-4E89-9611-0B7EBF484FB6}" destId="{FD9DC3DB-2FF2-4284-8B0D-E9498FA1F480}" srcOrd="1" destOrd="0" presId="urn:microsoft.com/office/officeart/2005/8/layout/chevron1"/>
    <dgm:cxn modelId="{226ED5E6-E12B-43D9-AF94-B634D4AE389E}" type="presParOf" srcId="{5F552BF8-AC99-4E89-9611-0B7EBF484FB6}" destId="{2E723EF3-8916-41B0-A475-C986702F32F3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0C63A5-EF46-4255-BB41-02C133F512BE}">
      <dsp:nvSpPr>
        <dsp:cNvPr id="0" name=""/>
        <dsp:cNvSpPr/>
      </dsp:nvSpPr>
      <dsp:spPr>
        <a:xfrm>
          <a:off x="5412" y="149313"/>
          <a:ext cx="3235497" cy="1294199"/>
        </a:xfrm>
        <a:prstGeom prst="chevron">
          <a:avLst/>
        </a:prstGeom>
        <a:gradFill rotWithShape="0">
          <a:gsLst>
            <a:gs pos="0">
              <a:schemeClr val="accent4">
                <a:shade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shade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shade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l-ES" sz="1900" kern="1200" dirty="0">
              <a:latin typeface="Aharoni" panose="02010803020104030203" pitchFamily="2" charset="-79"/>
              <a:cs typeface="Aharoni" panose="02010803020104030203" pitchFamily="2" charset="-79"/>
            </a:rPr>
            <a:t>Estandarización del formato</a:t>
          </a:r>
          <a:endParaRPr lang="es-ES_tradnl" sz="1900" kern="1200" dirty="0"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652512" y="149313"/>
        <a:ext cx="1941298" cy="1294199"/>
      </dsp:txXfrm>
    </dsp:sp>
    <dsp:sp modelId="{2E723EF3-8916-41B0-A475-C986702F32F3}">
      <dsp:nvSpPr>
        <dsp:cNvPr id="0" name=""/>
        <dsp:cNvSpPr/>
      </dsp:nvSpPr>
      <dsp:spPr>
        <a:xfrm>
          <a:off x="2917360" y="149313"/>
          <a:ext cx="3235497" cy="1294199"/>
        </a:xfrm>
        <a:prstGeom prst="chevron">
          <a:avLst/>
        </a:prstGeom>
        <a:gradFill rotWithShape="0">
          <a:gsLst>
            <a:gs pos="0">
              <a:schemeClr val="accent4">
                <a:shade val="50000"/>
                <a:hueOff val="-594204"/>
                <a:satOff val="0"/>
                <a:lumOff val="4830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shade val="50000"/>
                <a:hueOff val="-594204"/>
                <a:satOff val="0"/>
                <a:lumOff val="4830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shade val="50000"/>
                <a:hueOff val="-594204"/>
                <a:satOff val="0"/>
                <a:lumOff val="4830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l-ES" sz="1900" kern="1200" dirty="0">
              <a:latin typeface="Aharoni" panose="02010803020104030203" pitchFamily="2" charset="-79"/>
              <a:cs typeface="Aharoni" panose="02010803020104030203" pitchFamily="2" charset="-79"/>
            </a:rPr>
            <a:t>Imputación de los datos </a:t>
          </a:r>
          <a:r>
            <a:rPr lang="gl-ES" sz="1900" kern="1200" dirty="0" err="1">
              <a:latin typeface="Aharoni" panose="02010803020104030203" pitchFamily="2" charset="-79"/>
              <a:cs typeface="Aharoni" panose="02010803020104030203" pitchFamily="2" charset="-79"/>
            </a:rPr>
            <a:t>faltantes</a:t>
          </a:r>
          <a:endParaRPr lang="es-ES_tradnl" sz="1900" kern="1200" dirty="0"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3564460" y="149313"/>
        <a:ext cx="1941298" cy="12941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0C63A5-EF46-4255-BB41-02C133F512BE}">
      <dsp:nvSpPr>
        <dsp:cNvPr id="0" name=""/>
        <dsp:cNvSpPr/>
      </dsp:nvSpPr>
      <dsp:spPr>
        <a:xfrm>
          <a:off x="5412" y="149313"/>
          <a:ext cx="3235497" cy="1294199"/>
        </a:xfrm>
        <a:prstGeom prst="chevron">
          <a:avLst/>
        </a:prstGeom>
        <a:gradFill rotWithShape="0">
          <a:gsLst>
            <a:gs pos="0">
              <a:schemeClr val="accent4">
                <a:shade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shade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shade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l-ES" sz="1900" kern="1200" dirty="0" err="1">
              <a:latin typeface="Aharoni" panose="02010803020104030203" pitchFamily="2" charset="-79"/>
              <a:cs typeface="Aharoni" panose="02010803020104030203" pitchFamily="2" charset="-79"/>
            </a:rPr>
            <a:t>Tabla</a:t>
          </a:r>
          <a:r>
            <a:rPr lang="gl-ES" sz="1900" kern="1200" baseline="0" dirty="0">
              <a:latin typeface="Aharoni" panose="02010803020104030203" pitchFamily="2" charset="-79"/>
              <a:cs typeface="Aharoni" panose="02010803020104030203" pitchFamily="2" charset="-79"/>
            </a:rPr>
            <a:t> de superficies</a:t>
          </a:r>
          <a:endParaRPr lang="es-ES_tradnl" sz="1900" kern="1200" dirty="0"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652512" y="149313"/>
        <a:ext cx="1941298" cy="1294199"/>
      </dsp:txXfrm>
    </dsp:sp>
    <dsp:sp modelId="{2E723EF3-8916-41B0-A475-C986702F32F3}">
      <dsp:nvSpPr>
        <dsp:cNvPr id="0" name=""/>
        <dsp:cNvSpPr/>
      </dsp:nvSpPr>
      <dsp:spPr>
        <a:xfrm>
          <a:off x="2917360" y="149313"/>
          <a:ext cx="3235497" cy="1294199"/>
        </a:xfrm>
        <a:prstGeom prst="chevron">
          <a:avLst/>
        </a:prstGeom>
        <a:gradFill rotWithShape="0">
          <a:gsLst>
            <a:gs pos="0">
              <a:schemeClr val="accent4">
                <a:shade val="50000"/>
                <a:hueOff val="-594204"/>
                <a:satOff val="0"/>
                <a:lumOff val="4830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shade val="50000"/>
                <a:hueOff val="-594204"/>
                <a:satOff val="0"/>
                <a:lumOff val="4830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shade val="50000"/>
                <a:hueOff val="-594204"/>
                <a:satOff val="0"/>
                <a:lumOff val="4830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l-ES" sz="1900" kern="1200" dirty="0">
              <a:latin typeface="Aharoni" panose="02010803020104030203" pitchFamily="2" charset="-79"/>
              <a:cs typeface="Aharoni" panose="02010803020104030203" pitchFamily="2" charset="-79"/>
            </a:rPr>
            <a:t>Imputación de los datos </a:t>
          </a:r>
          <a:r>
            <a:rPr lang="gl-ES" sz="1900" kern="1200" dirty="0" err="1">
              <a:latin typeface="Aharoni" panose="02010803020104030203" pitchFamily="2" charset="-79"/>
              <a:cs typeface="Aharoni" panose="02010803020104030203" pitchFamily="2" charset="-79"/>
            </a:rPr>
            <a:t>faltantes</a:t>
          </a:r>
          <a:endParaRPr lang="es-ES_tradnl" sz="1900" kern="1200" dirty="0"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3564460" y="149313"/>
        <a:ext cx="1941298" cy="12941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69D149-448B-1F46-A9D0-ED57D1534FD9}" type="datetimeFigureOut">
              <a:rPr lang="es-ES_tradnl" smtClean="0"/>
              <a:t>13/05/2023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9E028-603C-6547-B7D8-D91062F0B55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11602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E9E028-603C-6547-B7D8-D91062F0B55A}" type="slidenum">
              <a:rPr lang="es-ES_tradnl" smtClean="0"/>
              <a:t>1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52663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E9E028-603C-6547-B7D8-D91062F0B55A}" type="slidenum">
              <a:rPr lang="es-ES_tradnl" smtClean="0"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2941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4AE8A-7E3E-4BB1-A013-7712F5B9C1D9}" type="datetime1">
              <a:rPr lang="es-ES_tradnl" smtClean="0"/>
              <a:t>13/05/2023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6FB0-7299-CE4B-BF47-C9BF74F65EF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14039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424E6-C036-4F16-8572-B16E4590231D}" type="datetime1">
              <a:rPr lang="es-ES_tradnl" smtClean="0"/>
              <a:t>13/05/2023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6FB0-7299-CE4B-BF47-C9BF74F65EF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99584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C8883-387C-4CAF-82CE-31EF202C0494}" type="datetime1">
              <a:rPr lang="es-ES_tradnl" smtClean="0"/>
              <a:t>13/05/2023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6FB0-7299-CE4B-BF47-C9BF74F65EF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44984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6866C-9D65-44F1-8713-AE95CC57F9EA}" type="datetime1">
              <a:rPr lang="es-ES_tradnl" smtClean="0"/>
              <a:t>13/05/2023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6FB0-7299-CE4B-BF47-C9BF74F65EF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44316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EE11F-22FB-4EC2-A3C2-464DA9B31B81}" type="datetime1">
              <a:rPr lang="es-ES_tradnl" smtClean="0"/>
              <a:t>13/05/2023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6FB0-7299-CE4B-BF47-C9BF74F65EF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64254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CBD4D-C4F0-464F-9FCA-469646095486}" type="datetime1">
              <a:rPr lang="es-ES_tradnl" smtClean="0"/>
              <a:t>13/05/2023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6FB0-7299-CE4B-BF47-C9BF74F65EF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06102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3553-CEF7-4118-8064-8CCF9A7C10CF}" type="datetime1">
              <a:rPr lang="es-ES_tradnl" smtClean="0"/>
              <a:t>13/05/2023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6FB0-7299-CE4B-BF47-C9BF74F65EF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61230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EC49D-E2C5-4132-8F76-9B8F274E656F}" type="datetime1">
              <a:rPr lang="es-ES_tradnl" smtClean="0"/>
              <a:t>13/05/2023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6FB0-7299-CE4B-BF47-C9BF74F65EF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42342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07AF-28D1-4B84-83DC-3521119C2A73}" type="datetime1">
              <a:rPr lang="es-ES_tradnl" smtClean="0"/>
              <a:t>13/05/2023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6FB0-7299-CE4B-BF47-C9BF74F65EF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23796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DBD6A-FE73-43E2-99B2-B50AB1949848}" type="datetime1">
              <a:rPr lang="es-ES_tradnl" smtClean="0"/>
              <a:t>13/05/2023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6FB0-7299-CE4B-BF47-C9BF74F65EF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18404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6C67A-95AC-4D57-B0F5-E3319DD10FAC}" type="datetime1">
              <a:rPr lang="es-ES_tradnl" smtClean="0"/>
              <a:t>13/05/2023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6FB0-7299-CE4B-BF47-C9BF74F65EF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78539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76955-2E34-4708-BA36-8F3856931AA7}" type="datetime1">
              <a:rPr lang="es-ES_tradnl" smtClean="0"/>
              <a:t>13/05/2023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B6FB0-7299-CE4B-BF47-C9BF74F65EF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36114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diagramQuickStyle" Target="../diagrams/quickStyle2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1.xml"/><Relationship Id="rId12" Type="http://schemas.openxmlformats.org/officeDocument/2006/relationships/diagramLayout" Target="../diagrams/layout2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Data" Target="../diagrams/data2.xml"/><Relationship Id="rId5" Type="http://schemas.openxmlformats.org/officeDocument/2006/relationships/diagramLayout" Target="../diagrams/layout1.xml"/><Relationship Id="rId15" Type="http://schemas.microsoft.com/office/2007/relationships/diagramDrawing" Target="../diagrams/drawing2.xml"/><Relationship Id="rId10" Type="http://schemas.openxmlformats.org/officeDocument/2006/relationships/image" Target="../media/image12.svg"/><Relationship Id="rId4" Type="http://schemas.openxmlformats.org/officeDocument/2006/relationships/diagramData" Target="../diagrams/data1.xml"/><Relationship Id="rId9" Type="http://schemas.openxmlformats.org/officeDocument/2006/relationships/image" Target="../media/image11.png"/><Relationship Id="rId14" Type="http://schemas.openxmlformats.org/officeDocument/2006/relationships/diagramColors" Target="../diagrams/colors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9D53BAAD-6532-A078-5CFA-899D966D180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DC2B2613-3827-D7B6-7504-F1696D611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AB95E77E-83B3-1CC7-8DC9-0C9D868A74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1148" t="3854" r="9719" b="74649"/>
            <a:stretch/>
          </p:blipFill>
          <p:spPr>
            <a:xfrm>
              <a:off x="5439746" y="2701407"/>
              <a:ext cx="5990254" cy="1474238"/>
            </a:xfrm>
            <a:prstGeom prst="rect">
              <a:avLst/>
            </a:prstGeom>
          </p:spPr>
        </p:pic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AEA804F8-707D-757E-8BDC-405B41E2A4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134" t="39245" r="6198" b="39258"/>
          <a:stretch/>
        </p:blipFill>
        <p:spPr>
          <a:xfrm>
            <a:off x="5515735" y="1640916"/>
            <a:ext cx="6055567" cy="147423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BEC2DCC-53B8-F4EB-17DF-BB28A96E00AD}"/>
              </a:ext>
            </a:extLst>
          </p:cNvPr>
          <p:cNvSpPr txBox="1"/>
          <p:nvPr/>
        </p:nvSpPr>
        <p:spPr>
          <a:xfrm>
            <a:off x="5515735" y="4468608"/>
            <a:ext cx="618503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400" dirty="0">
                <a:solidFill>
                  <a:srgbClr val="FEFE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  VIÑA  WINE  PREDICTION</a:t>
            </a:r>
          </a:p>
          <a:p>
            <a:endParaRPr lang="es-E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5" name="Imagen 14" descr="Interfaz de usuario gráfica&#10;&#10;Descripción generada automáticamente con confianza baja">
            <a:extLst>
              <a:ext uri="{FF2B5EF4-FFF2-40B4-BE49-F238E27FC236}">
                <a16:creationId xmlns:a16="http://schemas.microsoft.com/office/drawing/2014/main" id="{B481EA25-E5E6-2A2F-02F7-74E2FC461C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398" b="22855"/>
          <a:stretch/>
        </p:blipFill>
        <p:spPr>
          <a:xfrm>
            <a:off x="5515735" y="3285872"/>
            <a:ext cx="2759106" cy="889772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E5D7382B-DBBB-5797-52CD-CDADBD206A37}"/>
              </a:ext>
            </a:extLst>
          </p:cNvPr>
          <p:cNvSpPr txBox="1"/>
          <p:nvPr/>
        </p:nvSpPr>
        <p:spPr>
          <a:xfrm>
            <a:off x="8367686" y="3429000"/>
            <a:ext cx="32036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400" dirty="0">
                <a:solidFill>
                  <a:srgbClr val="FEFE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E-NO-LOGOS</a:t>
            </a:r>
          </a:p>
          <a:p>
            <a:endParaRPr lang="es-E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27569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EF91001-6330-1BCE-8962-FB01013AAE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24" b="87573"/>
          <a:stretch/>
        </p:blipFill>
        <p:spPr>
          <a:xfrm>
            <a:off x="0" y="-5"/>
            <a:ext cx="12192000" cy="754602"/>
          </a:xfr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CA38C43F-5787-E411-B4A8-FEDF2C587C52}"/>
              </a:ext>
            </a:extLst>
          </p:cNvPr>
          <p:cNvGrpSpPr>
            <a:grpSpLocks/>
          </p:cNvGrpSpPr>
          <p:nvPr/>
        </p:nvGrpSpPr>
        <p:grpSpPr>
          <a:xfrm>
            <a:off x="0" y="-5"/>
            <a:ext cx="3338004" cy="754602"/>
            <a:chOff x="0" y="97653"/>
            <a:chExt cx="3338004" cy="754602"/>
          </a:xfrm>
        </p:grpSpPr>
        <p:pic>
          <p:nvPicPr>
            <p:cNvPr id="3" name="Marcador de contenido 4">
              <a:extLst>
                <a:ext uri="{FF2B5EF4-FFF2-40B4-BE49-F238E27FC236}">
                  <a16:creationId xmlns:a16="http://schemas.microsoft.com/office/drawing/2014/main" id="{417F994D-A702-15F7-5144-EE3126AB46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665" t="1424" r="33956" b="87573"/>
            <a:stretch/>
          </p:blipFill>
          <p:spPr>
            <a:xfrm>
              <a:off x="0" y="97653"/>
              <a:ext cx="3338004" cy="754602"/>
            </a:xfrm>
            <a:prstGeom prst="rect">
              <a:avLst/>
            </a:prstGeom>
          </p:spPr>
        </p:pic>
        <p:pic>
          <p:nvPicPr>
            <p:cNvPr id="2" name="Marcador de contenido 4">
              <a:extLst>
                <a:ext uri="{FF2B5EF4-FFF2-40B4-BE49-F238E27FC236}">
                  <a16:creationId xmlns:a16="http://schemas.microsoft.com/office/drawing/2014/main" id="{67A86BC1-B24A-ADB2-A083-EF81C831EB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8762" b="66990"/>
            <a:stretch/>
          </p:blipFill>
          <p:spPr>
            <a:xfrm>
              <a:off x="0" y="97653"/>
              <a:ext cx="1269507" cy="754602"/>
            </a:xfrm>
            <a:prstGeom prst="rect">
              <a:avLst/>
            </a:prstGeom>
          </p:spPr>
        </p:pic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830FC14F-CC5F-7A32-381A-93B855DDA4DA}"/>
              </a:ext>
            </a:extLst>
          </p:cNvPr>
          <p:cNvGrpSpPr/>
          <p:nvPr/>
        </p:nvGrpSpPr>
        <p:grpSpPr>
          <a:xfrm>
            <a:off x="1041390" y="138166"/>
            <a:ext cx="4701412" cy="478260"/>
            <a:chOff x="1041390" y="138166"/>
            <a:chExt cx="4701412" cy="478260"/>
          </a:xfrm>
        </p:grpSpPr>
        <p:pic>
          <p:nvPicPr>
            <p:cNvPr id="7" name="Imagen 6" descr="Interfaz de usuario gráfica&#10;&#10;Descripción generada automáticamente con confianza baja">
              <a:extLst>
                <a:ext uri="{FF2B5EF4-FFF2-40B4-BE49-F238E27FC236}">
                  <a16:creationId xmlns:a16="http://schemas.microsoft.com/office/drawing/2014/main" id="{CC9A6857-F338-62E6-5636-DF701B4C0E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3398" b="22855"/>
            <a:stretch/>
          </p:blipFill>
          <p:spPr>
            <a:xfrm>
              <a:off x="1041390" y="138166"/>
              <a:ext cx="1483043" cy="478260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1B4B4C30-07F1-1708-F389-6918153EFE8E}"/>
                </a:ext>
              </a:extLst>
            </p:cNvPr>
            <p:cNvSpPr txBox="1"/>
            <p:nvPr/>
          </p:nvSpPr>
          <p:spPr>
            <a:xfrm>
              <a:off x="2539186" y="173678"/>
              <a:ext cx="32036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>
                  <a:solidFill>
                    <a:srgbClr val="FEFEFF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E-NO-LOGOS</a:t>
              </a:r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65EAF3DF-B943-D00A-8D50-6308F2E183AD}"/>
              </a:ext>
            </a:extLst>
          </p:cNvPr>
          <p:cNvSpPr txBox="1"/>
          <p:nvPr/>
        </p:nvSpPr>
        <p:spPr>
          <a:xfrm>
            <a:off x="0" y="747471"/>
            <a:ext cx="12192000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8F8F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	</a:t>
            </a:r>
            <a:r>
              <a:rPr lang="es-ES" sz="2400" dirty="0">
                <a:solidFill>
                  <a:srgbClr val="F8F8F8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3. </a:t>
            </a:r>
            <a:r>
              <a:rPr lang="es-ES" sz="2800" dirty="0">
                <a:solidFill>
                  <a:srgbClr val="F8F8F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JUSTIFICACIÓN DEL MODELO</a:t>
            </a:r>
          </a:p>
        </p:txBody>
      </p:sp>
      <p:pic>
        <p:nvPicPr>
          <p:cNvPr id="9" name="Imagen 9" descr="Aplicación&#10;&#10;Descripción generada automáticamente con confianza media">
            <a:extLst>
              <a:ext uri="{FF2B5EF4-FFF2-40B4-BE49-F238E27FC236}">
                <a16:creationId xmlns:a16="http://schemas.microsoft.com/office/drawing/2014/main" id="{2F172945-E146-17AC-302F-F83E5D06E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753" y="1764872"/>
            <a:ext cx="10922493" cy="3328255"/>
          </a:xfrm>
          <a:prstGeom prst="rect">
            <a:avLst/>
          </a:prstGeom>
        </p:spPr>
      </p:pic>
      <p:sp>
        <p:nvSpPr>
          <p:cNvPr id="12" name="CuadroTexto 12">
            <a:extLst>
              <a:ext uri="{FF2B5EF4-FFF2-40B4-BE49-F238E27FC236}">
                <a16:creationId xmlns:a16="http://schemas.microsoft.com/office/drawing/2014/main" id="{52947C91-8BE7-9558-EFE1-0E7ED90B2335}"/>
              </a:ext>
            </a:extLst>
          </p:cNvPr>
          <p:cNvSpPr txBox="1"/>
          <p:nvPr/>
        </p:nvSpPr>
        <p:spPr>
          <a:xfrm>
            <a:off x="779834" y="4785366"/>
            <a:ext cx="1063233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Aharoni" panose="02010803020104030203" pitchFamily="2" charset="-79"/>
                <a:cs typeface="Aharoni" panose="02010803020104030203" pitchFamily="2" charset="-79"/>
              </a:rPr>
              <a:t>6: </a:t>
            </a:r>
            <a:r>
              <a:rPr lang="es-ES" sz="1400" dirty="0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LAG_PROD </a:t>
            </a:r>
            <a:r>
              <a:rPr lang="es-ES" sz="1400" dirty="0">
                <a:latin typeface="Aharoni" panose="02010803020104030203" pitchFamily="2" charset="-79"/>
                <a:cs typeface="Aharoni" panose="02010803020104030203" pitchFamily="2" charset="-79"/>
              </a:rPr>
              <a:t>– Variación anual</a:t>
            </a:r>
          </a:p>
          <a:p>
            <a:r>
              <a:rPr lang="es-ES" dirty="0">
                <a:latin typeface="Aharoni" panose="02010803020104030203" pitchFamily="2" charset="-79"/>
                <a:cs typeface="Aharoni" panose="02010803020104030203" pitchFamily="2" charset="-79"/>
              </a:rPr>
              <a:t>7: </a:t>
            </a:r>
            <a:r>
              <a:rPr lang="es-ES" sz="1400" dirty="0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LAG</a:t>
            </a:r>
            <a:r>
              <a:rPr lang="es-ES" sz="2000" dirty="0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  <a:r>
              <a:rPr lang="es-ES" sz="1400" dirty="0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_PROD </a:t>
            </a:r>
            <a:r>
              <a:rPr lang="es-ES" sz="1400" dirty="0">
                <a:latin typeface="Aharoni" panose="02010803020104030203" pitchFamily="2" charset="-79"/>
                <a:cs typeface="Aharoni" panose="02010803020104030203" pitchFamily="2" charset="-79"/>
              </a:rPr>
              <a:t>– Variación en dos años</a:t>
            </a:r>
          </a:p>
          <a:p>
            <a:r>
              <a:rPr lang="es-ES" dirty="0">
                <a:latin typeface="Aharoni" panose="02010803020104030203" pitchFamily="2" charset="-79"/>
                <a:cs typeface="Aharoni" panose="02010803020104030203" pitchFamily="2" charset="-79"/>
              </a:rPr>
              <a:t>93: </a:t>
            </a:r>
            <a:r>
              <a:rPr lang="es-ES" sz="1400" dirty="0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SUP_MOD </a:t>
            </a:r>
            <a:r>
              <a:rPr lang="es-ES" sz="1400" dirty="0">
                <a:latin typeface="Aharoni" panose="02010803020104030203" pitchFamily="2" charset="-79"/>
                <a:cs typeface="Aharoni" panose="02010803020104030203" pitchFamily="2" charset="-79"/>
              </a:rPr>
              <a:t>– Coeficiente superficie/modo de producción</a:t>
            </a:r>
          </a:p>
          <a:p>
            <a:r>
              <a:rPr lang="es-ES" sz="1600" dirty="0">
                <a:latin typeface="Aharoni" panose="02010803020104030203" pitchFamily="2" charset="-79"/>
                <a:cs typeface="Aharoni" panose="02010803020104030203" pitchFamily="2" charset="-79"/>
              </a:rPr>
              <a:t>92: </a:t>
            </a:r>
            <a:r>
              <a:rPr lang="es-ES" sz="1400" dirty="0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SUP_VAR </a:t>
            </a:r>
            <a:r>
              <a:rPr lang="es-ES" sz="1400" dirty="0">
                <a:latin typeface="Aharoni" panose="02010803020104030203" pitchFamily="2" charset="-79"/>
                <a:cs typeface="Aharoni" panose="02010803020104030203" pitchFamily="2" charset="-79"/>
              </a:rPr>
              <a:t>–</a:t>
            </a:r>
            <a:r>
              <a:rPr lang="es-ES" sz="16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" sz="1400" dirty="0">
                <a:latin typeface="Aharoni" panose="02010803020104030203" pitchFamily="2" charset="-79"/>
                <a:cs typeface="Aharoni" panose="02010803020104030203" pitchFamily="2" charset="-79"/>
              </a:rPr>
              <a:t>Coeficiente Superficie/Variedad de uva</a:t>
            </a:r>
          </a:p>
          <a:p>
            <a:endParaRPr lang="es-ES" sz="16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s-ES" sz="1600" dirty="0">
                <a:solidFill>
                  <a:schemeClr val="bg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… Resto de sumas y penalizaciones</a:t>
            </a:r>
          </a:p>
          <a:p>
            <a:endParaRPr lang="es-ES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CuadroTexto 61">
            <a:extLst>
              <a:ext uri="{FF2B5EF4-FFF2-40B4-BE49-F238E27FC236}">
                <a16:creationId xmlns:a16="http://schemas.microsoft.com/office/drawing/2014/main" id="{E4950F20-13F0-8CC5-E32D-DFB5D7FD0517}"/>
              </a:ext>
            </a:extLst>
          </p:cNvPr>
          <p:cNvSpPr txBox="1"/>
          <p:nvPr/>
        </p:nvSpPr>
        <p:spPr>
          <a:xfrm>
            <a:off x="0" y="127069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8F8F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	</a:t>
            </a:r>
            <a:r>
              <a:rPr lang="es-ES" sz="2800" dirty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Descomposición</a:t>
            </a:r>
            <a:endParaRPr lang="es-ES" sz="2800" dirty="0">
              <a:solidFill>
                <a:schemeClr val="accent4">
                  <a:lumMod val="50000"/>
                </a:schemeClr>
              </a:solidFill>
              <a:latin typeface="Franklin Gothic Heavy" panose="020B0903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4" name="Marcador de posición de pé de páxina 29">
            <a:extLst>
              <a:ext uri="{FF2B5EF4-FFF2-40B4-BE49-F238E27FC236}">
                <a16:creationId xmlns:a16="http://schemas.microsoft.com/office/drawing/2014/main" id="{11F08B38-5CB7-4DF8-1D68-0290E9F35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074054" y="6492875"/>
            <a:ext cx="1289180" cy="365125"/>
          </a:xfrm>
        </p:spPr>
        <p:txBody>
          <a:bodyPr/>
          <a:lstStyle/>
          <a:p>
            <a:r>
              <a:rPr lang="es-ES_tradnl" sz="1800" dirty="0">
                <a:solidFill>
                  <a:schemeClr val="accent4">
                    <a:lumMod val="75000"/>
                  </a:schemeClr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59870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EF91001-6330-1BCE-8962-FB01013AAE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24" b="87573"/>
          <a:stretch/>
        </p:blipFill>
        <p:spPr>
          <a:xfrm>
            <a:off x="0" y="-5"/>
            <a:ext cx="12192000" cy="754602"/>
          </a:xfr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CA38C43F-5787-E411-B4A8-FEDF2C587C52}"/>
              </a:ext>
            </a:extLst>
          </p:cNvPr>
          <p:cNvGrpSpPr>
            <a:grpSpLocks/>
          </p:cNvGrpSpPr>
          <p:nvPr/>
        </p:nvGrpSpPr>
        <p:grpSpPr>
          <a:xfrm>
            <a:off x="0" y="-5"/>
            <a:ext cx="3338004" cy="754602"/>
            <a:chOff x="0" y="97653"/>
            <a:chExt cx="3338004" cy="754602"/>
          </a:xfrm>
        </p:grpSpPr>
        <p:pic>
          <p:nvPicPr>
            <p:cNvPr id="3" name="Marcador de contenido 4">
              <a:extLst>
                <a:ext uri="{FF2B5EF4-FFF2-40B4-BE49-F238E27FC236}">
                  <a16:creationId xmlns:a16="http://schemas.microsoft.com/office/drawing/2014/main" id="{417F994D-A702-15F7-5144-EE3126AB46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665" t="1424" r="33956" b="87573"/>
            <a:stretch/>
          </p:blipFill>
          <p:spPr>
            <a:xfrm>
              <a:off x="0" y="97653"/>
              <a:ext cx="3338004" cy="754602"/>
            </a:xfrm>
            <a:prstGeom prst="rect">
              <a:avLst/>
            </a:prstGeom>
          </p:spPr>
        </p:pic>
        <p:pic>
          <p:nvPicPr>
            <p:cNvPr id="2" name="Marcador de contenido 4">
              <a:extLst>
                <a:ext uri="{FF2B5EF4-FFF2-40B4-BE49-F238E27FC236}">
                  <a16:creationId xmlns:a16="http://schemas.microsoft.com/office/drawing/2014/main" id="{67A86BC1-B24A-ADB2-A083-EF81C831EB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8762" b="66990"/>
            <a:stretch/>
          </p:blipFill>
          <p:spPr>
            <a:xfrm>
              <a:off x="0" y="97653"/>
              <a:ext cx="1269507" cy="754602"/>
            </a:xfrm>
            <a:prstGeom prst="rect">
              <a:avLst/>
            </a:prstGeom>
          </p:spPr>
        </p:pic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5FD28048-ABC4-0D66-F985-BDC37DC45B51}"/>
              </a:ext>
            </a:extLst>
          </p:cNvPr>
          <p:cNvGrpSpPr/>
          <p:nvPr/>
        </p:nvGrpSpPr>
        <p:grpSpPr>
          <a:xfrm>
            <a:off x="1041390" y="138166"/>
            <a:ext cx="4701412" cy="478260"/>
            <a:chOff x="1041390" y="138166"/>
            <a:chExt cx="4701412" cy="478260"/>
          </a:xfrm>
        </p:grpSpPr>
        <p:pic>
          <p:nvPicPr>
            <p:cNvPr id="7" name="Imagen 6" descr="Interfaz de usuario gráfica&#10;&#10;Descripción generada automáticamente con confianza baja">
              <a:extLst>
                <a:ext uri="{FF2B5EF4-FFF2-40B4-BE49-F238E27FC236}">
                  <a16:creationId xmlns:a16="http://schemas.microsoft.com/office/drawing/2014/main" id="{E64F27F8-B16E-5966-58C0-B9D6F52ABF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3398" b="22855"/>
            <a:stretch/>
          </p:blipFill>
          <p:spPr>
            <a:xfrm>
              <a:off x="1041390" y="138166"/>
              <a:ext cx="1483043" cy="478260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422282E6-B1B2-19DC-4D33-723AEFCADF9A}"/>
                </a:ext>
              </a:extLst>
            </p:cNvPr>
            <p:cNvSpPr txBox="1"/>
            <p:nvPr/>
          </p:nvSpPr>
          <p:spPr>
            <a:xfrm>
              <a:off x="2539186" y="173678"/>
              <a:ext cx="32036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>
                  <a:solidFill>
                    <a:srgbClr val="FEFEFF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E-NO-LOGOS</a:t>
              </a: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65EAF3DF-B943-D00A-8D50-6308F2E183AD}"/>
              </a:ext>
            </a:extLst>
          </p:cNvPr>
          <p:cNvSpPr txBox="1"/>
          <p:nvPr/>
        </p:nvSpPr>
        <p:spPr>
          <a:xfrm>
            <a:off x="0" y="747471"/>
            <a:ext cx="12192000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8F8F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	</a:t>
            </a:r>
            <a:r>
              <a:rPr lang="es-ES" sz="2400" dirty="0">
                <a:solidFill>
                  <a:srgbClr val="F8F8F8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3. </a:t>
            </a:r>
            <a:r>
              <a:rPr lang="es-ES" sz="2800" dirty="0">
                <a:solidFill>
                  <a:srgbClr val="F8F8F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JUSTIFICACIÓN DEL MODELO</a:t>
            </a:r>
          </a:p>
        </p:txBody>
      </p:sp>
      <p:graphicFrame>
        <p:nvGraphicFramePr>
          <p:cNvPr id="10" name="Tabla 10">
            <a:extLst>
              <a:ext uri="{FF2B5EF4-FFF2-40B4-BE49-F238E27FC236}">
                <a16:creationId xmlns:a16="http://schemas.microsoft.com/office/drawing/2014/main" id="{F8CE816B-0E14-F4DB-99CE-1DB545A3F9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2450667"/>
              </p:ext>
            </p:extLst>
          </p:nvPr>
        </p:nvGraphicFramePr>
        <p:xfrm>
          <a:off x="1593980" y="2211352"/>
          <a:ext cx="9004040" cy="2995121"/>
        </p:xfrm>
        <a:graphic>
          <a:graphicData uri="http://schemas.openxmlformats.org/drawingml/2006/table">
            <a:tbl>
              <a:tblPr firstRow="1" bandRow="1">
                <a:tableStyleId>{E929F9F4-4A8F-4326-A1B4-22849713DDAB}</a:tableStyleId>
              </a:tblPr>
              <a:tblGrid>
                <a:gridCol w="2251010">
                  <a:extLst>
                    <a:ext uri="{9D8B030D-6E8A-4147-A177-3AD203B41FA5}">
                      <a16:colId xmlns:a16="http://schemas.microsoft.com/office/drawing/2014/main" val="1365956321"/>
                    </a:ext>
                  </a:extLst>
                </a:gridCol>
                <a:gridCol w="2251010">
                  <a:extLst>
                    <a:ext uri="{9D8B030D-6E8A-4147-A177-3AD203B41FA5}">
                      <a16:colId xmlns:a16="http://schemas.microsoft.com/office/drawing/2014/main" val="4219408638"/>
                    </a:ext>
                  </a:extLst>
                </a:gridCol>
                <a:gridCol w="2251010">
                  <a:extLst>
                    <a:ext uri="{9D8B030D-6E8A-4147-A177-3AD203B41FA5}">
                      <a16:colId xmlns:a16="http://schemas.microsoft.com/office/drawing/2014/main" val="1532807324"/>
                    </a:ext>
                  </a:extLst>
                </a:gridCol>
                <a:gridCol w="2251010">
                  <a:extLst>
                    <a:ext uri="{9D8B030D-6E8A-4147-A177-3AD203B41FA5}">
                      <a16:colId xmlns:a16="http://schemas.microsoft.com/office/drawing/2014/main" val="2723713608"/>
                    </a:ext>
                  </a:extLst>
                </a:gridCol>
              </a:tblGrid>
              <a:tr h="419582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err="1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VariableProtegida_Valor</a:t>
                      </a:r>
                      <a:endParaRPr lang="es-ES" sz="12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Independencia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Separación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Suficiencia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9477695"/>
                  </a:ext>
                </a:extLst>
              </a:tr>
              <a:tr h="425408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Modo </a:t>
                      </a:r>
                      <a:r>
                        <a:rPr lang="es-ES" sz="1400" dirty="0">
                          <a:latin typeface="Arial Black" panose="020B0A04020102020204" pitchFamily="34" charset="0"/>
                          <a:cs typeface="Aharoni" panose="02010803020104030203" pitchFamily="2" charset="-79"/>
                        </a:rPr>
                        <a:t>1</a:t>
                      </a:r>
                      <a:endParaRPr lang="es-ES" sz="2000" dirty="0">
                        <a:latin typeface="Arial Black" panose="020B0A04020102020204" pitchFamily="34" charset="0"/>
                        <a:cs typeface="Aharoni" panose="02010803020104030203" pitchFamily="2" charset="-79"/>
                      </a:endParaRP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 Black" panose="020B0A04020102020204" pitchFamily="34" charset="0"/>
                          <a:cs typeface="Aharoni" panose="02010803020104030203" pitchFamily="2" charset="-79"/>
                        </a:rPr>
                        <a:t>33.40</a:t>
                      </a: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 Black" panose="020B0A04020102020204" pitchFamily="34" charset="0"/>
                          <a:cs typeface="Aharoni" panose="02010803020104030203" pitchFamily="2" charset="-79"/>
                        </a:rPr>
                        <a:t>1.17</a:t>
                      </a: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 Black" panose="020B0A04020102020204" pitchFamily="34" charset="0"/>
                          <a:cs typeface="Aharoni" panose="02010803020104030203" pitchFamily="2" charset="-79"/>
                        </a:rPr>
                        <a:t>1.00</a:t>
                      </a: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638404"/>
                  </a:ext>
                </a:extLst>
              </a:tr>
              <a:tr h="425408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Modo </a:t>
                      </a:r>
                      <a:r>
                        <a:rPr lang="es-ES" sz="1400" kern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  <a:ea typeface="+mn-ea"/>
                          <a:cs typeface="Aharoni" panose="02010803020104030203" pitchFamily="2" charset="-79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  <a:cs typeface="Aharoni" panose="02010803020104030203" pitchFamily="2" charset="-79"/>
                        </a:rPr>
                        <a:t>1.16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  <a:cs typeface="Aharoni" panose="02010803020104030203" pitchFamily="2" charset="-79"/>
                        </a:rPr>
                        <a:t>1.04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  <a:cs typeface="Aharoni" panose="02010803020104030203" pitchFamily="2" charset="-79"/>
                        </a:rPr>
                        <a:t>1.00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9982756"/>
                  </a:ext>
                </a:extLst>
              </a:tr>
              <a:tr h="425408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Tipo </a:t>
                      </a:r>
                      <a:r>
                        <a:rPr lang="es-ES" sz="1400" kern="1200" dirty="0">
                          <a:solidFill>
                            <a:schemeClr val="lt1"/>
                          </a:solidFill>
                          <a:latin typeface="Arial Black" panose="020B0A04020102020204" pitchFamily="34" charset="0"/>
                          <a:ea typeface="+mn-ea"/>
                          <a:cs typeface="Aharoni" panose="02010803020104030203" pitchFamily="2" charset="-79"/>
                        </a:rPr>
                        <a:t>0</a:t>
                      </a: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 Black" panose="020B0A04020102020204" pitchFamily="34" charset="0"/>
                          <a:cs typeface="Aharoni" panose="02010803020104030203" pitchFamily="2" charset="-79"/>
                        </a:rPr>
                        <a:t>1.00</a:t>
                      </a: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 Black" panose="020B0A04020102020204" pitchFamily="34" charset="0"/>
                          <a:cs typeface="Aharoni" panose="02010803020104030203" pitchFamily="2" charset="-79"/>
                        </a:rPr>
                        <a:t>1.00</a:t>
                      </a: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 Black" panose="020B0A04020102020204" pitchFamily="34" charset="0"/>
                          <a:cs typeface="Aharoni" panose="02010803020104030203" pitchFamily="2" charset="-79"/>
                        </a:rPr>
                        <a:t>1.00</a:t>
                      </a: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377215"/>
                  </a:ext>
                </a:extLst>
              </a:tr>
              <a:tr h="425408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Tipo </a:t>
                      </a:r>
                      <a:r>
                        <a:rPr lang="es-ES" sz="1400" kern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  <a:ea typeface="+mn-ea"/>
                          <a:cs typeface="Aharoni" panose="02010803020104030203" pitchFamily="2" charset="-79"/>
                        </a:rPr>
                        <a:t>1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  <a:cs typeface="Aharoni" panose="02010803020104030203" pitchFamily="2" charset="-79"/>
                        </a:rPr>
                        <a:t>1.04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  <a:cs typeface="Aharoni" panose="02010803020104030203" pitchFamily="2" charset="-79"/>
                        </a:rPr>
                        <a:t>1.03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  <a:cs typeface="Aharoni" panose="02010803020104030203" pitchFamily="2" charset="-79"/>
                        </a:rPr>
                        <a:t>1.01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33615"/>
                  </a:ext>
                </a:extLst>
              </a:tr>
              <a:tr h="425408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Color </a:t>
                      </a:r>
                      <a:r>
                        <a:rPr lang="es-ES" sz="1400" kern="1200" dirty="0">
                          <a:solidFill>
                            <a:schemeClr val="lt1"/>
                          </a:solidFill>
                          <a:latin typeface="Arial Black" panose="020B0A04020102020204" pitchFamily="34" charset="0"/>
                          <a:ea typeface="+mn-ea"/>
                          <a:cs typeface="Aharoni" panose="02010803020104030203" pitchFamily="2" charset="-79"/>
                        </a:rPr>
                        <a:t>0</a:t>
                      </a: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 Black" panose="020B0A04020102020204" pitchFamily="34" charset="0"/>
                          <a:cs typeface="Aharoni" panose="02010803020104030203" pitchFamily="2" charset="-79"/>
                        </a:rPr>
                        <a:t>1.02</a:t>
                      </a: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 Black" panose="020B0A04020102020204" pitchFamily="34" charset="0"/>
                          <a:cs typeface="Aharoni" panose="02010803020104030203" pitchFamily="2" charset="-79"/>
                        </a:rPr>
                        <a:t>1.00</a:t>
                      </a: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 Black" panose="020B0A04020102020204" pitchFamily="34" charset="0"/>
                          <a:cs typeface="Aharoni" panose="02010803020104030203" pitchFamily="2" charset="-79"/>
                        </a:rPr>
                        <a:t>1.00</a:t>
                      </a: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2581547"/>
                  </a:ext>
                </a:extLst>
              </a:tr>
              <a:tr h="448499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Color </a:t>
                      </a:r>
                      <a:r>
                        <a:rPr lang="es-ES" sz="1400" kern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  <a:ea typeface="+mn-ea"/>
                          <a:cs typeface="Aharoni" panose="02010803020104030203" pitchFamily="2" charset="-79"/>
                        </a:rPr>
                        <a:t>1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  <a:cs typeface="Aharoni" panose="02010803020104030203" pitchFamily="2" charset="-79"/>
                        </a:rPr>
                        <a:t>1.00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  <a:cs typeface="Aharoni" panose="02010803020104030203" pitchFamily="2" charset="-79"/>
                        </a:rPr>
                        <a:t>1.00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  <a:cs typeface="Aharoni" panose="02010803020104030203" pitchFamily="2" charset="-79"/>
                        </a:rPr>
                        <a:t>1.00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21245"/>
                  </a:ext>
                </a:extLst>
              </a:tr>
            </a:tbl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FB31D767-B41E-A1CF-E973-A625F95E62C0}"/>
              </a:ext>
            </a:extLst>
          </p:cNvPr>
          <p:cNvSpPr txBox="1"/>
          <p:nvPr/>
        </p:nvSpPr>
        <p:spPr>
          <a:xfrm>
            <a:off x="1593979" y="5604157"/>
            <a:ext cx="9004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 verifica que el modelo está insesgado si el </a:t>
            </a:r>
            <a:r>
              <a:rPr lang="es-ES" i="1" dirty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Direct </a:t>
            </a:r>
            <a:r>
              <a:rPr lang="es-ES" i="1" dirty="0" err="1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Density</a:t>
            </a:r>
            <a:r>
              <a:rPr lang="es-ES" i="1" dirty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Ratio </a:t>
            </a:r>
            <a:r>
              <a:rPr lang="es-ES" i="1" dirty="0" err="1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Estimation</a:t>
            </a:r>
            <a:r>
              <a:rPr lang="es-ES" i="1" dirty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" dirty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está en el intervalo </a:t>
            </a:r>
            <a:r>
              <a:rPr lang="es-ES" sz="1600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(0.8 – 1.25)</a:t>
            </a:r>
            <a:endParaRPr lang="es-ES" dirty="0">
              <a:solidFill>
                <a:schemeClr val="accent4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2" name="CuadroTexto 61">
            <a:extLst>
              <a:ext uri="{FF2B5EF4-FFF2-40B4-BE49-F238E27FC236}">
                <a16:creationId xmlns:a16="http://schemas.microsoft.com/office/drawing/2014/main" id="{4088495F-F0B2-3E00-15B6-73242E68CA76}"/>
              </a:ext>
            </a:extLst>
          </p:cNvPr>
          <p:cNvSpPr txBox="1"/>
          <p:nvPr/>
        </p:nvSpPr>
        <p:spPr>
          <a:xfrm>
            <a:off x="0" y="127069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8F8F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	</a:t>
            </a:r>
            <a:r>
              <a:rPr lang="es-ES" sz="2800" dirty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Sesgo</a:t>
            </a:r>
            <a:endParaRPr lang="es-ES" sz="2800" dirty="0">
              <a:solidFill>
                <a:schemeClr val="accent4">
                  <a:lumMod val="50000"/>
                </a:schemeClr>
              </a:solidFill>
              <a:latin typeface="Franklin Gothic Heavy" panose="020B0903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4" name="Marcador de posición de pé de páxina 29">
            <a:extLst>
              <a:ext uri="{FF2B5EF4-FFF2-40B4-BE49-F238E27FC236}">
                <a16:creationId xmlns:a16="http://schemas.microsoft.com/office/drawing/2014/main" id="{D331EF27-CDB9-975B-8E5E-9FF7440B1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074054" y="6492875"/>
            <a:ext cx="1289180" cy="365125"/>
          </a:xfrm>
        </p:spPr>
        <p:txBody>
          <a:bodyPr/>
          <a:lstStyle/>
          <a:p>
            <a:r>
              <a:rPr lang="es-ES_tradnl" sz="1800" dirty="0">
                <a:solidFill>
                  <a:schemeClr val="accent4">
                    <a:lumMod val="75000"/>
                  </a:schemeClr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35652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00886EF-B6E1-7DAE-A6C8-1C2E3B7C0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15BF587-4198-649B-6F98-7A20AF33C4C3}"/>
              </a:ext>
            </a:extLst>
          </p:cNvPr>
          <p:cNvSpPr txBox="1"/>
          <p:nvPr/>
        </p:nvSpPr>
        <p:spPr>
          <a:xfrm>
            <a:off x="6262003" y="2187854"/>
            <a:ext cx="618503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400" dirty="0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¡MUCHAS GRACIAS</a:t>
            </a:r>
          </a:p>
          <a:p>
            <a:pPr algn="ctr"/>
            <a:r>
              <a:rPr lang="es-ES" sz="3400" dirty="0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POR VUESTRA ATENCIÓN!</a:t>
            </a:r>
          </a:p>
          <a:p>
            <a:endParaRPr lang="es-E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8778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EF91001-6330-1BCE-8962-FB01013AAE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24" b="87573"/>
          <a:stretch/>
        </p:blipFill>
        <p:spPr>
          <a:xfrm>
            <a:off x="0" y="-5"/>
            <a:ext cx="12192000" cy="754602"/>
          </a:xfr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CA38C43F-5787-E411-B4A8-FEDF2C587C52}"/>
              </a:ext>
            </a:extLst>
          </p:cNvPr>
          <p:cNvGrpSpPr>
            <a:grpSpLocks/>
          </p:cNvGrpSpPr>
          <p:nvPr/>
        </p:nvGrpSpPr>
        <p:grpSpPr>
          <a:xfrm>
            <a:off x="0" y="-5"/>
            <a:ext cx="3338004" cy="754602"/>
            <a:chOff x="0" y="97653"/>
            <a:chExt cx="3338004" cy="754602"/>
          </a:xfrm>
        </p:grpSpPr>
        <p:pic>
          <p:nvPicPr>
            <p:cNvPr id="3" name="Marcador de contenido 4">
              <a:extLst>
                <a:ext uri="{FF2B5EF4-FFF2-40B4-BE49-F238E27FC236}">
                  <a16:creationId xmlns:a16="http://schemas.microsoft.com/office/drawing/2014/main" id="{417F994D-A702-15F7-5144-EE3126AB46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665" t="1424" r="33956" b="87573"/>
            <a:stretch/>
          </p:blipFill>
          <p:spPr>
            <a:xfrm>
              <a:off x="0" y="97653"/>
              <a:ext cx="3338004" cy="754602"/>
            </a:xfrm>
            <a:prstGeom prst="rect">
              <a:avLst/>
            </a:prstGeom>
          </p:spPr>
        </p:pic>
        <p:pic>
          <p:nvPicPr>
            <p:cNvPr id="2" name="Marcador de contenido 4">
              <a:extLst>
                <a:ext uri="{FF2B5EF4-FFF2-40B4-BE49-F238E27FC236}">
                  <a16:creationId xmlns:a16="http://schemas.microsoft.com/office/drawing/2014/main" id="{67A86BC1-B24A-ADB2-A083-EF81C831EB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8762" b="66990"/>
            <a:stretch/>
          </p:blipFill>
          <p:spPr>
            <a:xfrm>
              <a:off x="0" y="97653"/>
              <a:ext cx="1269507" cy="754602"/>
            </a:xfrm>
            <a:prstGeom prst="rect">
              <a:avLst/>
            </a:prstGeom>
          </p:spPr>
        </p:pic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5BA0FC75-AE6B-B51F-4453-ED4EE6D2A7E8}"/>
              </a:ext>
            </a:extLst>
          </p:cNvPr>
          <p:cNvGrpSpPr/>
          <p:nvPr/>
        </p:nvGrpSpPr>
        <p:grpSpPr>
          <a:xfrm>
            <a:off x="1041390" y="138166"/>
            <a:ext cx="4701412" cy="478260"/>
            <a:chOff x="1041390" y="138166"/>
            <a:chExt cx="4701412" cy="478260"/>
          </a:xfrm>
        </p:grpSpPr>
        <p:pic>
          <p:nvPicPr>
            <p:cNvPr id="7" name="Imagen 6" descr="Interfaz de usuario gráfica&#10;&#10;Descripción generada automáticamente con confianza baja">
              <a:extLst>
                <a:ext uri="{FF2B5EF4-FFF2-40B4-BE49-F238E27FC236}">
                  <a16:creationId xmlns:a16="http://schemas.microsoft.com/office/drawing/2014/main" id="{40C19876-6EF0-16ED-BDF1-920BD1863A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3398" b="22855"/>
            <a:stretch/>
          </p:blipFill>
          <p:spPr>
            <a:xfrm>
              <a:off x="1041390" y="138166"/>
              <a:ext cx="1483043" cy="478260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7FC9A635-8B32-FABD-567B-6AF6D784332A}"/>
                </a:ext>
              </a:extLst>
            </p:cNvPr>
            <p:cNvSpPr txBox="1"/>
            <p:nvPr/>
          </p:nvSpPr>
          <p:spPr>
            <a:xfrm>
              <a:off x="2539186" y="173678"/>
              <a:ext cx="32036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>
                  <a:solidFill>
                    <a:srgbClr val="FEFEFF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E-NO-LOGOS</a:t>
              </a: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65EAF3DF-B943-D00A-8D50-6308F2E183AD}"/>
              </a:ext>
            </a:extLst>
          </p:cNvPr>
          <p:cNvSpPr txBox="1"/>
          <p:nvPr/>
        </p:nvSpPr>
        <p:spPr>
          <a:xfrm>
            <a:off x="0" y="747471"/>
            <a:ext cx="12192000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8F8F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	E-NO-LOGOS … ¿QUIÉNES SOMOS?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D75A06D1-EB39-457A-5154-9016B9F6C1AD}"/>
              </a:ext>
            </a:extLst>
          </p:cNvPr>
          <p:cNvGrpSpPr/>
          <p:nvPr/>
        </p:nvGrpSpPr>
        <p:grpSpPr>
          <a:xfrm>
            <a:off x="2297244" y="1552303"/>
            <a:ext cx="7597512" cy="3033768"/>
            <a:chOff x="1269507" y="2018167"/>
            <a:chExt cx="9940522" cy="4003766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47" t="3404" r="6363" b="45396"/>
            <a:stretch/>
          </p:blipFill>
          <p:spPr>
            <a:xfrm>
              <a:off x="5239349" y="2019782"/>
              <a:ext cx="2152800" cy="2152800"/>
            </a:xfrm>
            <a:prstGeom prst="ellipse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956" y="2018167"/>
              <a:ext cx="2154416" cy="2154417"/>
            </a:xfrm>
            <a:prstGeom prst="ellipse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9" r="709"/>
            <a:stretch/>
          </p:blipFill>
          <p:spPr>
            <a:xfrm>
              <a:off x="8686888" y="2019782"/>
              <a:ext cx="2152800" cy="2152800"/>
            </a:xfrm>
            <a:prstGeom prst="ellipse">
              <a:avLst/>
            </a:prstGeom>
            <a:ln w="76200">
              <a:solidFill>
                <a:schemeClr val="tx1"/>
              </a:solidFill>
            </a:ln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65EAF3DF-B943-D00A-8D50-6308F2E183AD}"/>
                </a:ext>
              </a:extLst>
            </p:cNvPr>
            <p:cNvSpPr txBox="1"/>
            <p:nvPr/>
          </p:nvSpPr>
          <p:spPr>
            <a:xfrm>
              <a:off x="1269508" y="4384975"/>
              <a:ext cx="3066347" cy="32494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00" dirty="0">
                  <a:solidFill>
                    <a:srgbClr val="F8F8F8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GABRIEL ABILLEIRA RODRÍGUEZ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65EAF3DF-B943-D00A-8D50-6308F2E183AD}"/>
                </a:ext>
              </a:extLst>
            </p:cNvPr>
            <p:cNvSpPr txBox="1"/>
            <p:nvPr/>
          </p:nvSpPr>
          <p:spPr>
            <a:xfrm>
              <a:off x="4686830" y="4384975"/>
              <a:ext cx="3066347" cy="34525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50" dirty="0">
                  <a:solidFill>
                    <a:srgbClr val="F8F8F8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PAULA ÁLVAREZ FERRERO</a:t>
              </a: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65EAF3DF-B943-D00A-8D50-6308F2E183AD}"/>
                </a:ext>
              </a:extLst>
            </p:cNvPr>
            <p:cNvSpPr txBox="1"/>
            <p:nvPr/>
          </p:nvSpPr>
          <p:spPr>
            <a:xfrm>
              <a:off x="8143682" y="4384975"/>
              <a:ext cx="3066347" cy="34525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50" dirty="0">
                  <a:solidFill>
                    <a:srgbClr val="F8F8F8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JAVIER GODOS DE LA PUENTE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65EAF3DF-B943-D00A-8D50-6308F2E183AD}"/>
                </a:ext>
              </a:extLst>
            </p:cNvPr>
            <p:cNvSpPr txBox="1"/>
            <p:nvPr/>
          </p:nvSpPr>
          <p:spPr>
            <a:xfrm>
              <a:off x="1271152" y="4938265"/>
              <a:ext cx="3066347" cy="32307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100" dirty="0">
                  <a:solidFill>
                    <a:srgbClr val="F8F8F8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Economista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65EAF3DF-B943-D00A-8D50-6308F2E183AD}"/>
                </a:ext>
              </a:extLst>
            </p:cNvPr>
            <p:cNvSpPr txBox="1"/>
            <p:nvPr/>
          </p:nvSpPr>
          <p:spPr>
            <a:xfrm>
              <a:off x="4686827" y="4942020"/>
              <a:ext cx="3064464" cy="32494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s-ES_tradnl"/>
              </a:defPPr>
              <a:lvl1pPr algn="ctr">
                <a:defRPr sz="1600">
                  <a:solidFill>
                    <a:srgbClr val="F8F8F8"/>
                  </a:solidFill>
                  <a:latin typeface="Aharoni" panose="02010803020104030203" pitchFamily="2" charset="-79"/>
                  <a:cs typeface="Aharoni" panose="02010803020104030203" pitchFamily="2" charset="-79"/>
                </a:defRPr>
              </a:lvl1pPr>
            </a:lstStyle>
            <a:p>
              <a:r>
                <a:rPr lang="es-ES" sz="1000" dirty="0"/>
                <a:t>Ingeniera de Telecomunicaciones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65EAF3DF-B943-D00A-8D50-6308F2E183AD}"/>
                </a:ext>
              </a:extLst>
            </p:cNvPr>
            <p:cNvSpPr txBox="1"/>
            <p:nvPr/>
          </p:nvSpPr>
          <p:spPr>
            <a:xfrm>
              <a:off x="8143682" y="4938302"/>
              <a:ext cx="3066347" cy="32307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s-ES_tradnl"/>
              </a:defPPr>
              <a:lvl1pPr algn="ctr">
                <a:defRPr sz="1600">
                  <a:solidFill>
                    <a:srgbClr val="F8F8F8"/>
                  </a:solidFill>
                  <a:latin typeface="Aharoni" panose="02010803020104030203" pitchFamily="2" charset="-79"/>
                  <a:cs typeface="Aharoni" panose="02010803020104030203" pitchFamily="2" charset="-79"/>
                </a:defRPr>
              </a:lvl1pPr>
            </a:lstStyle>
            <a:p>
              <a:r>
                <a:rPr lang="es-ES" sz="1050" dirty="0"/>
                <a:t>Ingeniero de Imagen y Sonido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65EAF3DF-B943-D00A-8D50-6308F2E183AD}"/>
                </a:ext>
              </a:extLst>
            </p:cNvPr>
            <p:cNvSpPr txBox="1"/>
            <p:nvPr/>
          </p:nvSpPr>
          <p:spPr>
            <a:xfrm>
              <a:off x="1269507" y="5534513"/>
              <a:ext cx="9940522" cy="48742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100" dirty="0">
                  <a:solidFill>
                    <a:schemeClr val="bg2">
                      <a:lumMod val="50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Estudiantes del Máster </a:t>
              </a:r>
              <a:r>
                <a:rPr lang="es-ES" sz="1100" i="1" dirty="0">
                  <a:solidFill>
                    <a:schemeClr val="bg2">
                      <a:lumMod val="50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Big Data </a:t>
              </a:r>
              <a:r>
                <a:rPr lang="es-ES" sz="1100" i="1" dirty="0" err="1">
                  <a:solidFill>
                    <a:schemeClr val="bg2">
                      <a:lumMod val="50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Analytics</a:t>
              </a:r>
              <a:r>
                <a:rPr lang="es-ES" sz="1100" dirty="0">
                  <a:solidFill>
                    <a:schemeClr val="bg2">
                      <a:lumMod val="50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  </a:t>
              </a:r>
              <a:r>
                <a:rPr lang="es-ES" sz="1600" dirty="0">
                  <a:solidFill>
                    <a:schemeClr val="bg2">
                      <a:lumMod val="50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(</a:t>
              </a:r>
              <a:r>
                <a:rPr lang="es-ES" sz="1100" dirty="0">
                  <a:solidFill>
                    <a:schemeClr val="bg2">
                      <a:lumMod val="50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UC</a:t>
              </a:r>
              <a:r>
                <a:rPr lang="es-ES" dirty="0">
                  <a:solidFill>
                    <a:schemeClr val="bg2">
                      <a:lumMod val="50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  <a:r>
                <a:rPr lang="es-ES" sz="1100" dirty="0">
                  <a:solidFill>
                    <a:schemeClr val="bg2">
                      <a:lumMod val="50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M</a:t>
              </a:r>
              <a:r>
                <a:rPr lang="es-ES" sz="1600" dirty="0">
                  <a:solidFill>
                    <a:schemeClr val="bg2">
                      <a:lumMod val="50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)</a:t>
              </a:r>
              <a:endParaRPr lang="es-ES" sz="1100" dirty="0">
                <a:solidFill>
                  <a:schemeClr val="bg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D1170441-535D-F85C-B86D-BBF3B8929BFD}"/>
              </a:ext>
            </a:extLst>
          </p:cNvPr>
          <p:cNvGrpSpPr/>
          <p:nvPr/>
        </p:nvGrpSpPr>
        <p:grpSpPr>
          <a:xfrm>
            <a:off x="411039" y="5578023"/>
            <a:ext cx="12265426" cy="735114"/>
            <a:chOff x="608853" y="2461349"/>
            <a:chExt cx="12265426" cy="735114"/>
          </a:xfrm>
        </p:grpSpPr>
        <p:sp>
          <p:nvSpPr>
            <p:cNvPr id="22" name="CuadroTexto 12">
              <a:extLst>
                <a:ext uri="{FF2B5EF4-FFF2-40B4-BE49-F238E27FC236}">
                  <a16:creationId xmlns:a16="http://schemas.microsoft.com/office/drawing/2014/main" id="{2FF0F8E6-E78C-D308-E8CF-71E2BA0C5FA3}"/>
                </a:ext>
              </a:extLst>
            </p:cNvPr>
            <p:cNvSpPr txBox="1"/>
            <p:nvPr/>
          </p:nvSpPr>
          <p:spPr>
            <a:xfrm>
              <a:off x="608853" y="2461349"/>
              <a:ext cx="540000" cy="461665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>
                  <a:solidFill>
                    <a:srgbClr val="FEFEFF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  <a:endParaRPr lang="es-ES" sz="2000" dirty="0">
                <a:solidFill>
                  <a:srgbClr val="FEFEFF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23" name="CuadroTexto 16">
              <a:extLst>
                <a:ext uri="{FF2B5EF4-FFF2-40B4-BE49-F238E27FC236}">
                  <a16:creationId xmlns:a16="http://schemas.microsoft.com/office/drawing/2014/main" id="{D63F0AD5-6AF2-A86D-194C-23704AE61480}"/>
                </a:ext>
              </a:extLst>
            </p:cNvPr>
            <p:cNvSpPr txBox="1"/>
            <p:nvPr/>
          </p:nvSpPr>
          <p:spPr>
            <a:xfrm>
              <a:off x="4372666" y="2488045"/>
              <a:ext cx="540000" cy="461665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>
                  <a:solidFill>
                    <a:srgbClr val="FEFEFF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  <a:endParaRPr lang="es-ES" dirty="0">
                <a:solidFill>
                  <a:srgbClr val="FEFEFF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24" name="CuadroTexto 19">
              <a:extLst>
                <a:ext uri="{FF2B5EF4-FFF2-40B4-BE49-F238E27FC236}">
                  <a16:creationId xmlns:a16="http://schemas.microsoft.com/office/drawing/2014/main" id="{B3A9B038-4B39-355A-E014-0C49463F87D0}"/>
                </a:ext>
              </a:extLst>
            </p:cNvPr>
            <p:cNvSpPr txBox="1"/>
            <p:nvPr/>
          </p:nvSpPr>
          <p:spPr>
            <a:xfrm>
              <a:off x="8683800" y="2522904"/>
              <a:ext cx="540000" cy="461665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>
                  <a:solidFill>
                    <a:srgbClr val="FEFEFF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</a:p>
          </p:txBody>
        </p:sp>
        <p:sp>
          <p:nvSpPr>
            <p:cNvPr id="25" name="CuadroTexto 20">
              <a:extLst>
                <a:ext uri="{FF2B5EF4-FFF2-40B4-BE49-F238E27FC236}">
                  <a16:creationId xmlns:a16="http://schemas.microsoft.com/office/drawing/2014/main" id="{115FAB41-0178-E0E5-0A28-0E8E9C1C4713}"/>
                </a:ext>
              </a:extLst>
            </p:cNvPr>
            <p:cNvSpPr txBox="1"/>
            <p:nvPr/>
          </p:nvSpPr>
          <p:spPr>
            <a:xfrm>
              <a:off x="1269507" y="2488577"/>
              <a:ext cx="35298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>
                  <a:latin typeface="Aharoni" panose="02010803020104030203" pitchFamily="2" charset="-79"/>
                  <a:cs typeface="Aharoni" panose="02010803020104030203" pitchFamily="2" charset="-79"/>
                </a:rPr>
                <a:t>ELABORACIÓN DEL DATASET</a:t>
              </a:r>
            </a:p>
          </p:txBody>
        </p:sp>
        <p:sp>
          <p:nvSpPr>
            <p:cNvPr id="26" name="CuadroTexto 21">
              <a:extLst>
                <a:ext uri="{FF2B5EF4-FFF2-40B4-BE49-F238E27FC236}">
                  <a16:creationId xmlns:a16="http://schemas.microsoft.com/office/drawing/2014/main" id="{018981BE-2B7F-276D-8A4A-E40EFB0F557F}"/>
                </a:ext>
              </a:extLst>
            </p:cNvPr>
            <p:cNvSpPr txBox="1"/>
            <p:nvPr/>
          </p:nvSpPr>
          <p:spPr>
            <a:xfrm>
              <a:off x="5033321" y="2580763"/>
              <a:ext cx="35298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>
                  <a:latin typeface="Aharoni" panose="02010803020104030203" pitchFamily="2" charset="-79"/>
                  <a:cs typeface="Aharoni" panose="02010803020104030203" pitchFamily="2" charset="-79"/>
                </a:rPr>
                <a:t>ELECCIÓN DEL MODELO</a:t>
              </a:r>
            </a:p>
          </p:txBody>
        </p:sp>
        <p:sp>
          <p:nvSpPr>
            <p:cNvPr id="27" name="CuadroTexto 22">
              <a:extLst>
                <a:ext uri="{FF2B5EF4-FFF2-40B4-BE49-F238E27FC236}">
                  <a16:creationId xmlns:a16="http://schemas.microsoft.com/office/drawing/2014/main" id="{13B9D997-694D-99B8-3BF1-BB0FC5F1050E}"/>
                </a:ext>
              </a:extLst>
            </p:cNvPr>
            <p:cNvSpPr txBox="1"/>
            <p:nvPr/>
          </p:nvSpPr>
          <p:spPr>
            <a:xfrm>
              <a:off x="9344455" y="2461349"/>
              <a:ext cx="35298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>
                  <a:latin typeface="Aharoni" panose="02010803020104030203" pitchFamily="2" charset="-79"/>
                  <a:cs typeface="Aharoni" panose="02010803020104030203" pitchFamily="2" charset="-79"/>
                </a:rPr>
                <a:t>JUSTIFICACIÓN DEL MODELO</a:t>
              </a:r>
            </a:p>
          </p:txBody>
        </p:sp>
      </p:grpSp>
      <p:sp>
        <p:nvSpPr>
          <p:cNvPr id="28" name="CuadroTexto 23">
            <a:extLst>
              <a:ext uri="{FF2B5EF4-FFF2-40B4-BE49-F238E27FC236}">
                <a16:creationId xmlns:a16="http://schemas.microsoft.com/office/drawing/2014/main" id="{08E43681-6AF9-F7D5-80BC-62F1C13E14A3}"/>
              </a:ext>
            </a:extLst>
          </p:cNvPr>
          <p:cNvSpPr txBox="1"/>
          <p:nvPr/>
        </p:nvSpPr>
        <p:spPr>
          <a:xfrm>
            <a:off x="0" y="4820437"/>
            <a:ext cx="12192000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8F8F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	CONTENIDOS</a:t>
            </a:r>
          </a:p>
        </p:txBody>
      </p:sp>
      <p:sp>
        <p:nvSpPr>
          <p:cNvPr id="31" name="Marcador de posición de pé de páxina 29">
            <a:extLst>
              <a:ext uri="{FF2B5EF4-FFF2-40B4-BE49-F238E27FC236}">
                <a16:creationId xmlns:a16="http://schemas.microsoft.com/office/drawing/2014/main" id="{E2FE06DC-7CB1-DB36-A78A-27CE1AFF0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074054" y="6492875"/>
            <a:ext cx="1289180" cy="365125"/>
          </a:xfrm>
        </p:spPr>
        <p:txBody>
          <a:bodyPr/>
          <a:lstStyle/>
          <a:p>
            <a:r>
              <a:rPr lang="es-ES_tradnl" sz="1800" dirty="0">
                <a:solidFill>
                  <a:schemeClr val="accent4">
                    <a:lumMod val="75000"/>
                  </a:schemeClr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0857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EF91001-6330-1BCE-8962-FB01013AAE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24" b="87573"/>
          <a:stretch/>
        </p:blipFill>
        <p:spPr>
          <a:xfrm>
            <a:off x="0" y="-5"/>
            <a:ext cx="12192000" cy="754602"/>
          </a:xfr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CA38C43F-5787-E411-B4A8-FEDF2C587C52}"/>
              </a:ext>
            </a:extLst>
          </p:cNvPr>
          <p:cNvGrpSpPr>
            <a:grpSpLocks/>
          </p:cNvGrpSpPr>
          <p:nvPr/>
        </p:nvGrpSpPr>
        <p:grpSpPr>
          <a:xfrm>
            <a:off x="0" y="-5"/>
            <a:ext cx="3338004" cy="754602"/>
            <a:chOff x="0" y="97653"/>
            <a:chExt cx="3338004" cy="754602"/>
          </a:xfrm>
        </p:grpSpPr>
        <p:pic>
          <p:nvPicPr>
            <p:cNvPr id="3" name="Marcador de contenido 4">
              <a:extLst>
                <a:ext uri="{FF2B5EF4-FFF2-40B4-BE49-F238E27FC236}">
                  <a16:creationId xmlns:a16="http://schemas.microsoft.com/office/drawing/2014/main" id="{417F994D-A702-15F7-5144-EE3126AB46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665" t="1424" r="33956" b="87573"/>
            <a:stretch/>
          </p:blipFill>
          <p:spPr>
            <a:xfrm>
              <a:off x="0" y="97653"/>
              <a:ext cx="3338004" cy="754602"/>
            </a:xfrm>
            <a:prstGeom prst="rect">
              <a:avLst/>
            </a:prstGeom>
          </p:spPr>
        </p:pic>
        <p:pic>
          <p:nvPicPr>
            <p:cNvPr id="2" name="Marcador de contenido 4">
              <a:extLst>
                <a:ext uri="{FF2B5EF4-FFF2-40B4-BE49-F238E27FC236}">
                  <a16:creationId xmlns:a16="http://schemas.microsoft.com/office/drawing/2014/main" id="{67A86BC1-B24A-ADB2-A083-EF81C831EB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8762" b="66990"/>
            <a:stretch/>
          </p:blipFill>
          <p:spPr>
            <a:xfrm>
              <a:off x="0" y="97653"/>
              <a:ext cx="1269507" cy="754602"/>
            </a:xfrm>
            <a:prstGeom prst="rect">
              <a:avLst/>
            </a:prstGeom>
          </p:spPr>
        </p:pic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154AA03E-1545-59C3-BF76-C9D3CEAC0CCE}"/>
              </a:ext>
            </a:extLst>
          </p:cNvPr>
          <p:cNvGrpSpPr/>
          <p:nvPr/>
        </p:nvGrpSpPr>
        <p:grpSpPr>
          <a:xfrm>
            <a:off x="1041390" y="138166"/>
            <a:ext cx="4701412" cy="478260"/>
            <a:chOff x="1041390" y="138166"/>
            <a:chExt cx="4701412" cy="478260"/>
          </a:xfrm>
        </p:grpSpPr>
        <p:pic>
          <p:nvPicPr>
            <p:cNvPr id="7" name="Imagen 6" descr="Interfaz de usuario gráfica&#10;&#10;Descripción generada automáticamente con confianza baja">
              <a:extLst>
                <a:ext uri="{FF2B5EF4-FFF2-40B4-BE49-F238E27FC236}">
                  <a16:creationId xmlns:a16="http://schemas.microsoft.com/office/drawing/2014/main" id="{12E6CF76-6980-9406-6B4A-AB27B96539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3398" b="22855"/>
            <a:stretch/>
          </p:blipFill>
          <p:spPr>
            <a:xfrm>
              <a:off x="1041390" y="138166"/>
              <a:ext cx="1483043" cy="478260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FD800F6F-D857-0ABE-C65F-669AF9650439}"/>
                </a:ext>
              </a:extLst>
            </p:cNvPr>
            <p:cNvSpPr txBox="1"/>
            <p:nvPr/>
          </p:nvSpPr>
          <p:spPr>
            <a:xfrm>
              <a:off x="2539186" y="173678"/>
              <a:ext cx="32036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>
                  <a:solidFill>
                    <a:srgbClr val="FEFEFF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E-NO-LOGOS</a:t>
              </a: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65EAF3DF-B943-D00A-8D50-6308F2E183AD}"/>
              </a:ext>
            </a:extLst>
          </p:cNvPr>
          <p:cNvSpPr txBox="1"/>
          <p:nvPr/>
        </p:nvSpPr>
        <p:spPr>
          <a:xfrm>
            <a:off x="0" y="747471"/>
            <a:ext cx="12192000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8F8F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	</a:t>
            </a:r>
            <a:r>
              <a:rPr lang="es-ES" sz="2400" b="1" dirty="0">
                <a:solidFill>
                  <a:srgbClr val="F8F8F8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1. </a:t>
            </a:r>
            <a:r>
              <a:rPr lang="es-ES" sz="2800" dirty="0">
                <a:solidFill>
                  <a:srgbClr val="F8F8F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ELABORACIÓN DEL DATASET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552C5728-CB53-8904-6F6B-BD2ED1C7889B}"/>
              </a:ext>
            </a:extLst>
          </p:cNvPr>
          <p:cNvGrpSpPr/>
          <p:nvPr/>
        </p:nvGrpSpPr>
        <p:grpSpPr>
          <a:xfrm>
            <a:off x="-838199" y="1676105"/>
            <a:ext cx="9096008" cy="5030201"/>
            <a:chOff x="-2485538" y="1204739"/>
            <a:chExt cx="12402897" cy="5686958"/>
          </a:xfrm>
        </p:grpSpPr>
        <p:pic>
          <p:nvPicPr>
            <p:cNvPr id="17" name="Imaxe 16" descr="Unha imaxe na que se mostra círculo, Gráficos, Colorido, deseño gráfico&#10;&#10;Descrición xerada automaticamente">
              <a:extLst>
                <a:ext uri="{FF2B5EF4-FFF2-40B4-BE49-F238E27FC236}">
                  <a16:creationId xmlns:a16="http://schemas.microsoft.com/office/drawing/2014/main" id="{EF7F1E62-D128-0DD4-DA62-14AF55B8D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485538" y="1204739"/>
              <a:ext cx="12402897" cy="5686958"/>
            </a:xfrm>
            <a:prstGeom prst="rect">
              <a:avLst/>
            </a:prstGeom>
          </p:spPr>
        </p:pic>
        <p:sp>
          <p:nvSpPr>
            <p:cNvPr id="58" name="Caixa de texto 57">
              <a:extLst>
                <a:ext uri="{FF2B5EF4-FFF2-40B4-BE49-F238E27FC236}">
                  <a16:creationId xmlns:a16="http://schemas.microsoft.com/office/drawing/2014/main" id="{24D05EA6-6FE4-1690-7887-0E2676F60757}"/>
                </a:ext>
              </a:extLst>
            </p:cNvPr>
            <p:cNvSpPr txBox="1"/>
            <p:nvPr/>
          </p:nvSpPr>
          <p:spPr>
            <a:xfrm rot="1011814">
              <a:off x="3783225" y="1541525"/>
              <a:ext cx="1947113" cy="591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gl-ES" sz="1400" dirty="0" err="1">
                  <a:solidFill>
                    <a:schemeClr val="tx2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Diciembre</a:t>
              </a:r>
              <a:endParaRPr lang="gl-ES" sz="1400" dirty="0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  <a:p>
              <a:pPr algn="ctr"/>
              <a:r>
                <a:rPr lang="gl-ES" sz="1400" dirty="0">
                  <a:solidFill>
                    <a:schemeClr val="tx2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(R)</a:t>
              </a:r>
              <a:endParaRPr lang="es-ES_tradnl" sz="1200" dirty="0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59" name="Caixa de texto 58">
              <a:extLst>
                <a:ext uri="{FF2B5EF4-FFF2-40B4-BE49-F238E27FC236}">
                  <a16:creationId xmlns:a16="http://schemas.microsoft.com/office/drawing/2014/main" id="{586FA742-ED8E-497D-8B20-684D68E43C78}"/>
                </a:ext>
              </a:extLst>
            </p:cNvPr>
            <p:cNvSpPr txBox="1"/>
            <p:nvPr/>
          </p:nvSpPr>
          <p:spPr>
            <a:xfrm rot="1976586">
              <a:off x="5428989" y="2264670"/>
              <a:ext cx="1661654" cy="591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gl-ES" sz="1400" dirty="0" err="1">
                  <a:solidFill>
                    <a:schemeClr val="tx2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Enero</a:t>
              </a:r>
              <a:endParaRPr lang="gl-ES" sz="1400" dirty="0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  <a:p>
              <a:pPr algn="ctr"/>
              <a:r>
                <a:rPr lang="gl-ES" sz="1400" dirty="0">
                  <a:solidFill>
                    <a:schemeClr val="tx2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(R)</a:t>
              </a:r>
              <a:endParaRPr lang="es-ES_tradnl" sz="1400" dirty="0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60" name="Caixa de texto 59">
              <a:extLst>
                <a:ext uri="{FF2B5EF4-FFF2-40B4-BE49-F238E27FC236}">
                  <a16:creationId xmlns:a16="http://schemas.microsoft.com/office/drawing/2014/main" id="{244D7656-317A-E3D2-1BB8-B34D13368915}"/>
                </a:ext>
              </a:extLst>
            </p:cNvPr>
            <p:cNvSpPr txBox="1"/>
            <p:nvPr/>
          </p:nvSpPr>
          <p:spPr>
            <a:xfrm rot="4131472">
              <a:off x="6078688" y="3295361"/>
              <a:ext cx="1627605" cy="732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gl-ES" sz="1400" dirty="0" err="1">
                  <a:solidFill>
                    <a:schemeClr val="tx2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Febrero</a:t>
              </a:r>
              <a:endParaRPr lang="gl-ES" sz="1400" dirty="0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  <a:p>
              <a:pPr algn="ctr"/>
              <a:r>
                <a:rPr lang="gl-ES" sz="1400" dirty="0">
                  <a:solidFill>
                    <a:schemeClr val="tx2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(R)</a:t>
              </a:r>
              <a:endParaRPr lang="es-ES_tradnl" sz="1200" dirty="0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61" name="Caixa de texto 60">
              <a:extLst>
                <a:ext uri="{FF2B5EF4-FFF2-40B4-BE49-F238E27FC236}">
                  <a16:creationId xmlns:a16="http://schemas.microsoft.com/office/drawing/2014/main" id="{0432902D-3DEE-177B-E0D8-D08EF834B872}"/>
                </a:ext>
              </a:extLst>
            </p:cNvPr>
            <p:cNvSpPr txBox="1"/>
            <p:nvPr/>
          </p:nvSpPr>
          <p:spPr>
            <a:xfrm rot="17643715">
              <a:off x="6085698" y="4400221"/>
              <a:ext cx="1627605" cy="732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gl-ES" sz="1400" dirty="0">
                  <a:solidFill>
                    <a:schemeClr val="tx2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Marzo</a:t>
              </a:r>
            </a:p>
            <a:p>
              <a:pPr algn="ctr"/>
              <a:r>
                <a:rPr lang="gl-ES" sz="1400" dirty="0">
                  <a:solidFill>
                    <a:schemeClr val="tx2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(R-L)</a:t>
              </a:r>
              <a:endParaRPr lang="es-ES_tradnl" sz="1400" dirty="0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62" name="Caixa de texto 61">
              <a:extLst>
                <a:ext uri="{FF2B5EF4-FFF2-40B4-BE49-F238E27FC236}">
                  <a16:creationId xmlns:a16="http://schemas.microsoft.com/office/drawing/2014/main" id="{4125976F-BC14-92CE-183D-30D4EC1B3829}"/>
                </a:ext>
              </a:extLst>
            </p:cNvPr>
            <p:cNvSpPr txBox="1"/>
            <p:nvPr/>
          </p:nvSpPr>
          <p:spPr>
            <a:xfrm rot="19202500">
              <a:off x="5192564" y="5463091"/>
              <a:ext cx="2014390" cy="591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gl-ES" sz="1400" dirty="0">
                  <a:solidFill>
                    <a:schemeClr val="tx2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Abril</a:t>
              </a:r>
            </a:p>
            <a:p>
              <a:pPr algn="ctr"/>
              <a:r>
                <a:rPr lang="gl-ES" sz="1400" dirty="0">
                  <a:solidFill>
                    <a:schemeClr val="tx2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(B)</a:t>
              </a:r>
              <a:endParaRPr lang="es-ES_tradnl" sz="1200" dirty="0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64" name="Caixa de texto 63">
              <a:extLst>
                <a:ext uri="{FF2B5EF4-FFF2-40B4-BE49-F238E27FC236}">
                  <a16:creationId xmlns:a16="http://schemas.microsoft.com/office/drawing/2014/main" id="{7D1BA70C-2788-EBE3-BD26-E6717F517D2A}"/>
                </a:ext>
              </a:extLst>
            </p:cNvPr>
            <p:cNvSpPr txBox="1"/>
            <p:nvPr/>
          </p:nvSpPr>
          <p:spPr>
            <a:xfrm rot="20863327">
              <a:off x="3925954" y="6124019"/>
              <a:ext cx="1661652" cy="591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gl-ES" sz="1400" dirty="0" err="1">
                  <a:solidFill>
                    <a:schemeClr val="tx2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Mayo</a:t>
              </a:r>
              <a:endParaRPr lang="gl-ES" sz="1400" dirty="0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  <a:p>
              <a:pPr algn="ctr"/>
              <a:r>
                <a:rPr lang="gl-ES" sz="1400" dirty="0">
                  <a:solidFill>
                    <a:schemeClr val="tx2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(B-F)</a:t>
              </a:r>
              <a:endParaRPr lang="es-ES_tradnl" sz="1200" dirty="0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65" name="Caixa de texto 64">
              <a:extLst>
                <a:ext uri="{FF2B5EF4-FFF2-40B4-BE49-F238E27FC236}">
                  <a16:creationId xmlns:a16="http://schemas.microsoft.com/office/drawing/2014/main" id="{B770C480-D0F7-EB35-561C-644ECFAAF9F7}"/>
                </a:ext>
              </a:extLst>
            </p:cNvPr>
            <p:cNvSpPr txBox="1"/>
            <p:nvPr/>
          </p:nvSpPr>
          <p:spPr>
            <a:xfrm rot="1041560">
              <a:off x="1950624" y="6096051"/>
              <a:ext cx="1661652" cy="591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gl-ES" sz="1400" dirty="0" err="1">
                  <a:solidFill>
                    <a:schemeClr val="tx2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Junio</a:t>
              </a:r>
              <a:endParaRPr lang="gl-ES" sz="1400" dirty="0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  <a:p>
              <a:pPr algn="ctr"/>
              <a:r>
                <a:rPr lang="gl-ES" sz="1400" dirty="0">
                  <a:solidFill>
                    <a:schemeClr val="tx2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(F)</a:t>
              </a:r>
              <a:endParaRPr lang="es-ES_tradnl" sz="1200" dirty="0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67" name="Caixa de texto 66">
              <a:extLst>
                <a:ext uri="{FF2B5EF4-FFF2-40B4-BE49-F238E27FC236}">
                  <a16:creationId xmlns:a16="http://schemas.microsoft.com/office/drawing/2014/main" id="{3B62BEB9-35F8-55AC-F5BE-4C4F6098AADA}"/>
                </a:ext>
              </a:extLst>
            </p:cNvPr>
            <p:cNvSpPr txBox="1"/>
            <p:nvPr/>
          </p:nvSpPr>
          <p:spPr>
            <a:xfrm rot="764283">
              <a:off x="540795" y="5354222"/>
              <a:ext cx="1661652" cy="591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gl-ES" sz="1400" dirty="0" err="1">
                  <a:solidFill>
                    <a:schemeClr val="tx2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Julio</a:t>
              </a:r>
              <a:endParaRPr lang="gl-ES" sz="1400" dirty="0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  <a:p>
              <a:pPr algn="ctr"/>
              <a:r>
                <a:rPr lang="gl-ES" sz="1400" dirty="0">
                  <a:solidFill>
                    <a:schemeClr val="tx2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(F)</a:t>
              </a:r>
              <a:endParaRPr lang="es-ES_tradnl" sz="1200" dirty="0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70" name="Caixa de texto 69">
              <a:extLst>
                <a:ext uri="{FF2B5EF4-FFF2-40B4-BE49-F238E27FC236}">
                  <a16:creationId xmlns:a16="http://schemas.microsoft.com/office/drawing/2014/main" id="{80F3DCEB-E9BD-C8CA-A8BD-007A671FC770}"/>
                </a:ext>
              </a:extLst>
            </p:cNvPr>
            <p:cNvSpPr txBox="1"/>
            <p:nvPr/>
          </p:nvSpPr>
          <p:spPr>
            <a:xfrm rot="2501382">
              <a:off x="-92157" y="4356964"/>
              <a:ext cx="1661652" cy="591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gl-ES" sz="1400" dirty="0">
                  <a:solidFill>
                    <a:schemeClr val="tx2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Agosto</a:t>
              </a:r>
            </a:p>
            <a:p>
              <a:pPr algn="ctr"/>
              <a:r>
                <a:rPr lang="gl-ES" sz="1400" dirty="0">
                  <a:solidFill>
                    <a:schemeClr val="tx2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(F-M)</a:t>
              </a:r>
              <a:endParaRPr lang="es-ES_tradnl" sz="1200" dirty="0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10" name="Caixa de texto 9">
              <a:extLst>
                <a:ext uri="{FF2B5EF4-FFF2-40B4-BE49-F238E27FC236}">
                  <a16:creationId xmlns:a16="http://schemas.microsoft.com/office/drawing/2014/main" id="{500F1592-4BB7-E577-6613-01BC31866FB6}"/>
                </a:ext>
              </a:extLst>
            </p:cNvPr>
            <p:cNvSpPr txBox="1"/>
            <p:nvPr/>
          </p:nvSpPr>
          <p:spPr>
            <a:xfrm rot="17676951">
              <a:off x="105844" y="3182987"/>
              <a:ext cx="1430315" cy="689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gl-ES" sz="1200" dirty="0" err="1">
                  <a:solidFill>
                    <a:schemeClr val="tx2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Septiembre</a:t>
              </a:r>
              <a:endParaRPr lang="gl-ES" sz="1200" dirty="0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  <a:p>
              <a:pPr algn="ctr"/>
              <a:r>
                <a:rPr lang="gl-ES" sz="1400" dirty="0">
                  <a:solidFill>
                    <a:schemeClr val="tx2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(M)</a:t>
              </a:r>
              <a:endParaRPr lang="es-ES_tradnl" sz="1200" dirty="0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11" name="Caixa de texto 10">
              <a:extLst>
                <a:ext uri="{FF2B5EF4-FFF2-40B4-BE49-F238E27FC236}">
                  <a16:creationId xmlns:a16="http://schemas.microsoft.com/office/drawing/2014/main" id="{FD1248F6-E50A-F23A-E702-DADF4284AF2A}"/>
                </a:ext>
              </a:extLst>
            </p:cNvPr>
            <p:cNvSpPr txBox="1"/>
            <p:nvPr/>
          </p:nvSpPr>
          <p:spPr>
            <a:xfrm rot="18920668">
              <a:off x="356727" y="2288353"/>
              <a:ext cx="2014390" cy="447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gl-ES" sz="1400" dirty="0" err="1">
                  <a:solidFill>
                    <a:schemeClr val="tx2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Octubre</a:t>
              </a:r>
              <a:endParaRPr lang="gl-ES" sz="1400" dirty="0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  <a:p>
              <a:pPr algn="ctr"/>
              <a:r>
                <a:rPr lang="gl-ES" sz="1600" dirty="0">
                  <a:solidFill>
                    <a:schemeClr val="tx2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(C)</a:t>
              </a:r>
              <a:endParaRPr lang="es-ES_tradnl" sz="1400" dirty="0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12" name="Caixa de texto 11">
              <a:extLst>
                <a:ext uri="{FF2B5EF4-FFF2-40B4-BE49-F238E27FC236}">
                  <a16:creationId xmlns:a16="http://schemas.microsoft.com/office/drawing/2014/main" id="{37CC9D5E-862E-B88B-1741-B03DD96B8525}"/>
                </a:ext>
              </a:extLst>
            </p:cNvPr>
            <p:cNvSpPr txBox="1"/>
            <p:nvPr/>
          </p:nvSpPr>
          <p:spPr>
            <a:xfrm rot="20500345">
              <a:off x="2072838" y="1534895"/>
              <a:ext cx="1661652" cy="556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gl-ES" sz="1200" dirty="0" err="1">
                  <a:solidFill>
                    <a:schemeClr val="tx2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Noviembre</a:t>
              </a:r>
              <a:endParaRPr lang="gl-ES" sz="1200" dirty="0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  <a:p>
              <a:pPr algn="ctr"/>
              <a:r>
                <a:rPr lang="gl-ES" sz="1400" dirty="0">
                  <a:solidFill>
                    <a:schemeClr val="tx2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(C-R)</a:t>
              </a:r>
              <a:endParaRPr lang="es-ES_tradnl" sz="1200" dirty="0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  <p:sp>
        <p:nvSpPr>
          <p:cNvPr id="13" name="Caixa de texto 12">
            <a:extLst>
              <a:ext uri="{FF2B5EF4-FFF2-40B4-BE49-F238E27FC236}">
                <a16:creationId xmlns:a16="http://schemas.microsoft.com/office/drawing/2014/main" id="{F8F3D86F-0F40-A50D-0185-D47C10B87D74}"/>
              </a:ext>
            </a:extLst>
          </p:cNvPr>
          <p:cNvSpPr txBox="1"/>
          <p:nvPr/>
        </p:nvSpPr>
        <p:spPr>
          <a:xfrm>
            <a:off x="7188725" y="3004491"/>
            <a:ext cx="45491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b="1" dirty="0">
                <a:latin typeface="Aharoni" panose="02010803020104030203" pitchFamily="2" charset="-79"/>
                <a:cs typeface="Aharoni" panose="02010803020104030203" pitchFamily="2" charset="-79"/>
              </a:rPr>
              <a:t>Reposo vegetativo</a:t>
            </a:r>
            <a:r>
              <a:rPr lang="es-ES_tradnl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dirty="0"/>
              <a:t>(R):  (16 Nov - 4 Mar)</a:t>
            </a:r>
            <a:endParaRPr lang="es-ES_tradn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b="1" dirty="0">
                <a:latin typeface="Aharoni" panose="02010803020104030203" pitchFamily="2" charset="-79"/>
                <a:cs typeface="Aharoni" panose="02010803020104030203" pitchFamily="2" charset="-79"/>
              </a:rPr>
              <a:t>Lloro</a:t>
            </a:r>
            <a:r>
              <a:rPr lang="es-ES_tradnl" dirty="0"/>
              <a:t> (L): (5 Mar - 23 Mar)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b="1" dirty="0">
                <a:latin typeface="Aharoni" panose="02010803020104030203" pitchFamily="2" charset="-79"/>
                <a:cs typeface="Aharoni" panose="02010803020104030203" pitchFamily="2" charset="-79"/>
              </a:rPr>
              <a:t>Brotación</a:t>
            </a:r>
            <a:r>
              <a:rPr lang="es-ES_tradnl" dirty="0"/>
              <a:t> (B): (24 Mar - 20 May)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b="1" dirty="0">
                <a:latin typeface="Aharoni" panose="02010803020104030203" pitchFamily="2" charset="-79"/>
                <a:cs typeface="Aharoni" panose="02010803020104030203" pitchFamily="2" charset="-79"/>
              </a:rPr>
              <a:t>Floración</a:t>
            </a:r>
            <a:r>
              <a:rPr lang="es-ES_tradnl" dirty="0"/>
              <a:t> (F): (21 May - 10 </a:t>
            </a:r>
            <a:r>
              <a:rPr lang="es-ES_tradnl" dirty="0" err="1"/>
              <a:t>Ago</a:t>
            </a:r>
            <a:r>
              <a:rPr lang="es-ES_tradnl" dirty="0"/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b="1" dirty="0">
                <a:latin typeface="Aharoni" panose="02010803020104030203" pitchFamily="2" charset="-79"/>
                <a:cs typeface="Aharoni" panose="02010803020104030203" pitchFamily="2" charset="-79"/>
              </a:rPr>
              <a:t>Maduración</a:t>
            </a:r>
            <a:r>
              <a:rPr lang="es-ES_tradnl" dirty="0"/>
              <a:t> (M): (10 </a:t>
            </a:r>
            <a:r>
              <a:rPr lang="es-ES_tradnl" dirty="0" err="1"/>
              <a:t>Ago</a:t>
            </a:r>
            <a:r>
              <a:rPr lang="es-ES_tradnl" dirty="0"/>
              <a:t> - 31 </a:t>
            </a:r>
            <a:r>
              <a:rPr lang="es-ES_tradnl" dirty="0" err="1"/>
              <a:t>Sep</a:t>
            </a:r>
            <a:r>
              <a:rPr lang="es-ES_tradnl" dirty="0"/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b="1" dirty="0">
                <a:latin typeface="Aharoni" panose="02010803020104030203" pitchFamily="2" charset="-79"/>
                <a:cs typeface="Aharoni" panose="02010803020104030203" pitchFamily="2" charset="-79"/>
              </a:rPr>
              <a:t>Crecimiento otoñal</a:t>
            </a:r>
            <a:r>
              <a:rPr lang="es-ES_tradnl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dirty="0"/>
              <a:t>(C): (31 </a:t>
            </a:r>
            <a:r>
              <a:rPr lang="es-ES_tradnl" dirty="0" err="1"/>
              <a:t>Sep</a:t>
            </a:r>
            <a:r>
              <a:rPr lang="es-ES_tradnl" dirty="0"/>
              <a:t> - 15 Nov)</a:t>
            </a:r>
          </a:p>
        </p:txBody>
      </p:sp>
      <p:sp>
        <p:nvSpPr>
          <p:cNvPr id="19" name="CuadroTexto 11">
            <a:extLst>
              <a:ext uri="{FF2B5EF4-FFF2-40B4-BE49-F238E27FC236}">
                <a16:creationId xmlns:a16="http://schemas.microsoft.com/office/drawing/2014/main" id="{F123BA0B-8C61-3C07-5719-38B953ECCAD1}"/>
              </a:ext>
            </a:extLst>
          </p:cNvPr>
          <p:cNvSpPr txBox="1"/>
          <p:nvPr/>
        </p:nvSpPr>
        <p:spPr>
          <a:xfrm>
            <a:off x="0" y="127069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8F8F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	</a:t>
            </a:r>
            <a:r>
              <a:rPr lang="es-ES" sz="2800" dirty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Análisis exploratorio</a:t>
            </a:r>
            <a:endParaRPr lang="es-ES" sz="2800" dirty="0">
              <a:solidFill>
                <a:schemeClr val="accent4">
                  <a:lumMod val="50000"/>
                </a:schemeClr>
              </a:solidFill>
              <a:latin typeface="Franklin Gothic Heavy" panose="020B0903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5" name="Marcador de posición de pé de páxina 29">
            <a:extLst>
              <a:ext uri="{FF2B5EF4-FFF2-40B4-BE49-F238E27FC236}">
                <a16:creationId xmlns:a16="http://schemas.microsoft.com/office/drawing/2014/main" id="{0D1A8FC0-E557-0F3B-9638-2F719D4E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074054" y="6492875"/>
            <a:ext cx="1289180" cy="365125"/>
          </a:xfrm>
        </p:spPr>
        <p:txBody>
          <a:bodyPr/>
          <a:lstStyle/>
          <a:p>
            <a:r>
              <a:rPr lang="es-ES_tradnl" sz="1800" dirty="0">
                <a:solidFill>
                  <a:schemeClr val="accent4">
                    <a:lumMod val="75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5509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EF91001-6330-1BCE-8962-FB01013AAE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24" b="87573"/>
          <a:stretch/>
        </p:blipFill>
        <p:spPr>
          <a:xfrm>
            <a:off x="0" y="-5"/>
            <a:ext cx="12192000" cy="754602"/>
          </a:xfr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CA38C43F-5787-E411-B4A8-FEDF2C587C52}"/>
              </a:ext>
            </a:extLst>
          </p:cNvPr>
          <p:cNvGrpSpPr>
            <a:grpSpLocks/>
          </p:cNvGrpSpPr>
          <p:nvPr/>
        </p:nvGrpSpPr>
        <p:grpSpPr>
          <a:xfrm>
            <a:off x="0" y="-5"/>
            <a:ext cx="3338004" cy="754602"/>
            <a:chOff x="0" y="97653"/>
            <a:chExt cx="3338004" cy="754602"/>
          </a:xfrm>
        </p:grpSpPr>
        <p:pic>
          <p:nvPicPr>
            <p:cNvPr id="3" name="Marcador de contenido 4">
              <a:extLst>
                <a:ext uri="{FF2B5EF4-FFF2-40B4-BE49-F238E27FC236}">
                  <a16:creationId xmlns:a16="http://schemas.microsoft.com/office/drawing/2014/main" id="{417F994D-A702-15F7-5144-EE3126AB46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665" t="1424" r="33956" b="87573"/>
            <a:stretch/>
          </p:blipFill>
          <p:spPr>
            <a:xfrm>
              <a:off x="0" y="97653"/>
              <a:ext cx="3338004" cy="754602"/>
            </a:xfrm>
            <a:prstGeom prst="rect">
              <a:avLst/>
            </a:prstGeom>
          </p:spPr>
        </p:pic>
        <p:pic>
          <p:nvPicPr>
            <p:cNvPr id="2" name="Marcador de contenido 4">
              <a:extLst>
                <a:ext uri="{FF2B5EF4-FFF2-40B4-BE49-F238E27FC236}">
                  <a16:creationId xmlns:a16="http://schemas.microsoft.com/office/drawing/2014/main" id="{67A86BC1-B24A-ADB2-A083-EF81C831EB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8762" b="66990"/>
            <a:stretch/>
          </p:blipFill>
          <p:spPr>
            <a:xfrm>
              <a:off x="0" y="97653"/>
              <a:ext cx="1269507" cy="754602"/>
            </a:xfrm>
            <a:prstGeom prst="rect">
              <a:avLst/>
            </a:prstGeom>
          </p:spPr>
        </p:pic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2DEE14DC-C23D-DCC8-6705-D01528585BC7}"/>
              </a:ext>
            </a:extLst>
          </p:cNvPr>
          <p:cNvGrpSpPr/>
          <p:nvPr/>
        </p:nvGrpSpPr>
        <p:grpSpPr>
          <a:xfrm>
            <a:off x="1041390" y="138166"/>
            <a:ext cx="4701412" cy="478260"/>
            <a:chOff x="1041390" y="138166"/>
            <a:chExt cx="4701412" cy="478260"/>
          </a:xfrm>
        </p:grpSpPr>
        <p:pic>
          <p:nvPicPr>
            <p:cNvPr id="7" name="Imagen 6" descr="Interfaz de usuario gráfica&#10;&#10;Descripción generada automáticamente con confianza baja">
              <a:extLst>
                <a:ext uri="{FF2B5EF4-FFF2-40B4-BE49-F238E27FC236}">
                  <a16:creationId xmlns:a16="http://schemas.microsoft.com/office/drawing/2014/main" id="{BB88907F-37DB-00CE-7AB0-0C8F6C869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3398" b="22855"/>
            <a:stretch/>
          </p:blipFill>
          <p:spPr>
            <a:xfrm>
              <a:off x="1041390" y="138166"/>
              <a:ext cx="1483043" cy="478260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08FCD110-51A2-BA7D-4394-1E72E3B9EBC3}"/>
                </a:ext>
              </a:extLst>
            </p:cNvPr>
            <p:cNvSpPr txBox="1"/>
            <p:nvPr/>
          </p:nvSpPr>
          <p:spPr>
            <a:xfrm>
              <a:off x="2539186" y="173678"/>
              <a:ext cx="32036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>
                  <a:solidFill>
                    <a:srgbClr val="FEFEFF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E-NO-LOGOS</a:t>
              </a: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65EAF3DF-B943-D00A-8D50-6308F2E183AD}"/>
              </a:ext>
            </a:extLst>
          </p:cNvPr>
          <p:cNvSpPr txBox="1"/>
          <p:nvPr/>
        </p:nvSpPr>
        <p:spPr>
          <a:xfrm>
            <a:off x="0" y="747471"/>
            <a:ext cx="12192000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8F8F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	</a:t>
            </a:r>
            <a:r>
              <a:rPr lang="es-ES" sz="2400" dirty="0">
                <a:solidFill>
                  <a:srgbClr val="F8F8F8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1. </a:t>
            </a:r>
            <a:r>
              <a:rPr lang="es-ES" sz="2800" dirty="0">
                <a:solidFill>
                  <a:srgbClr val="F8F8F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ELABORACIÓN DEL DATASET</a:t>
            </a:r>
          </a:p>
        </p:txBody>
      </p:sp>
      <p:pic>
        <p:nvPicPr>
          <p:cNvPr id="10" name="Imaxe 9" descr="Unha imaxe na que se mostra diagrama, captura de pantalla, esbozo, negro&#10;&#10;Descrición xerada automaticamente">
            <a:extLst>
              <a:ext uri="{FF2B5EF4-FFF2-40B4-BE49-F238E27FC236}">
                <a16:creationId xmlns:a16="http://schemas.microsoft.com/office/drawing/2014/main" id="{C26F27A0-0C89-3544-EB6B-DC60F7945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154" y="5891083"/>
            <a:ext cx="659149" cy="847725"/>
          </a:xfrm>
          <a:prstGeom prst="rect">
            <a:avLst/>
          </a:prstGeom>
        </p:spPr>
      </p:pic>
      <p:pic>
        <p:nvPicPr>
          <p:cNvPr id="11" name="Imaxe 10" descr="Unha imaxe na que se mostra diagrama, captura de pantalla, esbozo, negro&#10;&#10;Descrición xerada automaticamente">
            <a:extLst>
              <a:ext uri="{FF2B5EF4-FFF2-40B4-BE49-F238E27FC236}">
                <a16:creationId xmlns:a16="http://schemas.microsoft.com/office/drawing/2014/main" id="{0FACABBE-E12F-E986-9E46-0F2724045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40" y="4426887"/>
            <a:ext cx="659149" cy="847725"/>
          </a:xfrm>
          <a:prstGeom prst="rect">
            <a:avLst/>
          </a:prstGeom>
        </p:spPr>
      </p:pic>
      <p:pic>
        <p:nvPicPr>
          <p:cNvPr id="12" name="Imaxe 11" descr="Unha imaxe na que se mostra diagrama, captura de pantalla, esbozo, negro&#10;&#10;Descrición xerada automaticamente">
            <a:extLst>
              <a:ext uri="{FF2B5EF4-FFF2-40B4-BE49-F238E27FC236}">
                <a16:creationId xmlns:a16="http://schemas.microsoft.com/office/drawing/2014/main" id="{714C7985-0808-8262-20EB-52E768D34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40" y="2174805"/>
            <a:ext cx="659149" cy="847725"/>
          </a:xfrm>
          <a:prstGeom prst="rect">
            <a:avLst/>
          </a:prstGeom>
        </p:spPr>
      </p:pic>
      <p:cxnSp>
        <p:nvCxnSpPr>
          <p:cNvPr id="13" name="Conector recto de frecha 12">
            <a:extLst>
              <a:ext uri="{FF2B5EF4-FFF2-40B4-BE49-F238E27FC236}">
                <a16:creationId xmlns:a16="http://schemas.microsoft.com/office/drawing/2014/main" id="{91A00CE6-C844-7E0A-3461-897E4063963C}"/>
              </a:ext>
            </a:extLst>
          </p:cNvPr>
          <p:cNvCxnSpPr>
            <a:cxnSpLocks/>
            <a:stCxn id="11" idx="3"/>
            <a:endCxn id="15" idx="1"/>
          </p:cNvCxnSpPr>
          <p:nvPr/>
        </p:nvCxnSpPr>
        <p:spPr>
          <a:xfrm flipV="1">
            <a:off x="1200989" y="4836059"/>
            <a:ext cx="1157846" cy="0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Caixa de texto 13">
            <a:extLst>
              <a:ext uri="{FF2B5EF4-FFF2-40B4-BE49-F238E27FC236}">
                <a16:creationId xmlns:a16="http://schemas.microsoft.com/office/drawing/2014/main" id="{330CFA5F-9D1F-6799-E1AE-6BA5190ECF82}"/>
              </a:ext>
            </a:extLst>
          </p:cNvPr>
          <p:cNvSpPr txBox="1"/>
          <p:nvPr/>
        </p:nvSpPr>
        <p:spPr>
          <a:xfrm>
            <a:off x="1069390" y="4413712"/>
            <a:ext cx="1346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sz="1200" dirty="0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Agrupación diaria</a:t>
            </a:r>
            <a:endParaRPr lang="es-ES_tradnl" sz="1200" dirty="0">
              <a:solidFill>
                <a:schemeClr val="accent4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5" name="Chave esquerda 14">
            <a:extLst>
              <a:ext uri="{FF2B5EF4-FFF2-40B4-BE49-F238E27FC236}">
                <a16:creationId xmlns:a16="http://schemas.microsoft.com/office/drawing/2014/main" id="{20AA3AD3-A65B-6FC6-DB67-C196BCA7130D}"/>
              </a:ext>
            </a:extLst>
          </p:cNvPr>
          <p:cNvSpPr/>
          <p:nvPr/>
        </p:nvSpPr>
        <p:spPr>
          <a:xfrm>
            <a:off x="2358835" y="4145253"/>
            <a:ext cx="314325" cy="1381611"/>
          </a:xfrm>
          <a:prstGeom prst="leftBrace">
            <a:avLst>
              <a:gd name="adj1" fmla="val 0"/>
              <a:gd name="adj2" fmla="val 50000"/>
            </a:avLst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6" name="Caixa de texto 15">
            <a:extLst>
              <a:ext uri="{FF2B5EF4-FFF2-40B4-BE49-F238E27FC236}">
                <a16:creationId xmlns:a16="http://schemas.microsoft.com/office/drawing/2014/main" id="{DE67D764-3666-8D88-29C7-E0454E71C4EB}"/>
              </a:ext>
            </a:extLst>
          </p:cNvPr>
          <p:cNvSpPr txBox="1"/>
          <p:nvPr/>
        </p:nvSpPr>
        <p:spPr>
          <a:xfrm>
            <a:off x="2506666" y="4234185"/>
            <a:ext cx="1475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b="1" dirty="0"/>
              <a:t>- </a:t>
            </a:r>
            <a:r>
              <a:rPr lang="gl-ES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precip1Hour</a:t>
            </a:r>
            <a:endParaRPr lang="es-ES_tradnl" sz="11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7" name="Caixa de texto 16">
            <a:extLst>
              <a:ext uri="{FF2B5EF4-FFF2-40B4-BE49-F238E27FC236}">
                <a16:creationId xmlns:a16="http://schemas.microsoft.com/office/drawing/2014/main" id="{8FFDE6EE-9E21-756F-8AC6-106300818A3F}"/>
              </a:ext>
            </a:extLst>
          </p:cNvPr>
          <p:cNvSpPr txBox="1"/>
          <p:nvPr/>
        </p:nvSpPr>
        <p:spPr>
          <a:xfrm>
            <a:off x="2506666" y="4686087"/>
            <a:ext cx="16975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b="1" dirty="0"/>
              <a:t>- </a:t>
            </a:r>
            <a:r>
              <a:rPr lang="gl-ES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relativeHumidity</a:t>
            </a:r>
            <a:endParaRPr lang="es-ES_tradnl" sz="11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8" name="Caixa de texto 17">
            <a:extLst>
              <a:ext uri="{FF2B5EF4-FFF2-40B4-BE49-F238E27FC236}">
                <a16:creationId xmlns:a16="http://schemas.microsoft.com/office/drawing/2014/main" id="{8F5ACD0F-54B4-F41E-26F0-B1276273B014}"/>
              </a:ext>
            </a:extLst>
          </p:cNvPr>
          <p:cNvSpPr txBox="1"/>
          <p:nvPr/>
        </p:nvSpPr>
        <p:spPr>
          <a:xfrm>
            <a:off x="2541471" y="5106825"/>
            <a:ext cx="1475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>
              <a:defRPr sz="1400" b="1"/>
            </a:lvl1pPr>
          </a:lstStyle>
          <a:p>
            <a:r>
              <a:rPr lang="gl-ES" dirty="0"/>
              <a:t>- </a:t>
            </a:r>
            <a:r>
              <a:rPr lang="gl-E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snow1Hour</a:t>
            </a:r>
            <a:endParaRPr lang="es-ES_tradnl" sz="1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19" name="Conector recto de frecha 18">
            <a:extLst>
              <a:ext uri="{FF2B5EF4-FFF2-40B4-BE49-F238E27FC236}">
                <a16:creationId xmlns:a16="http://schemas.microsoft.com/office/drawing/2014/main" id="{FC58CFB9-D456-BC1F-9B13-71B0C12777A4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1200989" y="2598668"/>
            <a:ext cx="1124062" cy="0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Caixa de texto 19">
            <a:extLst>
              <a:ext uri="{FF2B5EF4-FFF2-40B4-BE49-F238E27FC236}">
                <a16:creationId xmlns:a16="http://schemas.microsoft.com/office/drawing/2014/main" id="{96B0555A-ED05-B993-7A63-7607440A40A3}"/>
              </a:ext>
            </a:extLst>
          </p:cNvPr>
          <p:cNvSpPr txBox="1"/>
          <p:nvPr/>
        </p:nvSpPr>
        <p:spPr>
          <a:xfrm>
            <a:off x="2506665" y="1992224"/>
            <a:ext cx="2530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b="1" dirty="0"/>
              <a:t>- </a:t>
            </a:r>
            <a:r>
              <a:rPr lang="gl-ES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FeelsLikeLocalDaytime</a:t>
            </a:r>
            <a:endParaRPr lang="es-ES_tradnl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1" name="Caixa de texto 20">
            <a:extLst>
              <a:ext uri="{FF2B5EF4-FFF2-40B4-BE49-F238E27FC236}">
                <a16:creationId xmlns:a16="http://schemas.microsoft.com/office/drawing/2014/main" id="{955B5A86-8546-2FD4-D732-71A3358FAF50}"/>
              </a:ext>
            </a:extLst>
          </p:cNvPr>
          <p:cNvSpPr txBox="1"/>
          <p:nvPr/>
        </p:nvSpPr>
        <p:spPr>
          <a:xfrm>
            <a:off x="2506665" y="2425029"/>
            <a:ext cx="2530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200" b="1" dirty="0"/>
              <a:t>- </a:t>
            </a:r>
            <a:r>
              <a:rPr lang="gl-ES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FeelsLikeLocalOvernight</a:t>
            </a:r>
            <a:endParaRPr lang="es-ES_tradnl" sz="11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2" name="Caixa de texto 21">
            <a:extLst>
              <a:ext uri="{FF2B5EF4-FFF2-40B4-BE49-F238E27FC236}">
                <a16:creationId xmlns:a16="http://schemas.microsoft.com/office/drawing/2014/main" id="{5F6FABEA-58DB-7E33-005B-8A7F3749FB91}"/>
              </a:ext>
            </a:extLst>
          </p:cNvPr>
          <p:cNvSpPr txBox="1"/>
          <p:nvPr/>
        </p:nvSpPr>
        <p:spPr>
          <a:xfrm>
            <a:off x="2506666" y="2921313"/>
            <a:ext cx="2250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b="1" dirty="0"/>
              <a:t>- </a:t>
            </a:r>
            <a:r>
              <a:rPr lang="gl-ES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WindSpeedLocalDaytime</a:t>
            </a:r>
            <a:endParaRPr lang="es-ES_tradnl" sz="1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3" name="Chave esquerda 22">
            <a:extLst>
              <a:ext uri="{FF2B5EF4-FFF2-40B4-BE49-F238E27FC236}">
                <a16:creationId xmlns:a16="http://schemas.microsoft.com/office/drawing/2014/main" id="{B914EC6A-FF74-F8CE-CE5C-0487616F3BD0}"/>
              </a:ext>
            </a:extLst>
          </p:cNvPr>
          <p:cNvSpPr/>
          <p:nvPr/>
        </p:nvSpPr>
        <p:spPr>
          <a:xfrm>
            <a:off x="2341199" y="1898737"/>
            <a:ext cx="314325" cy="1381611"/>
          </a:xfrm>
          <a:prstGeom prst="leftBrace">
            <a:avLst>
              <a:gd name="adj1" fmla="val 0"/>
              <a:gd name="adj2" fmla="val 50675"/>
            </a:avLst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" name="Chave dereita 23">
            <a:extLst>
              <a:ext uri="{FF2B5EF4-FFF2-40B4-BE49-F238E27FC236}">
                <a16:creationId xmlns:a16="http://schemas.microsoft.com/office/drawing/2014/main" id="{C081A725-291A-8877-A5F6-87CBA4E67628}"/>
              </a:ext>
            </a:extLst>
          </p:cNvPr>
          <p:cNvSpPr/>
          <p:nvPr/>
        </p:nvSpPr>
        <p:spPr>
          <a:xfrm>
            <a:off x="4717094" y="2890801"/>
            <a:ext cx="688057" cy="2145587"/>
          </a:xfrm>
          <a:prstGeom prst="rightBrac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25" name="Conector recto de frecha 24">
            <a:extLst>
              <a:ext uri="{FF2B5EF4-FFF2-40B4-BE49-F238E27FC236}">
                <a16:creationId xmlns:a16="http://schemas.microsoft.com/office/drawing/2014/main" id="{967AB989-C131-3454-186B-A37400C9361D}"/>
              </a:ext>
            </a:extLst>
          </p:cNvPr>
          <p:cNvCxnSpPr>
            <a:cxnSpLocks/>
          </p:cNvCxnSpPr>
          <p:nvPr/>
        </p:nvCxnSpPr>
        <p:spPr>
          <a:xfrm>
            <a:off x="5324189" y="3961679"/>
            <a:ext cx="2268000" cy="0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Caixa de texto 25">
            <a:extLst>
              <a:ext uri="{FF2B5EF4-FFF2-40B4-BE49-F238E27FC236}">
                <a16:creationId xmlns:a16="http://schemas.microsoft.com/office/drawing/2014/main" id="{42AEE3F3-33DA-7D61-CDB7-81224056886B}"/>
              </a:ext>
            </a:extLst>
          </p:cNvPr>
          <p:cNvSpPr txBox="1"/>
          <p:nvPr/>
        </p:nvSpPr>
        <p:spPr>
          <a:xfrm>
            <a:off x="5058711" y="3611415"/>
            <a:ext cx="30709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200" dirty="0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Agrupación por fases del ciclo de la </a:t>
            </a:r>
            <a:r>
              <a:rPr lang="gl-ES" sz="1200" dirty="0" err="1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vid</a:t>
            </a:r>
            <a:endParaRPr lang="es-ES_tradnl" sz="1200" dirty="0">
              <a:solidFill>
                <a:schemeClr val="accent4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cxnSp>
        <p:nvCxnSpPr>
          <p:cNvPr id="27" name="Conector recto de frecha 26">
            <a:extLst>
              <a:ext uri="{FF2B5EF4-FFF2-40B4-BE49-F238E27FC236}">
                <a16:creationId xmlns:a16="http://schemas.microsoft.com/office/drawing/2014/main" id="{ED1A3D3A-50B6-B2E2-1445-69A992EAF070}"/>
              </a:ext>
            </a:extLst>
          </p:cNvPr>
          <p:cNvCxnSpPr>
            <a:cxnSpLocks/>
          </p:cNvCxnSpPr>
          <p:nvPr/>
        </p:nvCxnSpPr>
        <p:spPr>
          <a:xfrm flipV="1">
            <a:off x="1212621" y="6369739"/>
            <a:ext cx="6422878" cy="1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Caixa de texto 27">
            <a:extLst>
              <a:ext uri="{FF2B5EF4-FFF2-40B4-BE49-F238E27FC236}">
                <a16:creationId xmlns:a16="http://schemas.microsoft.com/office/drawing/2014/main" id="{20F7648D-7E99-38E1-B34C-7C426BEA5C1E}"/>
              </a:ext>
            </a:extLst>
          </p:cNvPr>
          <p:cNvSpPr txBox="1"/>
          <p:nvPr/>
        </p:nvSpPr>
        <p:spPr>
          <a:xfrm>
            <a:off x="2639852" y="6103981"/>
            <a:ext cx="3844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200" dirty="0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Imputación de los datos de SUPERFICIE y ALTITUD</a:t>
            </a:r>
            <a:endParaRPr lang="es-ES_tradnl" sz="1200" dirty="0">
              <a:solidFill>
                <a:schemeClr val="accent4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9" name="Chave dereita 28">
            <a:extLst>
              <a:ext uri="{FF2B5EF4-FFF2-40B4-BE49-F238E27FC236}">
                <a16:creationId xmlns:a16="http://schemas.microsoft.com/office/drawing/2014/main" id="{9CF66900-7953-772E-CB65-42E2C5580724}"/>
              </a:ext>
            </a:extLst>
          </p:cNvPr>
          <p:cNvSpPr/>
          <p:nvPr/>
        </p:nvSpPr>
        <p:spPr>
          <a:xfrm>
            <a:off x="7661520" y="3961679"/>
            <a:ext cx="628669" cy="2419439"/>
          </a:xfrm>
          <a:prstGeom prst="rightBrace">
            <a:avLst>
              <a:gd name="adj1" fmla="val 8333"/>
              <a:gd name="adj2" fmla="val 50700"/>
            </a:avLst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0" name="Imaxe 29" descr="Unha imaxe na que se mostra diagrama, captura de pantalla, esbozo, negro&#10;&#10;Descrición xerada automaticamente">
            <a:extLst>
              <a:ext uri="{FF2B5EF4-FFF2-40B4-BE49-F238E27FC236}">
                <a16:creationId xmlns:a16="http://schemas.microsoft.com/office/drawing/2014/main" id="{2699C2D9-BB4F-5675-7179-CD74A240A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8701" y="4839976"/>
            <a:ext cx="659149" cy="847725"/>
          </a:xfrm>
          <a:prstGeom prst="rect">
            <a:avLst/>
          </a:prstGeom>
        </p:spPr>
      </p:pic>
      <p:sp>
        <p:nvSpPr>
          <p:cNvPr id="31" name="Caixa de texto 30">
            <a:extLst>
              <a:ext uri="{FF2B5EF4-FFF2-40B4-BE49-F238E27FC236}">
                <a16:creationId xmlns:a16="http://schemas.microsoft.com/office/drawing/2014/main" id="{19EFB628-67BD-AB62-DBF6-8F6734ABFD5F}"/>
              </a:ext>
            </a:extLst>
          </p:cNvPr>
          <p:cNvSpPr txBox="1"/>
          <p:nvPr/>
        </p:nvSpPr>
        <p:spPr>
          <a:xfrm>
            <a:off x="8042358" y="4503624"/>
            <a:ext cx="1876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sz="1400" dirty="0"/>
              <a:t>    </a:t>
            </a:r>
            <a:r>
              <a:rPr lang="gl-ES" sz="1400" dirty="0">
                <a:latin typeface="Aharoni" panose="02010803020104030203" pitchFamily="2" charset="-79"/>
                <a:cs typeface="Aharoni" panose="02010803020104030203" pitchFamily="2" charset="-79"/>
              </a:rPr>
              <a:t>DATASET FINAL</a:t>
            </a:r>
            <a:endParaRPr lang="es-ES_tradn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cxnSp>
        <p:nvCxnSpPr>
          <p:cNvPr id="32" name="Conector recto de frecha 31">
            <a:extLst>
              <a:ext uri="{FF2B5EF4-FFF2-40B4-BE49-F238E27FC236}">
                <a16:creationId xmlns:a16="http://schemas.microsoft.com/office/drawing/2014/main" id="{82DC60D8-BB6B-FF92-E88B-1C58F4BA0A15}"/>
              </a:ext>
            </a:extLst>
          </p:cNvPr>
          <p:cNvCxnSpPr>
            <a:cxnSpLocks/>
          </p:cNvCxnSpPr>
          <p:nvPr/>
        </p:nvCxnSpPr>
        <p:spPr>
          <a:xfrm>
            <a:off x="9137850" y="5189191"/>
            <a:ext cx="1260000" cy="0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Caixa de texto 32">
            <a:extLst>
              <a:ext uri="{FF2B5EF4-FFF2-40B4-BE49-F238E27FC236}">
                <a16:creationId xmlns:a16="http://schemas.microsoft.com/office/drawing/2014/main" id="{9C46A0B6-6DE7-3A7F-7EC7-FA8E85EFD300}"/>
              </a:ext>
            </a:extLst>
          </p:cNvPr>
          <p:cNvSpPr txBox="1"/>
          <p:nvPr/>
        </p:nvSpPr>
        <p:spPr>
          <a:xfrm>
            <a:off x="8916872" y="5232190"/>
            <a:ext cx="1674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sz="1200" dirty="0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Variables</a:t>
            </a:r>
            <a:r>
              <a:rPr lang="gl-ES" sz="1100" dirty="0"/>
              <a:t> </a:t>
            </a:r>
            <a:r>
              <a:rPr lang="gl-ES" sz="1200" dirty="0" err="1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adicionales</a:t>
            </a:r>
            <a:endParaRPr lang="es-ES_tradnl" sz="1200" dirty="0">
              <a:solidFill>
                <a:schemeClr val="accent4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4" name="Chave esquerda 33">
            <a:extLst>
              <a:ext uri="{FF2B5EF4-FFF2-40B4-BE49-F238E27FC236}">
                <a16:creationId xmlns:a16="http://schemas.microsoft.com/office/drawing/2014/main" id="{61D85EBA-FE91-8462-0490-A4AEC23AB3A9}"/>
              </a:ext>
            </a:extLst>
          </p:cNvPr>
          <p:cNvSpPr/>
          <p:nvPr/>
        </p:nvSpPr>
        <p:spPr>
          <a:xfrm>
            <a:off x="10457011" y="4081504"/>
            <a:ext cx="343597" cy="2205890"/>
          </a:xfrm>
          <a:prstGeom prst="leftBrace">
            <a:avLst>
              <a:gd name="adj1" fmla="val 0"/>
              <a:gd name="adj2" fmla="val 50000"/>
            </a:avLst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5" name="Caixa de texto 34">
            <a:extLst>
              <a:ext uri="{FF2B5EF4-FFF2-40B4-BE49-F238E27FC236}">
                <a16:creationId xmlns:a16="http://schemas.microsoft.com/office/drawing/2014/main" id="{D7C12100-B582-7788-EF49-B350E324120B}"/>
              </a:ext>
            </a:extLst>
          </p:cNvPr>
          <p:cNvSpPr txBox="1"/>
          <p:nvPr/>
        </p:nvSpPr>
        <p:spPr>
          <a:xfrm>
            <a:off x="10681417" y="4128158"/>
            <a:ext cx="1060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b="1" dirty="0"/>
              <a:t>- </a:t>
            </a:r>
            <a:r>
              <a:rPr lang="gl-ES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PROD_LAG</a:t>
            </a:r>
            <a:endParaRPr lang="es-ES_tradnl" sz="11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6" name="Caixa de texto 35">
            <a:extLst>
              <a:ext uri="{FF2B5EF4-FFF2-40B4-BE49-F238E27FC236}">
                <a16:creationId xmlns:a16="http://schemas.microsoft.com/office/drawing/2014/main" id="{D0CFFD6E-1236-DC6E-43B0-2EB45B3CAE81}"/>
              </a:ext>
            </a:extLst>
          </p:cNvPr>
          <p:cNvSpPr txBox="1"/>
          <p:nvPr/>
        </p:nvSpPr>
        <p:spPr>
          <a:xfrm>
            <a:off x="10681417" y="4434446"/>
            <a:ext cx="1060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b="1" dirty="0"/>
              <a:t>- </a:t>
            </a:r>
            <a:r>
              <a:rPr lang="gl-ES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PROD_LAG2</a:t>
            </a:r>
            <a:endParaRPr lang="es-ES_tradnl" sz="11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7" name="Caixa de texto 36">
            <a:extLst>
              <a:ext uri="{FF2B5EF4-FFF2-40B4-BE49-F238E27FC236}">
                <a16:creationId xmlns:a16="http://schemas.microsoft.com/office/drawing/2014/main" id="{4EAEE66F-1EF4-9B24-2A31-9A01B78C152B}"/>
              </a:ext>
            </a:extLst>
          </p:cNvPr>
          <p:cNvSpPr txBox="1"/>
          <p:nvPr/>
        </p:nvSpPr>
        <p:spPr>
          <a:xfrm>
            <a:off x="10681417" y="4750773"/>
            <a:ext cx="1060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b="1" dirty="0"/>
              <a:t>- </a:t>
            </a:r>
            <a:r>
              <a:rPr lang="gl-ES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DIFF</a:t>
            </a:r>
            <a:endParaRPr lang="es-ES_tradnl" sz="11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8" name="Caixa de texto 37">
            <a:extLst>
              <a:ext uri="{FF2B5EF4-FFF2-40B4-BE49-F238E27FC236}">
                <a16:creationId xmlns:a16="http://schemas.microsoft.com/office/drawing/2014/main" id="{8756DF4B-6DA5-CDAC-CB09-0E5A7613AB61}"/>
              </a:ext>
            </a:extLst>
          </p:cNvPr>
          <p:cNvSpPr txBox="1"/>
          <p:nvPr/>
        </p:nvSpPr>
        <p:spPr>
          <a:xfrm>
            <a:off x="10681416" y="5339740"/>
            <a:ext cx="1291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b="1" dirty="0"/>
              <a:t>- </a:t>
            </a:r>
            <a:r>
              <a:rPr lang="gl-ES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EFICIENCIA</a:t>
            </a:r>
            <a:endParaRPr lang="es-ES_tradnl" sz="11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9" name="Caixa de texto 38">
            <a:extLst>
              <a:ext uri="{FF2B5EF4-FFF2-40B4-BE49-F238E27FC236}">
                <a16:creationId xmlns:a16="http://schemas.microsoft.com/office/drawing/2014/main" id="{7686AC7E-0E2D-76F9-A3C2-A0A60C0908AF}"/>
              </a:ext>
            </a:extLst>
          </p:cNvPr>
          <p:cNvSpPr txBox="1"/>
          <p:nvPr/>
        </p:nvSpPr>
        <p:spPr>
          <a:xfrm>
            <a:off x="10726080" y="5666864"/>
            <a:ext cx="1060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b="1" dirty="0"/>
              <a:t>- </a:t>
            </a:r>
            <a:r>
              <a:rPr lang="gl-ES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SUP_MOD</a:t>
            </a:r>
            <a:endParaRPr lang="es-ES_tradnl" sz="11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0" name="Caixa de texto 39">
            <a:extLst>
              <a:ext uri="{FF2B5EF4-FFF2-40B4-BE49-F238E27FC236}">
                <a16:creationId xmlns:a16="http://schemas.microsoft.com/office/drawing/2014/main" id="{79C78E04-80B9-D082-0C9B-18F41056D86E}"/>
              </a:ext>
            </a:extLst>
          </p:cNvPr>
          <p:cNvSpPr txBox="1"/>
          <p:nvPr/>
        </p:nvSpPr>
        <p:spPr>
          <a:xfrm>
            <a:off x="10747355" y="5993989"/>
            <a:ext cx="1060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b="1" dirty="0"/>
              <a:t>-</a:t>
            </a:r>
            <a:r>
              <a:rPr lang="gl-E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gl-ES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SUP_VAR</a:t>
            </a:r>
            <a:endParaRPr lang="es-ES_tradnl" sz="11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1" name="Caixa de texto 40">
            <a:extLst>
              <a:ext uri="{FF2B5EF4-FFF2-40B4-BE49-F238E27FC236}">
                <a16:creationId xmlns:a16="http://schemas.microsoft.com/office/drawing/2014/main" id="{86DA4484-D0CF-4FD2-2895-BDFAC2B0D4A3}"/>
              </a:ext>
            </a:extLst>
          </p:cNvPr>
          <p:cNvSpPr txBox="1"/>
          <p:nvPr/>
        </p:nvSpPr>
        <p:spPr>
          <a:xfrm>
            <a:off x="5251950" y="4057301"/>
            <a:ext cx="26977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200" dirty="0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Eliminación datos relativos a </a:t>
            </a:r>
            <a:r>
              <a:rPr lang="gl-ES" sz="12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2015</a:t>
            </a:r>
            <a:endParaRPr lang="es-ES_tradnl" sz="1200" dirty="0">
              <a:solidFill>
                <a:schemeClr val="accent4">
                  <a:lumMod val="75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42" name="Caixa de texto 41">
            <a:extLst>
              <a:ext uri="{FF2B5EF4-FFF2-40B4-BE49-F238E27FC236}">
                <a16:creationId xmlns:a16="http://schemas.microsoft.com/office/drawing/2014/main" id="{BF8AF144-8312-CAD6-13E7-AFC0B1DCFEF6}"/>
              </a:ext>
            </a:extLst>
          </p:cNvPr>
          <p:cNvSpPr txBox="1"/>
          <p:nvPr/>
        </p:nvSpPr>
        <p:spPr>
          <a:xfrm>
            <a:off x="35179" y="1901876"/>
            <a:ext cx="1876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sz="1400" dirty="0"/>
              <a:t>    </a:t>
            </a:r>
            <a:r>
              <a:rPr lang="gl-ES" sz="1400" dirty="0">
                <a:latin typeface="Aharoni" panose="02010803020104030203" pitchFamily="2" charset="-79"/>
                <a:cs typeface="Aharoni" panose="02010803020104030203" pitchFamily="2" charset="-79"/>
              </a:rPr>
              <a:t>DATOS_ETO</a:t>
            </a:r>
            <a:endParaRPr lang="es-ES_tradn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3" name="Caixa de texto 42">
            <a:extLst>
              <a:ext uri="{FF2B5EF4-FFF2-40B4-BE49-F238E27FC236}">
                <a16:creationId xmlns:a16="http://schemas.microsoft.com/office/drawing/2014/main" id="{B477A951-047C-AB65-3FAA-497CAB41ADB9}"/>
              </a:ext>
            </a:extLst>
          </p:cNvPr>
          <p:cNvSpPr txBox="1"/>
          <p:nvPr/>
        </p:nvSpPr>
        <p:spPr>
          <a:xfrm>
            <a:off x="164872" y="4145253"/>
            <a:ext cx="1876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sz="1400" dirty="0"/>
              <a:t>    </a:t>
            </a:r>
            <a:r>
              <a:rPr lang="gl-ES" sz="1400" dirty="0">
                <a:latin typeface="Aharoni" panose="02010803020104030203" pitchFamily="2" charset="-79"/>
                <a:cs typeface="Aharoni" panose="02010803020104030203" pitchFamily="2" charset="-79"/>
              </a:rPr>
              <a:t>DATOS_METEO</a:t>
            </a:r>
            <a:endParaRPr lang="es-ES_tradn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4" name="Caixa de texto 43">
            <a:extLst>
              <a:ext uri="{FF2B5EF4-FFF2-40B4-BE49-F238E27FC236}">
                <a16:creationId xmlns:a16="http://schemas.microsoft.com/office/drawing/2014/main" id="{0B40E576-1708-6734-F0E1-D234304766EF}"/>
              </a:ext>
            </a:extLst>
          </p:cNvPr>
          <p:cNvSpPr txBox="1"/>
          <p:nvPr/>
        </p:nvSpPr>
        <p:spPr>
          <a:xfrm>
            <a:off x="277090" y="5628353"/>
            <a:ext cx="1876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sz="1400" dirty="0"/>
              <a:t>    </a:t>
            </a:r>
            <a:r>
              <a:rPr lang="gl-ES" sz="1400" dirty="0">
                <a:latin typeface="Aharoni" panose="02010803020104030203" pitchFamily="2" charset="-79"/>
                <a:cs typeface="Aharoni" panose="02010803020104030203" pitchFamily="2" charset="-79"/>
              </a:rPr>
              <a:t>UH_</a:t>
            </a:r>
            <a:r>
              <a:rPr lang="gl-ES" sz="1400" dirty="0">
                <a:latin typeface="Arial Black" panose="020B0A04020102020204" pitchFamily="34" charset="0"/>
                <a:cs typeface="Aharoni" panose="02010803020104030203" pitchFamily="2" charset="-79"/>
              </a:rPr>
              <a:t>2023</a:t>
            </a:r>
            <a:r>
              <a:rPr lang="gl-ES" sz="1400" dirty="0">
                <a:latin typeface="Aharoni" panose="02010803020104030203" pitchFamily="2" charset="-79"/>
                <a:cs typeface="Aharoni" panose="02010803020104030203" pitchFamily="2" charset="-79"/>
              </a:rPr>
              <a:t>_TRAIN</a:t>
            </a:r>
            <a:endParaRPr lang="es-ES_tradn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0" name="Gráfica 49" descr="Table outline">
            <a:extLst>
              <a:ext uri="{FF2B5EF4-FFF2-40B4-BE49-F238E27FC236}">
                <a16:creationId xmlns:a16="http://schemas.microsoft.com/office/drawing/2014/main" id="{B1F1B477-EDFF-00AE-88EE-C6D7564502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42278" y="3465506"/>
            <a:ext cx="914400" cy="914400"/>
          </a:xfrm>
          <a:prstGeom prst="rect">
            <a:avLst/>
          </a:prstGeom>
        </p:spPr>
      </p:pic>
      <p:sp>
        <p:nvSpPr>
          <p:cNvPr id="51" name="Caixa de texto 50">
            <a:extLst>
              <a:ext uri="{FF2B5EF4-FFF2-40B4-BE49-F238E27FC236}">
                <a16:creationId xmlns:a16="http://schemas.microsoft.com/office/drawing/2014/main" id="{4774269B-191D-69DB-6683-0FD49669C88D}"/>
              </a:ext>
            </a:extLst>
          </p:cNvPr>
          <p:cNvSpPr txBox="1"/>
          <p:nvPr/>
        </p:nvSpPr>
        <p:spPr>
          <a:xfrm>
            <a:off x="6619873" y="4893240"/>
            <a:ext cx="12041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CAMPAÑA</a:t>
            </a:r>
            <a:endParaRPr lang="es-ES_tradnl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52" name="Gráfica 51" descr="Table outline">
            <a:extLst>
              <a:ext uri="{FF2B5EF4-FFF2-40B4-BE49-F238E27FC236}">
                <a16:creationId xmlns:a16="http://schemas.microsoft.com/office/drawing/2014/main" id="{7023656F-320B-ED7F-C868-1FF7304944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60053" y="5187514"/>
            <a:ext cx="914400" cy="914400"/>
          </a:xfrm>
          <a:prstGeom prst="rect">
            <a:avLst/>
          </a:prstGeom>
        </p:spPr>
      </p:pic>
      <p:sp>
        <p:nvSpPr>
          <p:cNvPr id="53" name="Caixa de texto 52">
            <a:extLst>
              <a:ext uri="{FF2B5EF4-FFF2-40B4-BE49-F238E27FC236}">
                <a16:creationId xmlns:a16="http://schemas.microsoft.com/office/drawing/2014/main" id="{E98EEC60-B9AA-06C7-9582-629584B32D4C}"/>
              </a:ext>
            </a:extLst>
          </p:cNvPr>
          <p:cNvSpPr txBox="1"/>
          <p:nvPr/>
        </p:nvSpPr>
        <p:spPr>
          <a:xfrm>
            <a:off x="6559516" y="5084719"/>
            <a:ext cx="1475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ID_ESTACIÓN</a:t>
            </a:r>
            <a:endParaRPr lang="es-ES_tradnl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4" name="Caixa de texto 53">
            <a:extLst>
              <a:ext uri="{FF2B5EF4-FFF2-40B4-BE49-F238E27FC236}">
                <a16:creationId xmlns:a16="http://schemas.microsoft.com/office/drawing/2014/main" id="{43F5A164-68AF-1413-B09E-A1BE6507BBE9}"/>
              </a:ext>
            </a:extLst>
          </p:cNvPr>
          <p:cNvSpPr txBox="1"/>
          <p:nvPr/>
        </p:nvSpPr>
        <p:spPr>
          <a:xfrm>
            <a:off x="3561559" y="3379394"/>
            <a:ext cx="1475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ID_ESTACIÓN</a:t>
            </a:r>
            <a:endParaRPr lang="es-ES_tradnl" sz="11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0" name="CuadroTexto 11">
            <a:extLst>
              <a:ext uri="{FF2B5EF4-FFF2-40B4-BE49-F238E27FC236}">
                <a16:creationId xmlns:a16="http://schemas.microsoft.com/office/drawing/2014/main" id="{1C67EAA4-0E16-13AB-50E8-D8568C050E1D}"/>
              </a:ext>
            </a:extLst>
          </p:cNvPr>
          <p:cNvSpPr txBox="1"/>
          <p:nvPr/>
        </p:nvSpPr>
        <p:spPr>
          <a:xfrm>
            <a:off x="0" y="127069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8F8F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	</a:t>
            </a:r>
            <a:r>
              <a:rPr lang="es-ES" sz="2800" dirty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Construcción del </a:t>
            </a:r>
            <a:r>
              <a:rPr lang="es-ES" sz="2800" dirty="0" err="1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dataset</a:t>
            </a:r>
            <a:r>
              <a:rPr lang="es-ES" sz="2800" dirty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final</a:t>
            </a:r>
            <a:endParaRPr lang="es-ES" sz="2800" dirty="0">
              <a:solidFill>
                <a:schemeClr val="accent4">
                  <a:lumMod val="50000"/>
                </a:schemeClr>
              </a:solidFill>
              <a:latin typeface="Franklin Gothic Heavy" panose="020B0903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46" name="Marcador de posición de pé de páxina 29">
            <a:extLst>
              <a:ext uri="{FF2B5EF4-FFF2-40B4-BE49-F238E27FC236}">
                <a16:creationId xmlns:a16="http://schemas.microsoft.com/office/drawing/2014/main" id="{E8FD32FA-40C6-3A68-3038-896FEF58C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074054" y="6492875"/>
            <a:ext cx="1289180" cy="365125"/>
          </a:xfrm>
        </p:spPr>
        <p:txBody>
          <a:bodyPr/>
          <a:lstStyle/>
          <a:p>
            <a:r>
              <a:rPr lang="es-ES_tradnl" sz="1800" dirty="0">
                <a:solidFill>
                  <a:schemeClr val="accent4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47" name="Caixa de texto 46">
            <a:extLst>
              <a:ext uri="{FF2B5EF4-FFF2-40B4-BE49-F238E27FC236}">
                <a16:creationId xmlns:a16="http://schemas.microsoft.com/office/drawing/2014/main" id="{7CFEB287-BDF5-472A-0A8E-A30FDB4C7D2B}"/>
              </a:ext>
            </a:extLst>
          </p:cNvPr>
          <p:cNvSpPr txBox="1"/>
          <p:nvPr/>
        </p:nvSpPr>
        <p:spPr>
          <a:xfrm>
            <a:off x="8866160" y="4744533"/>
            <a:ext cx="1674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sz="1200" dirty="0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Selección   </a:t>
            </a:r>
            <a:r>
              <a:rPr lang="gl-ES" sz="1100" dirty="0"/>
              <a:t> </a:t>
            </a:r>
            <a:r>
              <a:rPr lang="gl-ES" sz="1200" dirty="0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variables</a:t>
            </a:r>
            <a:endParaRPr lang="es-ES_tradnl" sz="1200" dirty="0">
              <a:solidFill>
                <a:schemeClr val="accent4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6885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00"/>
                            </p:stCondLst>
                            <p:childTnLst>
                              <p:par>
                                <p:cTn id="1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15" grpId="0" animBg="1"/>
      <p:bldP spid="16" grpId="0"/>
      <p:bldP spid="17" grpId="0"/>
      <p:bldP spid="18" grpId="0"/>
      <p:bldP spid="20" grpId="0"/>
      <p:bldP spid="21" grpId="0"/>
      <p:bldP spid="22" grpId="0"/>
      <p:bldP spid="23" grpId="0" animBg="1"/>
      <p:bldP spid="24" grpId="0" animBg="1"/>
      <p:bldP spid="26" grpId="0"/>
      <p:bldP spid="28" grpId="0"/>
      <p:bldP spid="29" grpId="0" animBg="1"/>
      <p:bldP spid="31" grpId="0"/>
      <p:bldP spid="33" grpId="0"/>
      <p:bldP spid="34" grpId="0" animBg="1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51" grpId="0"/>
      <p:bldP spid="53" grpId="0"/>
      <p:bldP spid="54" grpId="0"/>
      <p:bldP spid="60" grpId="0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EF91001-6330-1BCE-8962-FB01013AAE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24" b="87573"/>
          <a:stretch/>
        </p:blipFill>
        <p:spPr>
          <a:xfrm>
            <a:off x="0" y="-5"/>
            <a:ext cx="12192000" cy="754602"/>
          </a:xfr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CA38C43F-5787-E411-B4A8-FEDF2C587C52}"/>
              </a:ext>
            </a:extLst>
          </p:cNvPr>
          <p:cNvGrpSpPr>
            <a:grpSpLocks/>
          </p:cNvGrpSpPr>
          <p:nvPr/>
        </p:nvGrpSpPr>
        <p:grpSpPr>
          <a:xfrm>
            <a:off x="0" y="-5"/>
            <a:ext cx="3338004" cy="754602"/>
            <a:chOff x="0" y="97653"/>
            <a:chExt cx="3338004" cy="754602"/>
          </a:xfrm>
        </p:grpSpPr>
        <p:pic>
          <p:nvPicPr>
            <p:cNvPr id="3" name="Marcador de contenido 4">
              <a:extLst>
                <a:ext uri="{FF2B5EF4-FFF2-40B4-BE49-F238E27FC236}">
                  <a16:creationId xmlns:a16="http://schemas.microsoft.com/office/drawing/2014/main" id="{417F994D-A702-15F7-5144-EE3126AB46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665" t="1424" r="33956" b="87573"/>
            <a:stretch/>
          </p:blipFill>
          <p:spPr>
            <a:xfrm>
              <a:off x="0" y="97653"/>
              <a:ext cx="3338004" cy="754602"/>
            </a:xfrm>
            <a:prstGeom prst="rect">
              <a:avLst/>
            </a:prstGeom>
          </p:spPr>
        </p:pic>
        <p:pic>
          <p:nvPicPr>
            <p:cNvPr id="2" name="Marcador de contenido 4">
              <a:extLst>
                <a:ext uri="{FF2B5EF4-FFF2-40B4-BE49-F238E27FC236}">
                  <a16:creationId xmlns:a16="http://schemas.microsoft.com/office/drawing/2014/main" id="{67A86BC1-B24A-ADB2-A083-EF81C831EB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8762" b="66990"/>
            <a:stretch/>
          </p:blipFill>
          <p:spPr>
            <a:xfrm>
              <a:off x="0" y="97653"/>
              <a:ext cx="1269507" cy="754602"/>
            </a:xfrm>
            <a:prstGeom prst="rect">
              <a:avLst/>
            </a:prstGeom>
          </p:spPr>
        </p:pic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EB1CDFBC-EC16-C103-752B-F1CBB2248B93}"/>
              </a:ext>
            </a:extLst>
          </p:cNvPr>
          <p:cNvGrpSpPr/>
          <p:nvPr/>
        </p:nvGrpSpPr>
        <p:grpSpPr>
          <a:xfrm>
            <a:off x="1041390" y="138166"/>
            <a:ext cx="4701412" cy="478260"/>
            <a:chOff x="1041390" y="138166"/>
            <a:chExt cx="4701412" cy="478260"/>
          </a:xfrm>
        </p:grpSpPr>
        <p:pic>
          <p:nvPicPr>
            <p:cNvPr id="7" name="Imagen 6" descr="Interfaz de usuario gráfica&#10;&#10;Descripción generada automáticamente con confianza baja">
              <a:extLst>
                <a:ext uri="{FF2B5EF4-FFF2-40B4-BE49-F238E27FC236}">
                  <a16:creationId xmlns:a16="http://schemas.microsoft.com/office/drawing/2014/main" id="{3EE3C9E5-39C3-3F5C-8F90-9BB6DFF04C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3398" b="22855"/>
            <a:stretch/>
          </p:blipFill>
          <p:spPr>
            <a:xfrm>
              <a:off x="1041390" y="138166"/>
              <a:ext cx="1483043" cy="478260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DCA224AA-6B9F-538C-968E-4684605B9FD8}"/>
                </a:ext>
              </a:extLst>
            </p:cNvPr>
            <p:cNvSpPr txBox="1"/>
            <p:nvPr/>
          </p:nvSpPr>
          <p:spPr>
            <a:xfrm>
              <a:off x="2539186" y="173678"/>
              <a:ext cx="32036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>
                  <a:solidFill>
                    <a:srgbClr val="FEFEFF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E-NO-LOGOS</a:t>
              </a: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65EAF3DF-B943-D00A-8D50-6308F2E183AD}"/>
              </a:ext>
            </a:extLst>
          </p:cNvPr>
          <p:cNvSpPr txBox="1"/>
          <p:nvPr/>
        </p:nvSpPr>
        <p:spPr>
          <a:xfrm>
            <a:off x="0" y="747471"/>
            <a:ext cx="12192000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8F8F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	</a:t>
            </a:r>
            <a:r>
              <a:rPr lang="es-ES" sz="2400" dirty="0">
                <a:solidFill>
                  <a:srgbClr val="F8F8F8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1. </a:t>
            </a:r>
            <a:r>
              <a:rPr lang="es-ES" sz="2800" dirty="0">
                <a:solidFill>
                  <a:srgbClr val="F8F8F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ELABORACIÓN DEL DATASET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4B28763A-6A99-7512-079B-B5A7731C96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8881046"/>
              </p:ext>
            </p:extLst>
          </p:nvPr>
        </p:nvGraphicFramePr>
        <p:xfrm>
          <a:off x="4657212" y="2480056"/>
          <a:ext cx="6158271" cy="1592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2" name="Gráfica 11" descr="Database with solid fill">
            <a:extLst>
              <a:ext uri="{FF2B5EF4-FFF2-40B4-BE49-F238E27FC236}">
                <a16:creationId xmlns:a16="http://schemas.microsoft.com/office/drawing/2014/main" id="{DDCD2AF0-AB62-547C-6674-2F57D9EE04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1389" y="2480056"/>
            <a:ext cx="1592826" cy="1592826"/>
          </a:xfrm>
          <a:prstGeom prst="rect">
            <a:avLst/>
          </a:prstGeom>
        </p:spPr>
      </p:pic>
      <p:pic>
        <p:nvPicPr>
          <p:cNvPr id="13" name="Gráfica 12" descr="Database with solid fill">
            <a:extLst>
              <a:ext uri="{FF2B5EF4-FFF2-40B4-BE49-F238E27FC236}">
                <a16:creationId xmlns:a16="http://schemas.microsoft.com/office/drawing/2014/main" id="{0739D6F8-36FC-9D9A-70D6-87A7AB3CC2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1390" y="4938251"/>
            <a:ext cx="1592826" cy="1592826"/>
          </a:xfrm>
          <a:prstGeom prst="rect">
            <a:avLst/>
          </a:prstGeom>
        </p:spPr>
      </p:pic>
      <p:sp>
        <p:nvSpPr>
          <p:cNvPr id="14" name="Frecha: cara á dereita 13">
            <a:extLst>
              <a:ext uri="{FF2B5EF4-FFF2-40B4-BE49-F238E27FC236}">
                <a16:creationId xmlns:a16="http://schemas.microsoft.com/office/drawing/2014/main" id="{97D856EC-8D29-4D19-C414-2B39A733BC6A}"/>
              </a:ext>
            </a:extLst>
          </p:cNvPr>
          <p:cNvSpPr/>
          <p:nvPr/>
        </p:nvSpPr>
        <p:spPr>
          <a:xfrm>
            <a:off x="2634215" y="2856140"/>
            <a:ext cx="2022997" cy="84557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5" name="Caixa de texto 14">
            <a:extLst>
              <a:ext uri="{FF2B5EF4-FFF2-40B4-BE49-F238E27FC236}">
                <a16:creationId xmlns:a16="http://schemas.microsoft.com/office/drawing/2014/main" id="{87E6B67A-B2F3-437F-1239-BF6EDAD1183B}"/>
              </a:ext>
            </a:extLst>
          </p:cNvPr>
          <p:cNvSpPr txBox="1"/>
          <p:nvPr/>
        </p:nvSpPr>
        <p:spPr>
          <a:xfrm>
            <a:off x="796412" y="2194299"/>
            <a:ext cx="2022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dirty="0">
                <a:latin typeface="Aharoni" panose="02010803020104030203" pitchFamily="2" charset="-79"/>
                <a:cs typeface="Aharoni" panose="02010803020104030203" pitchFamily="2" charset="-79"/>
              </a:rPr>
              <a:t>ALTITUD</a:t>
            </a:r>
            <a:endParaRPr lang="es-ES_tradnl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Frecha: cara á dereita 15">
            <a:extLst>
              <a:ext uri="{FF2B5EF4-FFF2-40B4-BE49-F238E27FC236}">
                <a16:creationId xmlns:a16="http://schemas.microsoft.com/office/drawing/2014/main" id="{8CA931B4-28C6-E041-2645-AC53C040CDA8}"/>
              </a:ext>
            </a:extLst>
          </p:cNvPr>
          <p:cNvSpPr/>
          <p:nvPr/>
        </p:nvSpPr>
        <p:spPr>
          <a:xfrm>
            <a:off x="2634216" y="5264955"/>
            <a:ext cx="2022997" cy="84557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7" name="Caixa de texto 16">
            <a:extLst>
              <a:ext uri="{FF2B5EF4-FFF2-40B4-BE49-F238E27FC236}">
                <a16:creationId xmlns:a16="http://schemas.microsoft.com/office/drawing/2014/main" id="{1CAA0194-1FA4-31BD-3CC3-B49DC7EE39F7}"/>
              </a:ext>
            </a:extLst>
          </p:cNvPr>
          <p:cNvSpPr txBox="1"/>
          <p:nvPr/>
        </p:nvSpPr>
        <p:spPr>
          <a:xfrm>
            <a:off x="826304" y="4549613"/>
            <a:ext cx="2022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dirty="0">
                <a:latin typeface="Aharoni" panose="02010803020104030203" pitchFamily="2" charset="-79"/>
                <a:cs typeface="Aharoni" panose="02010803020104030203" pitchFamily="2" charset="-79"/>
              </a:rPr>
              <a:t>SUPERFICIE</a:t>
            </a:r>
            <a:endParaRPr lang="es-ES_tradnl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19" name="Diagrama 18">
            <a:extLst>
              <a:ext uri="{FF2B5EF4-FFF2-40B4-BE49-F238E27FC236}">
                <a16:creationId xmlns:a16="http://schemas.microsoft.com/office/drawing/2014/main" id="{0A1AC244-97C0-FB0A-D92A-D0E33B762E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7836134"/>
              </p:ext>
            </p:extLst>
          </p:nvPr>
        </p:nvGraphicFramePr>
        <p:xfrm>
          <a:off x="4657213" y="4891329"/>
          <a:ext cx="6158271" cy="1592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0" name="CuadroTexto 11">
            <a:extLst>
              <a:ext uri="{FF2B5EF4-FFF2-40B4-BE49-F238E27FC236}">
                <a16:creationId xmlns:a16="http://schemas.microsoft.com/office/drawing/2014/main" id="{E0607797-6EBB-20A5-1BB5-975727E58BD6}"/>
              </a:ext>
            </a:extLst>
          </p:cNvPr>
          <p:cNvSpPr txBox="1"/>
          <p:nvPr/>
        </p:nvSpPr>
        <p:spPr>
          <a:xfrm>
            <a:off x="0" y="127069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8F8F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	</a:t>
            </a:r>
            <a:r>
              <a:rPr lang="es-ES" sz="2800" dirty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Imputación de los datos faltantes</a:t>
            </a:r>
            <a:endParaRPr lang="es-ES" sz="2800" dirty="0">
              <a:solidFill>
                <a:schemeClr val="accent4">
                  <a:lumMod val="50000"/>
                </a:schemeClr>
              </a:solidFill>
              <a:latin typeface="Franklin Gothic Heavy" panose="020B0903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8" name="Marcador de posición de pé de páxina 29">
            <a:extLst>
              <a:ext uri="{FF2B5EF4-FFF2-40B4-BE49-F238E27FC236}">
                <a16:creationId xmlns:a16="http://schemas.microsoft.com/office/drawing/2014/main" id="{23962A33-F5C8-F486-F68E-7043BC75E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074054" y="6492875"/>
            <a:ext cx="1289180" cy="365125"/>
          </a:xfrm>
        </p:spPr>
        <p:txBody>
          <a:bodyPr/>
          <a:lstStyle/>
          <a:p>
            <a:r>
              <a:rPr lang="es-ES_tradnl" sz="1800" dirty="0">
                <a:solidFill>
                  <a:schemeClr val="accent4">
                    <a:lumMod val="75000"/>
                  </a:schemeClr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459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Graphic spid="10" grpId="0">
        <p:bldAsOne/>
      </p:bldGraphic>
      <p:bldP spid="14" grpId="0" animBg="1"/>
      <p:bldP spid="15" grpId="0"/>
      <p:bldP spid="16" grpId="0" animBg="1"/>
      <p:bldP spid="17" grpId="0"/>
      <p:bldGraphic spid="19" grpId="0">
        <p:bldAsOne/>
      </p:bldGraphic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EF91001-6330-1BCE-8962-FB01013AAE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24" b="87573"/>
          <a:stretch/>
        </p:blipFill>
        <p:spPr>
          <a:xfrm>
            <a:off x="0" y="-5"/>
            <a:ext cx="12192000" cy="754602"/>
          </a:xfr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CA38C43F-5787-E411-B4A8-FEDF2C587C52}"/>
              </a:ext>
            </a:extLst>
          </p:cNvPr>
          <p:cNvGrpSpPr>
            <a:grpSpLocks/>
          </p:cNvGrpSpPr>
          <p:nvPr/>
        </p:nvGrpSpPr>
        <p:grpSpPr>
          <a:xfrm>
            <a:off x="0" y="-5"/>
            <a:ext cx="3338004" cy="754602"/>
            <a:chOff x="0" y="97653"/>
            <a:chExt cx="3338004" cy="754602"/>
          </a:xfrm>
        </p:grpSpPr>
        <p:pic>
          <p:nvPicPr>
            <p:cNvPr id="3" name="Marcador de contenido 4">
              <a:extLst>
                <a:ext uri="{FF2B5EF4-FFF2-40B4-BE49-F238E27FC236}">
                  <a16:creationId xmlns:a16="http://schemas.microsoft.com/office/drawing/2014/main" id="{417F994D-A702-15F7-5144-EE3126AB46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665" t="1424" r="33956" b="87573"/>
            <a:stretch/>
          </p:blipFill>
          <p:spPr>
            <a:xfrm>
              <a:off x="0" y="97653"/>
              <a:ext cx="3338004" cy="754602"/>
            </a:xfrm>
            <a:prstGeom prst="rect">
              <a:avLst/>
            </a:prstGeom>
          </p:spPr>
        </p:pic>
        <p:pic>
          <p:nvPicPr>
            <p:cNvPr id="2" name="Marcador de contenido 4">
              <a:extLst>
                <a:ext uri="{FF2B5EF4-FFF2-40B4-BE49-F238E27FC236}">
                  <a16:creationId xmlns:a16="http://schemas.microsoft.com/office/drawing/2014/main" id="{67A86BC1-B24A-ADB2-A083-EF81C831EB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8762" b="66990"/>
            <a:stretch/>
          </p:blipFill>
          <p:spPr>
            <a:xfrm>
              <a:off x="0" y="97653"/>
              <a:ext cx="1269507" cy="754602"/>
            </a:xfrm>
            <a:prstGeom prst="rect">
              <a:avLst/>
            </a:prstGeom>
          </p:spPr>
        </p:pic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EB4F055D-CE83-BE15-B3E2-F0CFFD730441}"/>
              </a:ext>
            </a:extLst>
          </p:cNvPr>
          <p:cNvGrpSpPr/>
          <p:nvPr/>
        </p:nvGrpSpPr>
        <p:grpSpPr>
          <a:xfrm>
            <a:off x="1041390" y="138166"/>
            <a:ext cx="4701412" cy="478260"/>
            <a:chOff x="1041390" y="138166"/>
            <a:chExt cx="4701412" cy="478260"/>
          </a:xfrm>
        </p:grpSpPr>
        <p:pic>
          <p:nvPicPr>
            <p:cNvPr id="7" name="Imagen 6" descr="Interfaz de usuario gráfica&#10;&#10;Descripción generada automáticamente con confianza baja">
              <a:extLst>
                <a:ext uri="{FF2B5EF4-FFF2-40B4-BE49-F238E27FC236}">
                  <a16:creationId xmlns:a16="http://schemas.microsoft.com/office/drawing/2014/main" id="{3767F2DB-00E5-1181-55B2-1E15895D0C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3398" b="22855"/>
            <a:stretch/>
          </p:blipFill>
          <p:spPr>
            <a:xfrm>
              <a:off x="1041390" y="138166"/>
              <a:ext cx="1483043" cy="478260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65EAF3DF-B943-D00A-8D50-6308F2E183AD}"/>
                </a:ext>
              </a:extLst>
            </p:cNvPr>
            <p:cNvSpPr txBox="1"/>
            <p:nvPr/>
          </p:nvSpPr>
          <p:spPr>
            <a:xfrm>
              <a:off x="2539186" y="173678"/>
              <a:ext cx="32036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>
                  <a:solidFill>
                    <a:srgbClr val="FEFEFF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E-NO-LOGOS</a:t>
              </a:r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65EAF3DF-B943-D00A-8D50-6308F2E183AD}"/>
              </a:ext>
            </a:extLst>
          </p:cNvPr>
          <p:cNvSpPr txBox="1"/>
          <p:nvPr/>
        </p:nvSpPr>
        <p:spPr>
          <a:xfrm>
            <a:off x="0" y="747471"/>
            <a:ext cx="12192000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8F8F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	</a:t>
            </a:r>
            <a:r>
              <a:rPr lang="es-ES" sz="2400" dirty="0">
                <a:solidFill>
                  <a:srgbClr val="F8F8F8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2. </a:t>
            </a:r>
            <a:r>
              <a:rPr lang="es-ES" sz="2800" dirty="0">
                <a:solidFill>
                  <a:srgbClr val="F8F8F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ELECCIÓN DEL MODELO</a:t>
            </a:r>
          </a:p>
        </p:txBody>
      </p:sp>
      <p:sp>
        <p:nvSpPr>
          <p:cNvPr id="9" name="CuadroTexto 11">
            <a:extLst>
              <a:ext uri="{FF2B5EF4-FFF2-40B4-BE49-F238E27FC236}">
                <a16:creationId xmlns:a16="http://schemas.microsoft.com/office/drawing/2014/main" id="{EC9826B9-EF53-87B0-3C09-3761533E26EA}"/>
              </a:ext>
            </a:extLst>
          </p:cNvPr>
          <p:cNvSpPr txBox="1"/>
          <p:nvPr/>
        </p:nvSpPr>
        <p:spPr>
          <a:xfrm>
            <a:off x="0" y="127069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8F8F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	</a:t>
            </a:r>
            <a:r>
              <a:rPr lang="es-ES" sz="2800" dirty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Exploración de opciones</a:t>
            </a:r>
            <a:endParaRPr lang="es-ES" sz="2800" dirty="0">
              <a:solidFill>
                <a:schemeClr val="accent4">
                  <a:lumMod val="50000"/>
                </a:schemeClr>
              </a:solidFill>
              <a:latin typeface="Franklin Gothic Heavy" panose="020B0903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2" name="Imagen 12">
            <a:extLst>
              <a:ext uri="{FF2B5EF4-FFF2-40B4-BE49-F238E27FC236}">
                <a16:creationId xmlns:a16="http://schemas.microsoft.com/office/drawing/2014/main" id="{7656C83E-B6F8-D96E-2C8A-F868634481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4684" y="2210398"/>
            <a:ext cx="4029532" cy="396902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3" name="CuadroTexto 13">
            <a:extLst>
              <a:ext uri="{FF2B5EF4-FFF2-40B4-BE49-F238E27FC236}">
                <a16:creationId xmlns:a16="http://schemas.microsoft.com/office/drawing/2014/main" id="{99F5E295-96C8-E897-631B-2ADFA49B5236}"/>
              </a:ext>
            </a:extLst>
          </p:cNvPr>
          <p:cNvSpPr txBox="1"/>
          <p:nvPr/>
        </p:nvSpPr>
        <p:spPr>
          <a:xfrm>
            <a:off x="5740737" y="1726534"/>
            <a:ext cx="4063479" cy="432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LazyRegressor</a:t>
            </a:r>
            <a:endParaRPr lang="es-ES" sz="3200" i="1" dirty="0">
              <a:solidFill>
                <a:schemeClr val="tx1">
                  <a:lumMod val="95000"/>
                  <a:lumOff val="5000"/>
                </a:schemeClr>
              </a:solidFill>
              <a:latin typeface="Franklin Gothic Heavy" panose="020B0903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4790A6E9-7D0D-CD25-02D6-649C5D2DEA74}"/>
              </a:ext>
            </a:extLst>
          </p:cNvPr>
          <p:cNvSpPr/>
          <p:nvPr/>
        </p:nvSpPr>
        <p:spPr>
          <a:xfrm>
            <a:off x="5774684" y="5829147"/>
            <a:ext cx="4029532" cy="13536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D7871D88-C687-2C96-A3AD-F6EE11D6288C}"/>
              </a:ext>
            </a:extLst>
          </p:cNvPr>
          <p:cNvSpPr/>
          <p:nvPr/>
        </p:nvSpPr>
        <p:spPr>
          <a:xfrm>
            <a:off x="5774683" y="5666713"/>
            <a:ext cx="4029532" cy="14750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D98D04AA-73B0-7FE0-5B13-B4E4BCF3A80B}"/>
              </a:ext>
            </a:extLst>
          </p:cNvPr>
          <p:cNvSpPr/>
          <p:nvPr/>
        </p:nvSpPr>
        <p:spPr>
          <a:xfrm>
            <a:off x="5774684" y="2639439"/>
            <a:ext cx="4029532" cy="14750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1E8CFBCF-B9DD-4AAC-1171-899BFD1CEC6A}"/>
              </a:ext>
            </a:extLst>
          </p:cNvPr>
          <p:cNvSpPr/>
          <p:nvPr/>
        </p:nvSpPr>
        <p:spPr>
          <a:xfrm>
            <a:off x="5774684" y="2801873"/>
            <a:ext cx="4029532" cy="14750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Grupo 36">
            <a:extLst>
              <a:ext uri="{FF2B5EF4-FFF2-40B4-BE49-F238E27FC236}">
                <a16:creationId xmlns:a16="http://schemas.microsoft.com/office/drawing/2014/main" id="{EAAD1FD8-B623-B995-8B32-7A10B719F724}"/>
              </a:ext>
            </a:extLst>
          </p:cNvPr>
          <p:cNvGrpSpPr/>
          <p:nvPr/>
        </p:nvGrpSpPr>
        <p:grpSpPr>
          <a:xfrm>
            <a:off x="1942970" y="2509898"/>
            <a:ext cx="3147461" cy="1838204"/>
            <a:chOff x="6814686" y="2384720"/>
            <a:chExt cx="3316434" cy="1763009"/>
          </a:xfrm>
        </p:grpSpPr>
        <p:grpSp>
          <p:nvGrpSpPr>
            <p:cNvPr id="19" name="Grupo 23">
              <a:extLst>
                <a:ext uri="{FF2B5EF4-FFF2-40B4-BE49-F238E27FC236}">
                  <a16:creationId xmlns:a16="http://schemas.microsoft.com/office/drawing/2014/main" id="{0FEA2EE4-C746-1789-2422-3F9A546E645B}"/>
                </a:ext>
              </a:extLst>
            </p:cNvPr>
            <p:cNvGrpSpPr/>
            <p:nvPr/>
          </p:nvGrpSpPr>
          <p:grpSpPr>
            <a:xfrm>
              <a:off x="6814686" y="2384720"/>
              <a:ext cx="1126156" cy="1748489"/>
              <a:chOff x="6814686" y="2011680"/>
              <a:chExt cx="1799925" cy="2877954"/>
            </a:xfrm>
          </p:grpSpPr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00553D2B-9556-1867-DC90-484D7B4E1772}"/>
                  </a:ext>
                </a:extLst>
              </p:cNvPr>
              <p:cNvSpPr/>
              <p:nvPr/>
            </p:nvSpPr>
            <p:spPr>
              <a:xfrm>
                <a:off x="6814686" y="4024712"/>
                <a:ext cx="1799925" cy="86492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Rectángulo 27">
                <a:extLst>
                  <a:ext uri="{FF2B5EF4-FFF2-40B4-BE49-F238E27FC236}">
                    <a16:creationId xmlns:a16="http://schemas.microsoft.com/office/drawing/2014/main" id="{002EA63E-B05E-822C-8541-8D15808DF6E8}"/>
                  </a:ext>
                </a:extLst>
              </p:cNvPr>
              <p:cNvSpPr/>
              <p:nvPr/>
            </p:nvSpPr>
            <p:spPr>
              <a:xfrm>
                <a:off x="6814686" y="2011680"/>
                <a:ext cx="1799925" cy="2013032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ángulo 28">
                <a:extLst>
                  <a:ext uri="{FF2B5EF4-FFF2-40B4-BE49-F238E27FC236}">
                    <a16:creationId xmlns:a16="http://schemas.microsoft.com/office/drawing/2014/main" id="{E9A326E2-3776-BFC3-759C-3AD8E24D1633}"/>
                  </a:ext>
                </a:extLst>
              </p:cNvPr>
              <p:cNvSpPr/>
              <p:nvPr/>
            </p:nvSpPr>
            <p:spPr>
              <a:xfrm>
                <a:off x="6814686" y="2011680"/>
                <a:ext cx="1799925" cy="2877954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FEE289E3-E3F1-E466-D6F9-8B5D7DE368C5}"/>
                </a:ext>
              </a:extLst>
            </p:cNvPr>
            <p:cNvCxnSpPr/>
            <p:nvPr/>
          </p:nvCxnSpPr>
          <p:spPr>
            <a:xfrm>
              <a:off x="6814686" y="3607729"/>
              <a:ext cx="172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6CA8007-403F-32E6-B2A6-E76931E79C31}"/>
                </a:ext>
              </a:extLst>
            </p:cNvPr>
            <p:cNvCxnSpPr/>
            <p:nvPr/>
          </p:nvCxnSpPr>
          <p:spPr>
            <a:xfrm>
              <a:off x="6814686" y="4133209"/>
              <a:ext cx="172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42731EF7-EF7D-66F7-DEA7-F31F9556A2CD}"/>
                </a:ext>
              </a:extLst>
            </p:cNvPr>
            <p:cNvCxnSpPr/>
            <p:nvPr/>
          </p:nvCxnSpPr>
          <p:spPr>
            <a:xfrm>
              <a:off x="6814686" y="2384720"/>
              <a:ext cx="172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de flecha 29">
              <a:extLst>
                <a:ext uri="{FF2B5EF4-FFF2-40B4-BE49-F238E27FC236}">
                  <a16:creationId xmlns:a16="http://schemas.microsoft.com/office/drawing/2014/main" id="{B337AEB8-E155-E9F4-8DC5-81489C965543}"/>
                </a:ext>
              </a:extLst>
            </p:cNvPr>
            <p:cNvCxnSpPr/>
            <p:nvPr/>
          </p:nvCxnSpPr>
          <p:spPr>
            <a:xfrm>
              <a:off x="8542686" y="2384720"/>
              <a:ext cx="0" cy="122300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de flecha 30">
              <a:extLst>
                <a:ext uri="{FF2B5EF4-FFF2-40B4-BE49-F238E27FC236}">
                  <a16:creationId xmlns:a16="http://schemas.microsoft.com/office/drawing/2014/main" id="{F6C968B4-CD89-975E-8E0F-5ABF4E5C813B}"/>
                </a:ext>
              </a:extLst>
            </p:cNvPr>
            <p:cNvCxnSpPr/>
            <p:nvPr/>
          </p:nvCxnSpPr>
          <p:spPr>
            <a:xfrm>
              <a:off x="8546160" y="3607729"/>
              <a:ext cx="0" cy="540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CuadroTexto 31">
              <a:extLst>
                <a:ext uri="{FF2B5EF4-FFF2-40B4-BE49-F238E27FC236}">
                  <a16:creationId xmlns:a16="http://schemas.microsoft.com/office/drawing/2014/main" id="{B54917A5-EC5A-94DE-CBB1-AA3B89F48474}"/>
                </a:ext>
              </a:extLst>
            </p:cNvPr>
            <p:cNvSpPr txBox="1"/>
            <p:nvPr/>
          </p:nvSpPr>
          <p:spPr>
            <a:xfrm>
              <a:off x="8546160" y="2778894"/>
              <a:ext cx="1584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i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Franklin Gothic Heavy" panose="020B0903020102020204" pitchFamily="34" charset="0"/>
                  <a:cs typeface="Aharoni" panose="02010803020104030203" pitchFamily="2" charset="-79"/>
                </a:rPr>
                <a:t>TRAIN (70%)</a:t>
              </a:r>
            </a:p>
          </p:txBody>
        </p:sp>
        <p:sp>
          <p:nvSpPr>
            <p:cNvPr id="26" name="CuadroTexto 32">
              <a:extLst>
                <a:ext uri="{FF2B5EF4-FFF2-40B4-BE49-F238E27FC236}">
                  <a16:creationId xmlns:a16="http://schemas.microsoft.com/office/drawing/2014/main" id="{78A06591-7BBA-8B11-5CFB-6A932522E059}"/>
                </a:ext>
              </a:extLst>
            </p:cNvPr>
            <p:cNvSpPr txBox="1"/>
            <p:nvPr/>
          </p:nvSpPr>
          <p:spPr>
            <a:xfrm>
              <a:off x="8542686" y="3695154"/>
              <a:ext cx="1584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i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Franklin Gothic Heavy" panose="020B0903020102020204" pitchFamily="34" charset="0"/>
                  <a:cs typeface="Aharoni" panose="02010803020104030203" pitchFamily="2" charset="-79"/>
                </a:rPr>
                <a:t>TEST (30%)</a:t>
              </a:r>
            </a:p>
          </p:txBody>
        </p:sp>
      </p:grpSp>
      <p:sp>
        <p:nvSpPr>
          <p:cNvPr id="31" name="Marcador de posición de pé de páxina 29">
            <a:extLst>
              <a:ext uri="{FF2B5EF4-FFF2-40B4-BE49-F238E27FC236}">
                <a16:creationId xmlns:a16="http://schemas.microsoft.com/office/drawing/2014/main" id="{2543AE13-4DF1-0CCD-298D-A151476B7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074054" y="6492875"/>
            <a:ext cx="1289180" cy="365125"/>
          </a:xfrm>
        </p:spPr>
        <p:txBody>
          <a:bodyPr/>
          <a:lstStyle/>
          <a:p>
            <a:r>
              <a:rPr lang="es-ES_tradnl" sz="1800" dirty="0">
                <a:solidFill>
                  <a:schemeClr val="accent4">
                    <a:lumMod val="75000"/>
                  </a:schemeClr>
                </a:solidFill>
              </a:rPr>
              <a:t>5</a:t>
            </a:r>
          </a:p>
        </p:txBody>
      </p:sp>
      <p:grpSp>
        <p:nvGrpSpPr>
          <p:cNvPr id="43" name="Grupo 42"/>
          <p:cNvGrpSpPr/>
          <p:nvPr/>
        </p:nvGrpSpPr>
        <p:grpSpPr>
          <a:xfrm>
            <a:off x="1942970" y="5130795"/>
            <a:ext cx="1068778" cy="707365"/>
            <a:chOff x="1942970" y="4900768"/>
            <a:chExt cx="1068778" cy="707365"/>
          </a:xfrm>
        </p:grpSpPr>
        <p:sp>
          <p:nvSpPr>
            <p:cNvPr id="30" name="Rectángulo 29"/>
            <p:cNvSpPr/>
            <p:nvPr/>
          </p:nvSpPr>
          <p:spPr>
            <a:xfrm>
              <a:off x="1942970" y="4900768"/>
              <a:ext cx="1068777" cy="7073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CuadroTexto 34"/>
            <p:cNvSpPr txBox="1"/>
            <p:nvPr/>
          </p:nvSpPr>
          <p:spPr>
            <a:xfrm>
              <a:off x="1942971" y="4989474"/>
              <a:ext cx="10687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>
                  <a:solidFill>
                    <a:schemeClr val="accent4">
                      <a:lumMod val="50000"/>
                    </a:schemeClr>
                  </a:solidFill>
                  <a:latin typeface="Franklin Gothic Heavy" panose="020B0903020102020204" pitchFamily="34" charset="0"/>
                  <a:cs typeface="Aharoni" panose="02010803020104030203" pitchFamily="2" charset="-79"/>
                </a:rPr>
                <a:t>DATOS 2022</a:t>
              </a:r>
              <a:endParaRPr lang="en-GB" sz="1600" dirty="0">
                <a:solidFill>
                  <a:schemeClr val="accent4">
                    <a:lumMod val="50000"/>
                  </a:schemeClr>
                </a:solidFill>
                <a:latin typeface="Franklin Gothic Heavy" panose="020B0903020102020204" pitchFamily="34" charset="0"/>
                <a:cs typeface="Aharoni" panose="02010803020104030203" pitchFamily="2" charset="-79"/>
              </a:endParaRPr>
            </a:p>
          </p:txBody>
        </p:sp>
      </p:grpSp>
      <p:grpSp>
        <p:nvGrpSpPr>
          <p:cNvPr id="42" name="Grupo 41"/>
          <p:cNvGrpSpPr/>
          <p:nvPr/>
        </p:nvGrpSpPr>
        <p:grpSpPr>
          <a:xfrm>
            <a:off x="1536500" y="4505397"/>
            <a:ext cx="1475248" cy="492821"/>
            <a:chOff x="1536500" y="4414807"/>
            <a:chExt cx="1475248" cy="492821"/>
          </a:xfrm>
        </p:grpSpPr>
        <p:cxnSp>
          <p:nvCxnSpPr>
            <p:cNvPr id="37" name="Conector recto 36"/>
            <p:cNvCxnSpPr/>
            <p:nvPr/>
          </p:nvCxnSpPr>
          <p:spPr>
            <a:xfrm>
              <a:off x="1942970" y="4643075"/>
              <a:ext cx="1068778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" name="Imagen 3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1536500" y="4414807"/>
              <a:ext cx="492821" cy="492821"/>
            </a:xfrm>
            <a:prstGeom prst="rect">
              <a:avLst/>
            </a:prstGeom>
          </p:spPr>
        </p:pic>
      </p:grpSp>
      <p:sp>
        <p:nvSpPr>
          <p:cNvPr id="46" name="CuadroTexto 45"/>
          <p:cNvSpPr txBox="1"/>
          <p:nvPr/>
        </p:nvSpPr>
        <p:spPr>
          <a:xfrm>
            <a:off x="9724009" y="3393642"/>
            <a:ext cx="24679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Modelos basados en </a:t>
            </a:r>
            <a:r>
              <a:rPr lang="es-ES" sz="2000" dirty="0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árboles de decisión</a:t>
            </a:r>
            <a:endParaRPr lang="en-GB" sz="2000" dirty="0">
              <a:solidFill>
                <a:schemeClr val="accent4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4427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/>
      <p:bldP spid="13" grpId="0"/>
      <p:bldP spid="14" grpId="0" animBg="1"/>
      <p:bldP spid="15" grpId="0" animBg="1"/>
      <p:bldP spid="16" grpId="0" animBg="1"/>
      <p:bldP spid="17" grpId="0" animBg="1"/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EF91001-6330-1BCE-8962-FB01013AAE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24" b="87573"/>
          <a:stretch/>
        </p:blipFill>
        <p:spPr>
          <a:xfrm>
            <a:off x="0" y="-5"/>
            <a:ext cx="12192000" cy="754602"/>
          </a:xfr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CA38C43F-5787-E411-B4A8-FEDF2C587C52}"/>
              </a:ext>
            </a:extLst>
          </p:cNvPr>
          <p:cNvGrpSpPr>
            <a:grpSpLocks/>
          </p:cNvGrpSpPr>
          <p:nvPr/>
        </p:nvGrpSpPr>
        <p:grpSpPr>
          <a:xfrm>
            <a:off x="0" y="-5"/>
            <a:ext cx="3338004" cy="754602"/>
            <a:chOff x="0" y="97653"/>
            <a:chExt cx="3338004" cy="754602"/>
          </a:xfrm>
        </p:grpSpPr>
        <p:pic>
          <p:nvPicPr>
            <p:cNvPr id="3" name="Marcador de contenido 4">
              <a:extLst>
                <a:ext uri="{FF2B5EF4-FFF2-40B4-BE49-F238E27FC236}">
                  <a16:creationId xmlns:a16="http://schemas.microsoft.com/office/drawing/2014/main" id="{417F994D-A702-15F7-5144-EE3126AB46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665" t="1424" r="33956" b="87573"/>
            <a:stretch/>
          </p:blipFill>
          <p:spPr>
            <a:xfrm>
              <a:off x="0" y="97653"/>
              <a:ext cx="3338004" cy="754602"/>
            </a:xfrm>
            <a:prstGeom prst="rect">
              <a:avLst/>
            </a:prstGeom>
          </p:spPr>
        </p:pic>
        <p:pic>
          <p:nvPicPr>
            <p:cNvPr id="2" name="Marcador de contenido 4">
              <a:extLst>
                <a:ext uri="{FF2B5EF4-FFF2-40B4-BE49-F238E27FC236}">
                  <a16:creationId xmlns:a16="http://schemas.microsoft.com/office/drawing/2014/main" id="{67A86BC1-B24A-ADB2-A083-EF81C831EB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8762" b="66990"/>
            <a:stretch/>
          </p:blipFill>
          <p:spPr>
            <a:xfrm>
              <a:off x="0" y="97653"/>
              <a:ext cx="1269507" cy="754602"/>
            </a:xfrm>
            <a:prstGeom prst="rect">
              <a:avLst/>
            </a:prstGeom>
          </p:spPr>
        </p:pic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684F3C43-C124-EDEE-5810-66A51904E6D3}"/>
              </a:ext>
            </a:extLst>
          </p:cNvPr>
          <p:cNvGrpSpPr/>
          <p:nvPr/>
        </p:nvGrpSpPr>
        <p:grpSpPr>
          <a:xfrm>
            <a:off x="1041390" y="138166"/>
            <a:ext cx="4701412" cy="478260"/>
            <a:chOff x="1041390" y="138166"/>
            <a:chExt cx="4701412" cy="478260"/>
          </a:xfrm>
        </p:grpSpPr>
        <p:pic>
          <p:nvPicPr>
            <p:cNvPr id="7" name="Imagen 6" descr="Interfaz de usuario gráfica&#10;&#10;Descripción generada automáticamente con confianza baja">
              <a:extLst>
                <a:ext uri="{FF2B5EF4-FFF2-40B4-BE49-F238E27FC236}">
                  <a16:creationId xmlns:a16="http://schemas.microsoft.com/office/drawing/2014/main" id="{4E4B6781-BECD-4D00-EEFB-4BA0E68CCD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3398" b="22855"/>
            <a:stretch/>
          </p:blipFill>
          <p:spPr>
            <a:xfrm>
              <a:off x="1041390" y="138166"/>
              <a:ext cx="1483043" cy="478260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EBD100BF-32C5-6DB4-CF84-EB983608D8D2}"/>
                </a:ext>
              </a:extLst>
            </p:cNvPr>
            <p:cNvSpPr txBox="1"/>
            <p:nvPr/>
          </p:nvSpPr>
          <p:spPr>
            <a:xfrm>
              <a:off x="2539186" y="173678"/>
              <a:ext cx="32036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>
                  <a:solidFill>
                    <a:srgbClr val="FEFEFF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E-NO-LOGOS</a:t>
              </a: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65EAF3DF-B943-D00A-8D50-6308F2E183AD}"/>
              </a:ext>
            </a:extLst>
          </p:cNvPr>
          <p:cNvSpPr txBox="1"/>
          <p:nvPr/>
        </p:nvSpPr>
        <p:spPr>
          <a:xfrm>
            <a:off x="0" y="747471"/>
            <a:ext cx="12192000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8F8F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	</a:t>
            </a:r>
            <a:r>
              <a:rPr lang="es-ES" sz="2400" dirty="0">
                <a:solidFill>
                  <a:srgbClr val="F8F8F8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2. </a:t>
            </a:r>
            <a:r>
              <a:rPr lang="es-ES" sz="2800" dirty="0">
                <a:solidFill>
                  <a:srgbClr val="F8F8F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ELECCIÓN DEL MODELO</a:t>
            </a:r>
          </a:p>
        </p:txBody>
      </p:sp>
      <p:sp>
        <p:nvSpPr>
          <p:cNvPr id="10" name="CuadroTexto 61">
            <a:extLst>
              <a:ext uri="{FF2B5EF4-FFF2-40B4-BE49-F238E27FC236}">
                <a16:creationId xmlns:a16="http://schemas.microsoft.com/office/drawing/2014/main" id="{B988AD38-8D2A-F7A1-8662-D391CC8C3493}"/>
              </a:ext>
            </a:extLst>
          </p:cNvPr>
          <p:cNvSpPr txBox="1"/>
          <p:nvPr/>
        </p:nvSpPr>
        <p:spPr>
          <a:xfrm>
            <a:off x="0" y="127069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8F8F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	</a:t>
            </a:r>
            <a:r>
              <a:rPr lang="es-ES" sz="2800" dirty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Optimización de </a:t>
            </a:r>
            <a:r>
              <a:rPr lang="es-ES" sz="2800" dirty="0" err="1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hiperparámetros</a:t>
            </a:r>
            <a:endParaRPr lang="es-ES" sz="2800" dirty="0">
              <a:solidFill>
                <a:schemeClr val="accent4">
                  <a:lumMod val="50000"/>
                </a:schemeClr>
              </a:solidFill>
              <a:latin typeface="Franklin Gothic Heavy" panose="020B0903020102020204" pitchFamily="34" charset="0"/>
              <a:cs typeface="Aharoni" panose="02010803020104030203" pitchFamily="2" charset="-79"/>
            </a:endParaRPr>
          </a:p>
        </p:txBody>
      </p:sp>
      <p:grpSp>
        <p:nvGrpSpPr>
          <p:cNvPr id="11" name="Grupo 64">
            <a:extLst>
              <a:ext uri="{FF2B5EF4-FFF2-40B4-BE49-F238E27FC236}">
                <a16:creationId xmlns:a16="http://schemas.microsoft.com/office/drawing/2014/main" id="{0E8DAD4F-0E67-5074-972C-4FF6BA0FAFAD}"/>
              </a:ext>
            </a:extLst>
          </p:cNvPr>
          <p:cNvGrpSpPr/>
          <p:nvPr/>
        </p:nvGrpSpPr>
        <p:grpSpPr>
          <a:xfrm>
            <a:off x="433724" y="2669463"/>
            <a:ext cx="11083409" cy="3280179"/>
            <a:chOff x="491396" y="2315693"/>
            <a:chExt cx="11083409" cy="3280179"/>
          </a:xfrm>
        </p:grpSpPr>
        <p:grpSp>
          <p:nvGrpSpPr>
            <p:cNvPr id="12" name="Grupo 55">
              <a:extLst>
                <a:ext uri="{FF2B5EF4-FFF2-40B4-BE49-F238E27FC236}">
                  <a16:creationId xmlns:a16="http://schemas.microsoft.com/office/drawing/2014/main" id="{EE241A6E-5996-AE0E-2415-9D7934D0A649}"/>
                </a:ext>
              </a:extLst>
            </p:cNvPr>
            <p:cNvGrpSpPr/>
            <p:nvPr/>
          </p:nvGrpSpPr>
          <p:grpSpPr>
            <a:xfrm>
              <a:off x="808828" y="3786315"/>
              <a:ext cx="2403739" cy="1809553"/>
              <a:chOff x="279821" y="3301462"/>
              <a:chExt cx="2403739" cy="1809553"/>
            </a:xfrm>
          </p:grpSpPr>
          <p:grpSp>
            <p:nvGrpSpPr>
              <p:cNvPr id="35" name="Grupo 11">
                <a:extLst>
                  <a:ext uri="{FF2B5EF4-FFF2-40B4-BE49-F238E27FC236}">
                    <a16:creationId xmlns:a16="http://schemas.microsoft.com/office/drawing/2014/main" id="{09D1F638-4697-8E09-E140-B82EAD9D0293}"/>
                  </a:ext>
                </a:extLst>
              </p:cNvPr>
              <p:cNvGrpSpPr/>
              <p:nvPr/>
            </p:nvGrpSpPr>
            <p:grpSpPr>
              <a:xfrm>
                <a:off x="279821" y="3301462"/>
                <a:ext cx="2365929" cy="1809553"/>
                <a:chOff x="1041390" y="1973180"/>
                <a:chExt cx="1798063" cy="1543866"/>
              </a:xfrm>
            </p:grpSpPr>
            <p:sp>
              <p:nvSpPr>
                <p:cNvPr id="38" name="Rectángulo 37">
                  <a:extLst>
                    <a:ext uri="{FF2B5EF4-FFF2-40B4-BE49-F238E27FC236}">
                      <a16:creationId xmlns:a16="http://schemas.microsoft.com/office/drawing/2014/main" id="{8D6FC53E-B030-B480-7219-8AB0F9D38455}"/>
                    </a:ext>
                  </a:extLst>
                </p:cNvPr>
                <p:cNvSpPr/>
                <p:nvPr/>
              </p:nvSpPr>
              <p:spPr>
                <a:xfrm>
                  <a:off x="1041390" y="1973180"/>
                  <a:ext cx="1798063" cy="1543866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5715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9" name="Rectángulo 38">
                  <a:extLst>
                    <a:ext uri="{FF2B5EF4-FFF2-40B4-BE49-F238E27FC236}">
                      <a16:creationId xmlns:a16="http://schemas.microsoft.com/office/drawing/2014/main" id="{68FB1EAD-37F2-2756-9741-11A558006E80}"/>
                    </a:ext>
                  </a:extLst>
                </p:cNvPr>
                <p:cNvSpPr/>
                <p:nvPr/>
              </p:nvSpPr>
              <p:spPr>
                <a:xfrm>
                  <a:off x="1041390" y="1973180"/>
                  <a:ext cx="1798063" cy="452386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36" name="Rectangle 3">
                <a:extLst>
                  <a:ext uri="{FF2B5EF4-FFF2-40B4-BE49-F238E27FC236}">
                    <a16:creationId xmlns:a16="http://schemas.microsoft.com/office/drawing/2014/main" id="{5797D89F-56E6-2C79-E304-EFA4A64EE6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631" y="3443468"/>
                <a:ext cx="2365929" cy="24622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600" b="1" i="0" u="none" strike="noStrike" cap="none" normalizeH="0" baseline="0" dirty="0" err="1">
                    <a:ln>
                      <a:noFill/>
                    </a:ln>
                    <a:solidFill>
                      <a:schemeClr val="bg1">
                        <a:lumMod val="95000"/>
                      </a:schemeClr>
                    </a:solidFill>
                    <a:effectLst/>
                    <a:latin typeface="Courier New" panose="02070309020205020404" pitchFamily="49" charset="0"/>
                    <a:cs typeface="Courier New" panose="02070309020205020404" pitchFamily="49" charset="0"/>
                  </a:rPr>
                  <a:t>Gradient</a:t>
                </a:r>
                <a:r>
                  <a:rPr kumimoji="0" lang="es-ES" altLang="es-ES" sz="1600" b="1" i="0" u="none" strike="noStrike" cap="none" normalizeH="0" baseline="0" dirty="0">
                    <a:ln>
                      <a:noFill/>
                    </a:ln>
                    <a:solidFill>
                      <a:schemeClr val="bg1">
                        <a:lumMod val="95000"/>
                      </a:schemeClr>
                    </a:solidFill>
                    <a:effectLst/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kumimoji="0" lang="es-ES" altLang="es-ES" sz="1600" b="1" i="0" u="none" strike="noStrike" cap="none" normalizeH="0" baseline="0" dirty="0" err="1">
                    <a:ln>
                      <a:noFill/>
                    </a:ln>
                    <a:solidFill>
                      <a:schemeClr val="bg1">
                        <a:lumMod val="95000"/>
                      </a:schemeClr>
                    </a:solidFill>
                    <a:effectLst/>
                    <a:latin typeface="Courier New" panose="02070309020205020404" pitchFamily="49" charset="0"/>
                    <a:cs typeface="Courier New" panose="02070309020205020404" pitchFamily="49" charset="0"/>
                  </a:rPr>
                  <a:t>Boosting</a:t>
                </a:r>
                <a:endParaRPr kumimoji="0" lang="es-ES" altLang="es-ES" sz="3600" b="1" i="0" u="none" strike="noStrike" cap="none" normalizeH="0" baseline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7" name="CuadroTexto 46">
                <a:extLst>
                  <a:ext uri="{FF2B5EF4-FFF2-40B4-BE49-F238E27FC236}">
                    <a16:creationId xmlns:a16="http://schemas.microsoft.com/office/drawing/2014/main" id="{70688A7C-A72A-50B2-33D0-D79F97951945}"/>
                  </a:ext>
                </a:extLst>
              </p:cNvPr>
              <p:cNvSpPr txBox="1"/>
              <p:nvPr/>
            </p:nvSpPr>
            <p:spPr>
              <a:xfrm>
                <a:off x="279821" y="3952429"/>
                <a:ext cx="2328119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 b="1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learning_rate</a:t>
                </a:r>
                <a:endParaRPr lang="en-GB" sz="1400" b="1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 b="1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n_estimators</a:t>
                </a:r>
                <a:endParaRPr lang="en-GB" sz="1400" b="1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 b="1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max_depth</a:t>
                </a:r>
                <a:endParaRPr lang="en-GB" sz="1400" b="1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p:grpSp>
        <p:grpSp>
          <p:nvGrpSpPr>
            <p:cNvPr id="13" name="Grupo 56">
              <a:extLst>
                <a:ext uri="{FF2B5EF4-FFF2-40B4-BE49-F238E27FC236}">
                  <a16:creationId xmlns:a16="http://schemas.microsoft.com/office/drawing/2014/main" id="{069468B7-96D8-E6A7-E3B2-E33C5D5643DF}"/>
                </a:ext>
              </a:extLst>
            </p:cNvPr>
            <p:cNvGrpSpPr/>
            <p:nvPr/>
          </p:nvGrpSpPr>
          <p:grpSpPr>
            <a:xfrm>
              <a:off x="3520883" y="3786316"/>
              <a:ext cx="2365930" cy="1809556"/>
              <a:chOff x="3338003" y="3301462"/>
              <a:chExt cx="2365930" cy="1809556"/>
            </a:xfrm>
          </p:grpSpPr>
          <p:grpSp>
            <p:nvGrpSpPr>
              <p:cNvPr id="30" name="Grupo 37">
                <a:extLst>
                  <a:ext uri="{FF2B5EF4-FFF2-40B4-BE49-F238E27FC236}">
                    <a16:creationId xmlns:a16="http://schemas.microsoft.com/office/drawing/2014/main" id="{67724319-1223-CC28-C2D4-F24E641A2FB6}"/>
                  </a:ext>
                </a:extLst>
              </p:cNvPr>
              <p:cNvGrpSpPr/>
              <p:nvPr/>
            </p:nvGrpSpPr>
            <p:grpSpPr>
              <a:xfrm>
                <a:off x="3338004" y="3301462"/>
                <a:ext cx="2365929" cy="1809556"/>
                <a:chOff x="1041390" y="1973180"/>
                <a:chExt cx="1798063" cy="1543868"/>
              </a:xfrm>
            </p:grpSpPr>
            <p:sp>
              <p:nvSpPr>
                <p:cNvPr id="33" name="Rectángulo 32">
                  <a:extLst>
                    <a:ext uri="{FF2B5EF4-FFF2-40B4-BE49-F238E27FC236}">
                      <a16:creationId xmlns:a16="http://schemas.microsoft.com/office/drawing/2014/main" id="{95CF7385-0838-03A8-3DF1-D0C89E3C2E5B}"/>
                    </a:ext>
                  </a:extLst>
                </p:cNvPr>
                <p:cNvSpPr/>
                <p:nvPr/>
              </p:nvSpPr>
              <p:spPr>
                <a:xfrm>
                  <a:off x="1041390" y="1973181"/>
                  <a:ext cx="1798063" cy="1543867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5715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" name="Rectángulo 33">
                  <a:extLst>
                    <a:ext uri="{FF2B5EF4-FFF2-40B4-BE49-F238E27FC236}">
                      <a16:creationId xmlns:a16="http://schemas.microsoft.com/office/drawing/2014/main" id="{D926BF28-282F-C01E-BD37-25F237A999E1}"/>
                    </a:ext>
                  </a:extLst>
                </p:cNvPr>
                <p:cNvSpPr/>
                <p:nvPr/>
              </p:nvSpPr>
              <p:spPr>
                <a:xfrm>
                  <a:off x="1041390" y="1973180"/>
                  <a:ext cx="1798063" cy="452386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31" name="Rectangle 3">
                <a:extLst>
                  <a:ext uri="{FF2B5EF4-FFF2-40B4-BE49-F238E27FC236}">
                    <a16:creationId xmlns:a16="http://schemas.microsoft.com/office/drawing/2014/main" id="{0F1805E1-1796-1EB0-51C9-B92664B615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8003" y="3443468"/>
                <a:ext cx="2365929" cy="24622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600" b="1" i="0" u="none" strike="noStrike" cap="none" normalizeH="0" baseline="0" dirty="0">
                    <a:ln>
                      <a:noFill/>
                    </a:ln>
                    <a:solidFill>
                      <a:schemeClr val="bg1">
                        <a:lumMod val="95000"/>
                      </a:schemeClr>
                    </a:solidFill>
                    <a:effectLst/>
                    <a:latin typeface="Courier New" panose="02070309020205020404" pitchFamily="49" charset="0"/>
                    <a:cs typeface="Courier New" panose="02070309020205020404" pitchFamily="49" charset="0"/>
                  </a:rPr>
                  <a:t>LGBM</a:t>
                </a:r>
                <a:endParaRPr kumimoji="0" lang="es-ES" altLang="es-ES" sz="3600" b="1" i="0" u="none" strike="noStrike" cap="none" normalizeH="0" baseline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2" name="CuadroTexto 49">
                <a:extLst>
                  <a:ext uri="{FF2B5EF4-FFF2-40B4-BE49-F238E27FC236}">
                    <a16:creationId xmlns:a16="http://schemas.microsoft.com/office/drawing/2014/main" id="{95351A6F-9373-4951-3CA5-A08F4A9FA1CF}"/>
                  </a:ext>
                </a:extLst>
              </p:cNvPr>
              <p:cNvSpPr txBox="1"/>
              <p:nvPr/>
            </p:nvSpPr>
            <p:spPr>
              <a:xfrm>
                <a:off x="3375814" y="3952429"/>
                <a:ext cx="232811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 b="1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learning_rate</a:t>
                </a:r>
                <a:endParaRPr lang="en-GB" sz="1400" b="1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 b="1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n_estimators</a:t>
                </a:r>
                <a:endParaRPr lang="en-GB" sz="1400" b="1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 b="1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max_depth</a:t>
                </a:r>
                <a:endParaRPr lang="en-GB" sz="1400" b="1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 b="1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num_leaves</a:t>
                </a:r>
                <a:endParaRPr lang="en-GB" sz="1400" b="1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p:grpSp>
        <p:grpSp>
          <p:nvGrpSpPr>
            <p:cNvPr id="14" name="Grupo 57">
              <a:extLst>
                <a:ext uri="{FF2B5EF4-FFF2-40B4-BE49-F238E27FC236}">
                  <a16:creationId xmlns:a16="http://schemas.microsoft.com/office/drawing/2014/main" id="{5755745A-1CB8-1A04-B5E9-E5A328B4870C}"/>
                </a:ext>
              </a:extLst>
            </p:cNvPr>
            <p:cNvGrpSpPr/>
            <p:nvPr/>
          </p:nvGrpSpPr>
          <p:grpSpPr>
            <a:xfrm>
              <a:off x="6232939" y="3786312"/>
              <a:ext cx="2579056" cy="1809556"/>
              <a:chOff x="6345432" y="3301461"/>
              <a:chExt cx="2579056" cy="1809556"/>
            </a:xfrm>
          </p:grpSpPr>
          <p:grpSp>
            <p:nvGrpSpPr>
              <p:cNvPr id="25" name="Grupo 40">
                <a:extLst>
                  <a:ext uri="{FF2B5EF4-FFF2-40B4-BE49-F238E27FC236}">
                    <a16:creationId xmlns:a16="http://schemas.microsoft.com/office/drawing/2014/main" id="{E0BB10DB-0DFB-B7E5-72AB-DDEA1CF7FC14}"/>
                  </a:ext>
                </a:extLst>
              </p:cNvPr>
              <p:cNvGrpSpPr/>
              <p:nvPr/>
            </p:nvGrpSpPr>
            <p:grpSpPr>
              <a:xfrm>
                <a:off x="6396186" y="3301461"/>
                <a:ext cx="2365929" cy="1809556"/>
                <a:chOff x="1041390" y="1973180"/>
                <a:chExt cx="1798063" cy="1543868"/>
              </a:xfrm>
            </p:grpSpPr>
            <p:sp>
              <p:nvSpPr>
                <p:cNvPr id="28" name="Rectángulo 27">
                  <a:extLst>
                    <a:ext uri="{FF2B5EF4-FFF2-40B4-BE49-F238E27FC236}">
                      <a16:creationId xmlns:a16="http://schemas.microsoft.com/office/drawing/2014/main" id="{FDFD341C-35BC-ADF5-44F7-9758DDB177A1}"/>
                    </a:ext>
                  </a:extLst>
                </p:cNvPr>
                <p:cNvSpPr/>
                <p:nvPr/>
              </p:nvSpPr>
              <p:spPr>
                <a:xfrm>
                  <a:off x="1041390" y="1973180"/>
                  <a:ext cx="1798063" cy="1543868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5715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9" name="Rectángulo 28">
                  <a:extLst>
                    <a:ext uri="{FF2B5EF4-FFF2-40B4-BE49-F238E27FC236}">
                      <a16:creationId xmlns:a16="http://schemas.microsoft.com/office/drawing/2014/main" id="{DA179D58-264C-C38C-4172-AEC1B769F70C}"/>
                    </a:ext>
                  </a:extLst>
                </p:cNvPr>
                <p:cNvSpPr/>
                <p:nvPr/>
              </p:nvSpPr>
              <p:spPr>
                <a:xfrm>
                  <a:off x="1041390" y="1973180"/>
                  <a:ext cx="1798063" cy="452386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26" name="Rectangle 3">
                <a:extLst>
                  <a:ext uri="{FF2B5EF4-FFF2-40B4-BE49-F238E27FC236}">
                    <a16:creationId xmlns:a16="http://schemas.microsoft.com/office/drawing/2014/main" id="{1EB7DE08-F611-E89A-A692-CEC98CDC6C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5432" y="3443468"/>
                <a:ext cx="2579056" cy="24622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600" b="1" i="0" u="none" strike="noStrike" cap="none" normalizeH="0" baseline="0" dirty="0">
                    <a:ln>
                      <a:noFill/>
                    </a:ln>
                    <a:solidFill>
                      <a:schemeClr val="bg1">
                        <a:lumMod val="95000"/>
                      </a:schemeClr>
                    </a:solidFill>
                    <a:effectLst/>
                    <a:latin typeface="Courier New" panose="02070309020205020404" pitchFamily="49" charset="0"/>
                    <a:cs typeface="Courier New" panose="02070309020205020404" pitchFamily="49" charset="0"/>
                  </a:rPr>
                  <a:t>XGB</a:t>
                </a:r>
                <a:endParaRPr kumimoji="0" lang="es-ES" altLang="es-ES" sz="3600" b="1" i="0" u="none" strike="noStrike" cap="none" normalizeH="0" baseline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" name="CuadroTexto 50">
                <a:extLst>
                  <a:ext uri="{FF2B5EF4-FFF2-40B4-BE49-F238E27FC236}">
                    <a16:creationId xmlns:a16="http://schemas.microsoft.com/office/drawing/2014/main" id="{3DB1119F-687D-7216-9DA7-FE565EF08307}"/>
                  </a:ext>
                </a:extLst>
              </p:cNvPr>
              <p:cNvSpPr txBox="1"/>
              <p:nvPr/>
            </p:nvSpPr>
            <p:spPr>
              <a:xfrm>
                <a:off x="6433996" y="3952429"/>
                <a:ext cx="232811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 b="1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learning_rate</a:t>
                </a:r>
                <a:endParaRPr lang="en-GB" sz="1400" b="1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 b="1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n_estimators</a:t>
                </a:r>
                <a:endParaRPr lang="en-GB" sz="1400" b="1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 b="1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max_depth</a:t>
                </a:r>
                <a:endParaRPr lang="en-GB" sz="1400" b="1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 b="1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colsample_bytree</a:t>
                </a:r>
                <a:endParaRPr lang="en-GB" sz="1400" b="1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p:grpSp>
        <p:grpSp>
          <p:nvGrpSpPr>
            <p:cNvPr id="15" name="Grupo 58">
              <a:extLst>
                <a:ext uri="{FF2B5EF4-FFF2-40B4-BE49-F238E27FC236}">
                  <a16:creationId xmlns:a16="http://schemas.microsoft.com/office/drawing/2014/main" id="{D1050901-C303-8673-0FA5-D7B2F5F07D16}"/>
                </a:ext>
              </a:extLst>
            </p:cNvPr>
            <p:cNvGrpSpPr/>
            <p:nvPr/>
          </p:nvGrpSpPr>
          <p:grpSpPr>
            <a:xfrm>
              <a:off x="8995748" y="3786312"/>
              <a:ext cx="2579056" cy="1790659"/>
              <a:chOff x="9396601" y="3320360"/>
              <a:chExt cx="2579056" cy="1790659"/>
            </a:xfrm>
          </p:grpSpPr>
          <p:grpSp>
            <p:nvGrpSpPr>
              <p:cNvPr id="19" name="Grupo 43">
                <a:extLst>
                  <a:ext uri="{FF2B5EF4-FFF2-40B4-BE49-F238E27FC236}">
                    <a16:creationId xmlns:a16="http://schemas.microsoft.com/office/drawing/2014/main" id="{6981938A-61FC-9E48-CB60-951EA1F42529}"/>
                  </a:ext>
                </a:extLst>
              </p:cNvPr>
              <p:cNvGrpSpPr/>
              <p:nvPr/>
            </p:nvGrpSpPr>
            <p:grpSpPr>
              <a:xfrm>
                <a:off x="9454368" y="3320360"/>
                <a:ext cx="2365929" cy="1790659"/>
                <a:chOff x="1041390" y="1973180"/>
                <a:chExt cx="1798063" cy="1527746"/>
              </a:xfrm>
            </p:grpSpPr>
            <p:sp>
              <p:nvSpPr>
                <p:cNvPr id="23" name="Rectángulo 22">
                  <a:extLst>
                    <a:ext uri="{FF2B5EF4-FFF2-40B4-BE49-F238E27FC236}">
                      <a16:creationId xmlns:a16="http://schemas.microsoft.com/office/drawing/2014/main" id="{7502AC6E-F8A4-FDD7-1A36-3E3BFC0E2667}"/>
                    </a:ext>
                  </a:extLst>
                </p:cNvPr>
                <p:cNvSpPr/>
                <p:nvPr/>
              </p:nvSpPr>
              <p:spPr>
                <a:xfrm>
                  <a:off x="1041390" y="1973181"/>
                  <a:ext cx="1798063" cy="1527745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5715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" name="Rectángulo 23">
                  <a:extLst>
                    <a:ext uri="{FF2B5EF4-FFF2-40B4-BE49-F238E27FC236}">
                      <a16:creationId xmlns:a16="http://schemas.microsoft.com/office/drawing/2014/main" id="{58238017-36A3-73FE-0F13-17FFB52E8E25}"/>
                    </a:ext>
                  </a:extLst>
                </p:cNvPr>
                <p:cNvSpPr/>
                <p:nvPr/>
              </p:nvSpPr>
              <p:spPr>
                <a:xfrm>
                  <a:off x="1041390" y="1973180"/>
                  <a:ext cx="1798063" cy="452386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20" name="Rectangle 3">
                <a:extLst>
                  <a:ext uri="{FF2B5EF4-FFF2-40B4-BE49-F238E27FC236}">
                    <a16:creationId xmlns:a16="http://schemas.microsoft.com/office/drawing/2014/main" id="{C9993787-9122-E5AC-9A64-FDF9BDF93E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96601" y="3339257"/>
                <a:ext cx="2579056" cy="49244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altLang="es-ES" sz="1600" b="1" i="0" u="none" strike="noStrike" cap="none" normalizeH="0" baseline="0" dirty="0" err="1">
                    <a:ln>
                      <a:noFill/>
                    </a:ln>
                    <a:solidFill>
                      <a:schemeClr val="bg1">
                        <a:lumMod val="95000"/>
                      </a:schemeClr>
                    </a:solidFill>
                    <a:effectLst/>
                    <a:latin typeface="Courier New" panose="02070309020205020404" pitchFamily="49" charset="0"/>
                    <a:cs typeface="Courier New" panose="02070309020205020404" pitchFamily="49" charset="0"/>
                  </a:rPr>
                  <a:t>Hist</a:t>
                </a:r>
                <a:r>
                  <a:rPr kumimoji="0" lang="es-ES" altLang="es-ES" sz="1600" b="1" i="0" u="none" strike="noStrike" cap="none" normalizeH="0" baseline="0" dirty="0">
                    <a:ln>
                      <a:noFill/>
                    </a:ln>
                    <a:solidFill>
                      <a:schemeClr val="bg1">
                        <a:lumMod val="95000"/>
                      </a:schemeClr>
                    </a:solidFill>
                    <a:effectLst/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kumimoji="0" lang="es-ES" altLang="es-ES" sz="1600" b="1" i="0" u="none" strike="noStrike" cap="none" normalizeH="0" baseline="0" dirty="0" err="1">
                    <a:ln>
                      <a:noFill/>
                    </a:ln>
                    <a:solidFill>
                      <a:schemeClr val="bg1">
                        <a:lumMod val="95000"/>
                      </a:schemeClr>
                    </a:solidFill>
                    <a:effectLst/>
                    <a:latin typeface="Courier New" panose="02070309020205020404" pitchFamily="49" charset="0"/>
                    <a:cs typeface="Courier New" panose="02070309020205020404" pitchFamily="49" charset="0"/>
                  </a:rPr>
                  <a:t>Gradient</a:t>
                </a:r>
                <a:r>
                  <a:rPr kumimoji="0" lang="es-ES" altLang="es-ES" sz="1600" b="1" i="0" u="none" strike="noStrike" cap="none" normalizeH="0" baseline="0" dirty="0">
                    <a:ln>
                      <a:noFill/>
                    </a:ln>
                    <a:solidFill>
                      <a:schemeClr val="bg1">
                        <a:lumMod val="95000"/>
                      </a:schemeClr>
                    </a:solidFill>
                    <a:effectLst/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kumimoji="0" lang="es-ES" altLang="es-ES" sz="1600" b="1" i="0" u="none" strike="noStrike" cap="none" normalizeH="0" baseline="0" dirty="0" err="1">
                    <a:ln>
                      <a:noFill/>
                    </a:ln>
                    <a:solidFill>
                      <a:schemeClr val="bg1">
                        <a:lumMod val="95000"/>
                      </a:schemeClr>
                    </a:solidFill>
                    <a:effectLst/>
                    <a:latin typeface="Courier New" panose="02070309020205020404" pitchFamily="49" charset="0"/>
                    <a:cs typeface="Courier New" panose="02070309020205020404" pitchFamily="49" charset="0"/>
                  </a:rPr>
                  <a:t>Boosting</a:t>
                </a:r>
                <a:endParaRPr kumimoji="0" lang="es-ES" altLang="es-ES" sz="3600" b="1" i="0" u="none" strike="noStrike" cap="none" normalizeH="0" baseline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1" name="CuadroTexto 51">
                <a:extLst>
                  <a:ext uri="{FF2B5EF4-FFF2-40B4-BE49-F238E27FC236}">
                    <a16:creationId xmlns:a16="http://schemas.microsoft.com/office/drawing/2014/main" id="{0709CE92-6584-BDAD-B2B6-89F22130308E}"/>
                  </a:ext>
                </a:extLst>
              </p:cNvPr>
              <p:cNvSpPr txBox="1"/>
              <p:nvPr/>
            </p:nvSpPr>
            <p:spPr>
              <a:xfrm>
                <a:off x="9473272" y="3957716"/>
                <a:ext cx="232811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400" b="1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sp>
            <p:nvSpPr>
              <p:cNvPr id="22" name="CuadroTexto 53">
                <a:extLst>
                  <a:ext uri="{FF2B5EF4-FFF2-40B4-BE49-F238E27FC236}">
                    <a16:creationId xmlns:a16="http://schemas.microsoft.com/office/drawing/2014/main" id="{F66A084B-6024-AE36-6121-D5D2A7F8C1B2}"/>
                  </a:ext>
                </a:extLst>
              </p:cNvPr>
              <p:cNvSpPr txBox="1"/>
              <p:nvPr/>
            </p:nvSpPr>
            <p:spPr>
              <a:xfrm>
                <a:off x="9473272" y="3952428"/>
                <a:ext cx="232811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 b="1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learning_rate</a:t>
                </a:r>
                <a:endParaRPr lang="en-GB" sz="1400" b="1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 b="1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max_depth</a:t>
                </a:r>
                <a:endParaRPr lang="en-GB" sz="1400" b="1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 b="1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max_iter</a:t>
                </a:r>
                <a:endParaRPr lang="en-GB" sz="1400" b="1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 b="1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max_leaf_nodes</a:t>
                </a:r>
                <a:endParaRPr lang="en-GB" sz="1400" b="1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p:grpSp>
        <p:sp>
          <p:nvSpPr>
            <p:cNvPr id="16" name="Abrir llave 60">
              <a:extLst>
                <a:ext uri="{FF2B5EF4-FFF2-40B4-BE49-F238E27FC236}">
                  <a16:creationId xmlns:a16="http://schemas.microsoft.com/office/drawing/2014/main" id="{17BEEC34-BB96-D747-3EFC-5F3A9EF7DB07}"/>
                </a:ext>
              </a:extLst>
            </p:cNvPr>
            <p:cNvSpPr/>
            <p:nvPr/>
          </p:nvSpPr>
          <p:spPr>
            <a:xfrm rot="5400000">
              <a:off x="5778573" y="-2072397"/>
              <a:ext cx="652411" cy="10940053"/>
            </a:xfrm>
            <a:prstGeom prst="leftBrace">
              <a:avLst>
                <a:gd name="adj1" fmla="val 0"/>
                <a:gd name="adj2" fmla="val 49456"/>
              </a:avLst>
            </a:prstGeom>
            <a:ln w="571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CuadroTexto 62">
              <a:extLst>
                <a:ext uri="{FF2B5EF4-FFF2-40B4-BE49-F238E27FC236}">
                  <a16:creationId xmlns:a16="http://schemas.microsoft.com/office/drawing/2014/main" id="{C5FBB652-E0C2-3AA8-1D88-1F5009EDEADC}"/>
                </a:ext>
              </a:extLst>
            </p:cNvPr>
            <p:cNvSpPr txBox="1"/>
            <p:nvPr/>
          </p:nvSpPr>
          <p:spPr>
            <a:xfrm>
              <a:off x="5292584" y="2315693"/>
              <a:ext cx="1725027" cy="52322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800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OPTUNA</a:t>
              </a:r>
              <a:endParaRPr lang="es-E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Franklin Gothic Heavy" panose="020B0903020102020204" pitchFamily="34" charset="0"/>
                <a:cs typeface="Aharoni" panose="02010803020104030203" pitchFamily="2" charset="-79"/>
              </a:endParaRPr>
            </a:p>
          </p:txBody>
        </p:sp>
        <p:sp>
          <p:nvSpPr>
            <p:cNvPr id="18" name="CuadroTexto 63">
              <a:extLst>
                <a:ext uri="{FF2B5EF4-FFF2-40B4-BE49-F238E27FC236}">
                  <a16:creationId xmlns:a16="http://schemas.microsoft.com/office/drawing/2014/main" id="{23C63B07-0E34-1174-580D-0F94B2079CF1}"/>
                </a:ext>
              </a:extLst>
            </p:cNvPr>
            <p:cNvSpPr txBox="1"/>
            <p:nvPr/>
          </p:nvSpPr>
          <p:spPr>
            <a:xfrm>
              <a:off x="491396" y="2963335"/>
              <a:ext cx="48499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>
                  <a:solidFill>
                    <a:schemeClr val="accent4">
                      <a:lumMod val="50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Repeated</a:t>
              </a:r>
              <a:r>
                <a:rPr lang="es-ES" dirty="0">
                  <a:solidFill>
                    <a:schemeClr val="accent4">
                      <a:lumMod val="50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 K-</a:t>
              </a:r>
              <a:r>
                <a:rPr lang="es-ES" dirty="0" err="1">
                  <a:solidFill>
                    <a:schemeClr val="accent4">
                      <a:lumMod val="50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Fold</a:t>
              </a:r>
              <a:r>
                <a:rPr lang="es-ES" dirty="0">
                  <a:solidFill>
                    <a:schemeClr val="accent4">
                      <a:lumMod val="50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 </a:t>
              </a:r>
              <a:r>
                <a:rPr lang="es-ES" sz="2400" dirty="0">
                  <a:solidFill>
                    <a:schemeClr val="accent4">
                      <a:lumMod val="50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(10</a:t>
              </a:r>
              <a:r>
                <a:rPr lang="es-ES" dirty="0">
                  <a:solidFill>
                    <a:schemeClr val="accent4">
                      <a:lumMod val="50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 </a:t>
              </a:r>
              <a:r>
                <a:rPr lang="es-ES" dirty="0" err="1">
                  <a:solidFill>
                    <a:schemeClr val="accent4">
                      <a:lumMod val="50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Folds</a:t>
              </a:r>
              <a:r>
                <a:rPr lang="es-ES" dirty="0">
                  <a:solidFill>
                    <a:schemeClr val="accent4">
                      <a:lumMod val="50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, </a:t>
              </a:r>
              <a:r>
                <a:rPr lang="es-ES" sz="2400" dirty="0">
                  <a:solidFill>
                    <a:schemeClr val="accent4">
                      <a:lumMod val="50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  <a:r>
                <a:rPr lang="es-ES" dirty="0">
                  <a:solidFill>
                    <a:schemeClr val="accent4">
                      <a:lumMod val="50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 repeticiones</a:t>
              </a:r>
              <a:r>
                <a:rPr lang="es-ES" sz="2400" dirty="0">
                  <a:solidFill>
                    <a:schemeClr val="accent4">
                      <a:lumMod val="50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)</a:t>
              </a:r>
              <a:endParaRPr lang="es-ES" dirty="0">
                <a:solidFill>
                  <a:schemeClr val="accent4">
                    <a:lumMod val="50000"/>
                  </a:schemeClr>
                </a:solidFill>
                <a:latin typeface="Franklin Gothic Heavy" panose="020B0903020102020204" pitchFamily="34" charset="0"/>
                <a:cs typeface="Aharoni" panose="02010803020104030203" pitchFamily="2" charset="-79"/>
              </a:endParaRPr>
            </a:p>
          </p:txBody>
        </p:sp>
      </p:grpSp>
      <p:grpSp>
        <p:nvGrpSpPr>
          <p:cNvPr id="40" name="Grupo 76">
            <a:extLst>
              <a:ext uri="{FF2B5EF4-FFF2-40B4-BE49-F238E27FC236}">
                <a16:creationId xmlns:a16="http://schemas.microsoft.com/office/drawing/2014/main" id="{7B57302D-1468-AE15-9E2A-4C4A96547522}"/>
              </a:ext>
            </a:extLst>
          </p:cNvPr>
          <p:cNvGrpSpPr/>
          <p:nvPr/>
        </p:nvGrpSpPr>
        <p:grpSpPr>
          <a:xfrm>
            <a:off x="7394185" y="1609749"/>
            <a:ext cx="4692800" cy="1510358"/>
            <a:chOff x="577080" y="2528325"/>
            <a:chExt cx="4193522" cy="1007145"/>
          </a:xfrm>
        </p:grpSpPr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id="{8F49D471-D980-27E2-9C03-EBFCEC8F8153}"/>
                </a:ext>
              </a:extLst>
            </p:cNvPr>
            <p:cNvSpPr/>
            <p:nvPr/>
          </p:nvSpPr>
          <p:spPr>
            <a:xfrm>
              <a:off x="577080" y="2528325"/>
              <a:ext cx="4193522" cy="100714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42" name="Cheurón 73">
              <a:extLst>
                <a:ext uri="{FF2B5EF4-FFF2-40B4-BE49-F238E27FC236}">
                  <a16:creationId xmlns:a16="http://schemas.microsoft.com/office/drawing/2014/main" id="{48903C9F-5FB5-01A6-BB94-FE56689F9839}"/>
                </a:ext>
              </a:extLst>
            </p:cNvPr>
            <p:cNvSpPr/>
            <p:nvPr/>
          </p:nvSpPr>
          <p:spPr>
            <a:xfrm>
              <a:off x="697549" y="2879016"/>
              <a:ext cx="1404117" cy="481410"/>
            </a:xfrm>
            <a:prstGeom prst="chevron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solidFill>
                  <a:schemeClr val="tx1"/>
                </a:solidFill>
              </a:endParaRPr>
            </a:p>
          </p:txBody>
        </p:sp>
        <p:sp>
          <p:nvSpPr>
            <p:cNvPr id="43" name="Cheurón 74">
              <a:extLst>
                <a:ext uri="{FF2B5EF4-FFF2-40B4-BE49-F238E27FC236}">
                  <a16:creationId xmlns:a16="http://schemas.microsoft.com/office/drawing/2014/main" id="{2615C24B-131B-8B64-A9EB-B450CBAF9523}"/>
                </a:ext>
              </a:extLst>
            </p:cNvPr>
            <p:cNvSpPr/>
            <p:nvPr/>
          </p:nvSpPr>
          <p:spPr>
            <a:xfrm>
              <a:off x="2003349" y="2881643"/>
              <a:ext cx="1404117" cy="481410"/>
            </a:xfrm>
            <a:prstGeom prst="chevron">
              <a:avLst/>
            </a:prstGeom>
            <a:solidFill>
              <a:schemeClr val="accent4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solidFill>
                  <a:schemeClr val="tx1"/>
                </a:solidFill>
              </a:endParaRPr>
            </a:p>
          </p:txBody>
        </p:sp>
        <p:sp>
          <p:nvSpPr>
            <p:cNvPr id="44" name="Cheurón 75">
              <a:extLst>
                <a:ext uri="{FF2B5EF4-FFF2-40B4-BE49-F238E27FC236}">
                  <a16:creationId xmlns:a16="http://schemas.microsoft.com/office/drawing/2014/main" id="{A62CD674-1DFC-65B0-7041-C51EA082E016}"/>
                </a:ext>
              </a:extLst>
            </p:cNvPr>
            <p:cNvSpPr/>
            <p:nvPr/>
          </p:nvSpPr>
          <p:spPr>
            <a:xfrm>
              <a:off x="3299641" y="2886703"/>
              <a:ext cx="1404117" cy="481410"/>
            </a:xfrm>
            <a:prstGeom prst="chevron">
              <a:avLst/>
            </a:prstGeom>
            <a:solidFill>
              <a:schemeClr val="accent4">
                <a:lumMod val="5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solidFill>
                  <a:schemeClr val="tx1"/>
                </a:solidFill>
              </a:endParaRPr>
            </a:p>
          </p:txBody>
        </p:sp>
        <p:sp>
          <p:nvSpPr>
            <p:cNvPr id="45" name="CuadroTexto 70">
              <a:extLst>
                <a:ext uri="{FF2B5EF4-FFF2-40B4-BE49-F238E27FC236}">
                  <a16:creationId xmlns:a16="http://schemas.microsoft.com/office/drawing/2014/main" id="{3B89BB04-4B2F-2378-1A27-FDBCB77C36B4}"/>
                </a:ext>
              </a:extLst>
            </p:cNvPr>
            <p:cNvSpPr txBox="1"/>
            <p:nvPr/>
          </p:nvSpPr>
          <p:spPr>
            <a:xfrm>
              <a:off x="958105" y="3007522"/>
              <a:ext cx="1210948" cy="225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dirty="0">
                  <a:solidFill>
                    <a:schemeClr val="accent4">
                      <a:lumMod val="50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Imputación</a:t>
              </a:r>
              <a:endParaRPr lang="es-ES" sz="1200" dirty="0">
                <a:solidFill>
                  <a:schemeClr val="accent4">
                    <a:lumMod val="50000"/>
                  </a:schemeClr>
                </a:solidFill>
                <a:latin typeface="Franklin Gothic Heavy" panose="020B0903020102020204" pitchFamily="34" charset="0"/>
                <a:cs typeface="Aharoni" panose="02010803020104030203" pitchFamily="2" charset="-79"/>
              </a:endParaRPr>
            </a:p>
          </p:txBody>
        </p:sp>
        <p:sp>
          <p:nvSpPr>
            <p:cNvPr id="46" name="CuadroTexto 71">
              <a:extLst>
                <a:ext uri="{FF2B5EF4-FFF2-40B4-BE49-F238E27FC236}">
                  <a16:creationId xmlns:a16="http://schemas.microsoft.com/office/drawing/2014/main" id="{7AA3E4DF-0F38-880D-2331-BC00480687DC}"/>
                </a:ext>
              </a:extLst>
            </p:cNvPr>
            <p:cNvSpPr txBox="1"/>
            <p:nvPr/>
          </p:nvSpPr>
          <p:spPr>
            <a:xfrm>
              <a:off x="2237289" y="2930500"/>
              <a:ext cx="10692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Adición de variables</a:t>
              </a:r>
              <a:endParaRPr lang="es-ES" sz="1600" dirty="0">
                <a:solidFill>
                  <a:schemeClr val="accent4">
                    <a:lumMod val="40000"/>
                    <a:lumOff val="60000"/>
                  </a:schemeClr>
                </a:solidFill>
                <a:latin typeface="Franklin Gothic Heavy" panose="020B0903020102020204" pitchFamily="34" charset="0"/>
                <a:cs typeface="Aharoni" panose="02010803020104030203" pitchFamily="2" charset="-79"/>
              </a:endParaRPr>
            </a:p>
          </p:txBody>
        </p:sp>
        <p:sp>
          <p:nvSpPr>
            <p:cNvPr id="47" name="CuadroTexto 72">
              <a:extLst>
                <a:ext uri="{FF2B5EF4-FFF2-40B4-BE49-F238E27FC236}">
                  <a16:creationId xmlns:a16="http://schemas.microsoft.com/office/drawing/2014/main" id="{671ED955-8431-AAC5-6F73-2B67A92A1D31}"/>
                </a:ext>
              </a:extLst>
            </p:cNvPr>
            <p:cNvSpPr txBox="1"/>
            <p:nvPr/>
          </p:nvSpPr>
          <p:spPr>
            <a:xfrm>
              <a:off x="3542243" y="2945478"/>
              <a:ext cx="1176200" cy="389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Modelo de regresión</a:t>
              </a:r>
              <a:endParaRPr lang="es-ES" sz="1600" dirty="0">
                <a:solidFill>
                  <a:schemeClr val="accent4">
                    <a:lumMod val="40000"/>
                    <a:lumOff val="60000"/>
                  </a:schemeClr>
                </a:solidFill>
                <a:latin typeface="Franklin Gothic Heavy" panose="020B0903020102020204" pitchFamily="34" charset="0"/>
                <a:cs typeface="Aharoni" panose="02010803020104030203" pitchFamily="2" charset="-79"/>
              </a:endParaRPr>
            </a:p>
          </p:txBody>
        </p:sp>
        <p:sp>
          <p:nvSpPr>
            <p:cNvPr id="48" name="CuadroTexto 68">
              <a:extLst>
                <a:ext uri="{FF2B5EF4-FFF2-40B4-BE49-F238E27FC236}">
                  <a16:creationId xmlns:a16="http://schemas.microsoft.com/office/drawing/2014/main" id="{80DCCB67-6959-1E30-B340-FA31A0E122A6}"/>
                </a:ext>
              </a:extLst>
            </p:cNvPr>
            <p:cNvSpPr txBox="1"/>
            <p:nvPr/>
          </p:nvSpPr>
          <p:spPr>
            <a:xfrm>
              <a:off x="577080" y="2532747"/>
              <a:ext cx="4193522" cy="348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Pipeline</a:t>
              </a:r>
              <a:endParaRPr lang="es-E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Heavy" panose="020B0903020102020204" pitchFamily="34" charset="0"/>
                <a:cs typeface="Aharoni" panose="02010803020104030203" pitchFamily="2" charset="-79"/>
              </a:endParaRPr>
            </a:p>
          </p:txBody>
        </p:sp>
      </p:grpSp>
      <p:sp>
        <p:nvSpPr>
          <p:cNvPr id="49" name="Flecha curvada hacia abajo 77">
            <a:extLst>
              <a:ext uri="{FF2B5EF4-FFF2-40B4-BE49-F238E27FC236}">
                <a16:creationId xmlns:a16="http://schemas.microsoft.com/office/drawing/2014/main" id="{BEE11405-5C50-3358-FDA0-0F7FA7EB7FCE}"/>
              </a:ext>
            </a:extLst>
          </p:cNvPr>
          <p:cNvSpPr/>
          <p:nvPr/>
        </p:nvSpPr>
        <p:spPr>
          <a:xfrm rot="19891773">
            <a:off x="6517328" y="2022469"/>
            <a:ext cx="783088" cy="360190"/>
          </a:xfrm>
          <a:prstGeom prst="curvedDownArrow">
            <a:avLst>
              <a:gd name="adj1" fmla="val 25000"/>
              <a:gd name="adj2" fmla="val 50000"/>
              <a:gd name="adj3" fmla="val 39929"/>
            </a:avLst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0" name="Flecha curvada hacia abajo 78">
            <a:extLst>
              <a:ext uri="{FF2B5EF4-FFF2-40B4-BE49-F238E27FC236}">
                <a16:creationId xmlns:a16="http://schemas.microsoft.com/office/drawing/2014/main" id="{25132CB6-A8BB-D8C3-AE1E-0193CD2728C9}"/>
              </a:ext>
            </a:extLst>
          </p:cNvPr>
          <p:cNvSpPr/>
          <p:nvPr/>
        </p:nvSpPr>
        <p:spPr>
          <a:xfrm rot="10438493">
            <a:off x="6925045" y="3272672"/>
            <a:ext cx="783088" cy="360190"/>
          </a:xfrm>
          <a:prstGeom prst="curvedDownArrow">
            <a:avLst>
              <a:gd name="adj1" fmla="val 25000"/>
              <a:gd name="adj2" fmla="val 50000"/>
              <a:gd name="adj3" fmla="val 39929"/>
            </a:avLst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2" name="Marcador de posición de pé de páxina 29">
            <a:extLst>
              <a:ext uri="{FF2B5EF4-FFF2-40B4-BE49-F238E27FC236}">
                <a16:creationId xmlns:a16="http://schemas.microsoft.com/office/drawing/2014/main" id="{C674BC7E-CBC5-8AF1-5ECA-D803DEE0D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074054" y="6492875"/>
            <a:ext cx="1289180" cy="365125"/>
          </a:xfrm>
        </p:spPr>
        <p:txBody>
          <a:bodyPr/>
          <a:lstStyle/>
          <a:p>
            <a:r>
              <a:rPr lang="es-ES_tradnl" sz="1800" dirty="0">
                <a:solidFill>
                  <a:schemeClr val="accent4">
                    <a:lumMod val="75000"/>
                  </a:schemeClr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80033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49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EF91001-6330-1BCE-8962-FB01013AAE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24" b="87573"/>
          <a:stretch/>
        </p:blipFill>
        <p:spPr>
          <a:xfrm>
            <a:off x="0" y="-5"/>
            <a:ext cx="12192000" cy="754602"/>
          </a:xfr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CA38C43F-5787-E411-B4A8-FEDF2C587C52}"/>
              </a:ext>
            </a:extLst>
          </p:cNvPr>
          <p:cNvGrpSpPr>
            <a:grpSpLocks/>
          </p:cNvGrpSpPr>
          <p:nvPr/>
        </p:nvGrpSpPr>
        <p:grpSpPr>
          <a:xfrm>
            <a:off x="0" y="-5"/>
            <a:ext cx="3338004" cy="754602"/>
            <a:chOff x="0" y="97653"/>
            <a:chExt cx="3338004" cy="754602"/>
          </a:xfrm>
        </p:grpSpPr>
        <p:pic>
          <p:nvPicPr>
            <p:cNvPr id="3" name="Marcador de contenido 4">
              <a:extLst>
                <a:ext uri="{FF2B5EF4-FFF2-40B4-BE49-F238E27FC236}">
                  <a16:creationId xmlns:a16="http://schemas.microsoft.com/office/drawing/2014/main" id="{417F994D-A702-15F7-5144-EE3126AB46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665" t="1424" r="33956" b="87573"/>
            <a:stretch/>
          </p:blipFill>
          <p:spPr>
            <a:xfrm>
              <a:off x="0" y="97653"/>
              <a:ext cx="3338004" cy="754602"/>
            </a:xfrm>
            <a:prstGeom prst="rect">
              <a:avLst/>
            </a:prstGeom>
          </p:spPr>
        </p:pic>
        <p:pic>
          <p:nvPicPr>
            <p:cNvPr id="2" name="Marcador de contenido 4">
              <a:extLst>
                <a:ext uri="{FF2B5EF4-FFF2-40B4-BE49-F238E27FC236}">
                  <a16:creationId xmlns:a16="http://schemas.microsoft.com/office/drawing/2014/main" id="{67A86BC1-B24A-ADB2-A083-EF81C831EB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8762" b="66990"/>
            <a:stretch/>
          </p:blipFill>
          <p:spPr>
            <a:xfrm>
              <a:off x="0" y="97653"/>
              <a:ext cx="1269507" cy="754602"/>
            </a:xfrm>
            <a:prstGeom prst="rect">
              <a:avLst/>
            </a:prstGeom>
          </p:spPr>
        </p:pic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684F3C43-C124-EDEE-5810-66A51904E6D3}"/>
              </a:ext>
            </a:extLst>
          </p:cNvPr>
          <p:cNvGrpSpPr/>
          <p:nvPr/>
        </p:nvGrpSpPr>
        <p:grpSpPr>
          <a:xfrm>
            <a:off x="1041390" y="138166"/>
            <a:ext cx="4701412" cy="478260"/>
            <a:chOff x="1041390" y="138166"/>
            <a:chExt cx="4701412" cy="478260"/>
          </a:xfrm>
        </p:grpSpPr>
        <p:pic>
          <p:nvPicPr>
            <p:cNvPr id="7" name="Imagen 6" descr="Interfaz de usuario gráfica&#10;&#10;Descripción generada automáticamente con confianza baja">
              <a:extLst>
                <a:ext uri="{FF2B5EF4-FFF2-40B4-BE49-F238E27FC236}">
                  <a16:creationId xmlns:a16="http://schemas.microsoft.com/office/drawing/2014/main" id="{4E4B6781-BECD-4D00-EEFB-4BA0E68CCD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3398" b="22855"/>
            <a:stretch/>
          </p:blipFill>
          <p:spPr>
            <a:xfrm>
              <a:off x="1041390" y="138166"/>
              <a:ext cx="1483043" cy="478260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EBD100BF-32C5-6DB4-CF84-EB983608D8D2}"/>
                </a:ext>
              </a:extLst>
            </p:cNvPr>
            <p:cNvSpPr txBox="1"/>
            <p:nvPr/>
          </p:nvSpPr>
          <p:spPr>
            <a:xfrm>
              <a:off x="2539186" y="173678"/>
              <a:ext cx="32036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>
                  <a:solidFill>
                    <a:srgbClr val="FEFEFF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E-NO-LOGOS</a:t>
              </a: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65EAF3DF-B943-D00A-8D50-6308F2E183AD}"/>
              </a:ext>
            </a:extLst>
          </p:cNvPr>
          <p:cNvSpPr txBox="1"/>
          <p:nvPr/>
        </p:nvSpPr>
        <p:spPr>
          <a:xfrm>
            <a:off x="0" y="747471"/>
            <a:ext cx="12192000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8F8F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	</a:t>
            </a:r>
            <a:r>
              <a:rPr lang="es-ES" sz="2800" dirty="0">
                <a:solidFill>
                  <a:srgbClr val="F8F8F8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2. </a:t>
            </a:r>
            <a:r>
              <a:rPr lang="es-ES" sz="2800" dirty="0">
                <a:solidFill>
                  <a:srgbClr val="F8F8F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ELECCIÓN DEL MODELO</a:t>
            </a:r>
          </a:p>
        </p:txBody>
      </p:sp>
      <p:sp>
        <p:nvSpPr>
          <p:cNvPr id="51" name="CuadroTexto 9">
            <a:extLst>
              <a:ext uri="{FF2B5EF4-FFF2-40B4-BE49-F238E27FC236}">
                <a16:creationId xmlns:a16="http://schemas.microsoft.com/office/drawing/2014/main" id="{22EB6945-11D0-D0B7-5F37-6B128E910B82}"/>
              </a:ext>
            </a:extLst>
          </p:cNvPr>
          <p:cNvSpPr txBox="1"/>
          <p:nvPr/>
        </p:nvSpPr>
        <p:spPr>
          <a:xfrm>
            <a:off x="0" y="127069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8F8F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	</a:t>
            </a:r>
            <a:r>
              <a:rPr lang="es-ES" sz="2800" i="1" dirty="0" err="1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Histogram-Based</a:t>
            </a:r>
            <a:r>
              <a:rPr lang="es-ES" sz="2800" i="1" dirty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" sz="2800" i="1" dirty="0" err="1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Gradient</a:t>
            </a:r>
            <a:r>
              <a:rPr lang="es-ES" sz="2800" i="1" dirty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" sz="2800" i="1" dirty="0" err="1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Boosting</a:t>
            </a:r>
            <a:endParaRPr lang="es-ES" sz="2800" i="1" dirty="0">
              <a:solidFill>
                <a:schemeClr val="accent4">
                  <a:lumMod val="50000"/>
                </a:schemeClr>
              </a:solidFill>
              <a:latin typeface="Franklin Gothic Heavy" panose="020B0903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52" name="Imagen 11">
            <a:extLst>
              <a:ext uri="{FF2B5EF4-FFF2-40B4-BE49-F238E27FC236}">
                <a16:creationId xmlns:a16="http://schemas.microsoft.com/office/drawing/2014/main" id="{5F70E888-0172-C212-E4BF-4EF1A8BE90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48" y="1931540"/>
            <a:ext cx="7111883" cy="4267130"/>
          </a:xfrm>
          <a:prstGeom prst="rect">
            <a:avLst/>
          </a:prstGeom>
        </p:spPr>
      </p:pic>
      <p:grpSp>
        <p:nvGrpSpPr>
          <p:cNvPr id="53" name="Grupo 15">
            <a:extLst>
              <a:ext uri="{FF2B5EF4-FFF2-40B4-BE49-F238E27FC236}">
                <a16:creationId xmlns:a16="http://schemas.microsoft.com/office/drawing/2014/main" id="{4A207F37-BD0E-92C4-FFDE-0FF03B1715DD}"/>
              </a:ext>
            </a:extLst>
          </p:cNvPr>
          <p:cNvGrpSpPr/>
          <p:nvPr/>
        </p:nvGrpSpPr>
        <p:grpSpPr>
          <a:xfrm>
            <a:off x="8777246" y="4829594"/>
            <a:ext cx="2167672" cy="1161607"/>
            <a:chOff x="8604005" y="3409012"/>
            <a:chExt cx="2167672" cy="1161607"/>
          </a:xfrm>
        </p:grpSpPr>
        <p:sp>
          <p:nvSpPr>
            <p:cNvPr id="54" name="Rectángulo 53">
              <a:extLst>
                <a:ext uri="{FF2B5EF4-FFF2-40B4-BE49-F238E27FC236}">
                  <a16:creationId xmlns:a16="http://schemas.microsoft.com/office/drawing/2014/main" id="{CE5EABAD-60B0-EA40-951A-D33D3E4B77FE}"/>
                </a:ext>
              </a:extLst>
            </p:cNvPr>
            <p:cNvSpPr/>
            <p:nvPr/>
          </p:nvSpPr>
          <p:spPr>
            <a:xfrm>
              <a:off x="8841707" y="3409012"/>
              <a:ext cx="1665995" cy="106049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CuadroTexto 14">
              <a:extLst>
                <a:ext uri="{FF2B5EF4-FFF2-40B4-BE49-F238E27FC236}">
                  <a16:creationId xmlns:a16="http://schemas.microsoft.com/office/drawing/2014/main" id="{0D325CFC-6E02-F834-FF64-E3CAEF35CD3E}"/>
                </a:ext>
              </a:extLst>
            </p:cNvPr>
            <p:cNvSpPr txBox="1"/>
            <p:nvPr/>
          </p:nvSpPr>
          <p:spPr>
            <a:xfrm>
              <a:off x="8604005" y="3431846"/>
              <a:ext cx="2167672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dirty="0">
                  <a:solidFill>
                    <a:schemeClr val="accent4">
                      <a:lumMod val="50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Mejor RMSE:</a:t>
              </a:r>
            </a:p>
            <a:p>
              <a:pPr algn="ctr"/>
              <a:r>
                <a:rPr lang="es-ES" sz="4800" dirty="0">
                  <a:solidFill>
                    <a:schemeClr val="accent4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6380</a:t>
              </a:r>
            </a:p>
          </p:txBody>
        </p:sp>
      </p:grpSp>
      <p:sp>
        <p:nvSpPr>
          <p:cNvPr id="56" name="CuadroTexto 16">
            <a:extLst>
              <a:ext uri="{FF2B5EF4-FFF2-40B4-BE49-F238E27FC236}">
                <a16:creationId xmlns:a16="http://schemas.microsoft.com/office/drawing/2014/main" id="{D33822B4-EDD2-DF9A-3592-2E7477347EA6}"/>
              </a:ext>
            </a:extLst>
          </p:cNvPr>
          <p:cNvSpPr txBox="1"/>
          <p:nvPr/>
        </p:nvSpPr>
        <p:spPr>
          <a:xfrm>
            <a:off x="7574437" y="2646061"/>
            <a:ext cx="450591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Segundo mejor </a:t>
            </a:r>
            <a:r>
              <a:rPr lang="es-ES" sz="2400" dirty="0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RMSE</a:t>
            </a:r>
            <a:endParaRPr lang="es-ES" dirty="0">
              <a:solidFill>
                <a:schemeClr val="accent4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Modelo </a:t>
            </a:r>
            <a:r>
              <a:rPr lang="es-ES" sz="2400" dirty="0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conocido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Acepta </a:t>
            </a:r>
            <a:r>
              <a:rPr lang="es-ES" sz="2400" dirty="0" err="1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NAs</a:t>
            </a:r>
            <a:endParaRPr lang="es-ES" sz="2400" dirty="0">
              <a:solidFill>
                <a:schemeClr val="accent4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Uno de los dos </a:t>
            </a:r>
            <a:r>
              <a:rPr lang="es-ES" sz="2400" dirty="0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más eficientes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Un </a:t>
            </a:r>
            <a:r>
              <a:rPr lang="es-ES" sz="2400" dirty="0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único valor negativo </a:t>
            </a:r>
            <a:r>
              <a:rPr lang="es-ES" dirty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 la salida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>
              <a:solidFill>
                <a:schemeClr val="accent4">
                  <a:lumMod val="50000"/>
                </a:schemeClr>
              </a:solidFill>
              <a:latin typeface="Franklin Gothic Heavy" panose="020B0903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57" name="CuadroTexto 17">
            <a:extLst>
              <a:ext uri="{FF2B5EF4-FFF2-40B4-BE49-F238E27FC236}">
                <a16:creationId xmlns:a16="http://schemas.microsoft.com/office/drawing/2014/main" id="{1BC6E81F-C02C-9F54-F1CE-C52CBB4E9C2D}"/>
              </a:ext>
            </a:extLst>
          </p:cNvPr>
          <p:cNvSpPr txBox="1"/>
          <p:nvPr/>
        </p:nvSpPr>
        <p:spPr>
          <a:xfrm>
            <a:off x="8544950" y="1965635"/>
            <a:ext cx="2399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haroni" panose="02010803020104030203" pitchFamily="2" charset="-79"/>
                <a:cs typeface="Aharoni" panose="02010803020104030203" pitchFamily="2" charset="-79"/>
              </a:rPr>
              <a:t>¿Por qué?</a:t>
            </a:r>
            <a:endParaRPr lang="es-ES" sz="3600" dirty="0">
              <a:latin typeface="Franklin Gothic Heavy" panose="020B0903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1" name="Marcador de posición de pé de páxina 29">
            <a:extLst>
              <a:ext uri="{FF2B5EF4-FFF2-40B4-BE49-F238E27FC236}">
                <a16:creationId xmlns:a16="http://schemas.microsoft.com/office/drawing/2014/main" id="{4601445F-C24C-248F-2E37-C38B2E1F2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074054" y="6492875"/>
            <a:ext cx="1289180" cy="365125"/>
          </a:xfrm>
        </p:spPr>
        <p:txBody>
          <a:bodyPr/>
          <a:lstStyle/>
          <a:p>
            <a:r>
              <a:rPr lang="es-ES_tradnl" sz="1800" dirty="0">
                <a:solidFill>
                  <a:schemeClr val="accent4">
                    <a:lumMod val="75000"/>
                  </a:schemeClr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75393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1" grpId="0"/>
      <p:bldP spid="56" grpId="0"/>
      <p:bldP spid="5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5">
            <a:extLst>
              <a:ext uri="{FF2B5EF4-FFF2-40B4-BE49-F238E27FC236}">
                <a16:creationId xmlns:a16="http://schemas.microsoft.com/office/drawing/2014/main" id="{A5793915-C5C7-BAF1-5989-532F22E691F6}"/>
              </a:ext>
            </a:extLst>
          </p:cNvPr>
          <p:cNvSpPr txBox="1"/>
          <p:nvPr/>
        </p:nvSpPr>
        <p:spPr>
          <a:xfrm>
            <a:off x="486383" y="1916641"/>
            <a:ext cx="10632332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Índice de columnas:</a:t>
            </a:r>
          </a:p>
          <a:p>
            <a:r>
              <a:rPr lang="es-ES" sz="2000" dirty="0">
                <a:latin typeface="Aharoni" panose="02010803020104030203" pitchFamily="2" charset="-79"/>
                <a:cs typeface="Aharoni" panose="02010803020104030203" pitchFamily="2" charset="-79"/>
              </a:rPr>
              <a:t>6:</a:t>
            </a:r>
            <a:r>
              <a:rPr lang="es-ES" sz="1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" sz="1400" dirty="0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LAG_PROD </a:t>
            </a:r>
            <a:r>
              <a:rPr lang="es-ES" sz="1400" dirty="0">
                <a:latin typeface="Aharoni" panose="02010803020104030203" pitchFamily="2" charset="-79"/>
                <a:cs typeface="Aharoni" panose="02010803020104030203" pitchFamily="2" charset="-79"/>
              </a:rPr>
              <a:t>– Variación anual</a:t>
            </a:r>
          </a:p>
          <a:p>
            <a:r>
              <a:rPr lang="es-ES" sz="2000" dirty="0">
                <a:latin typeface="Aharoni" panose="02010803020104030203" pitchFamily="2" charset="-79"/>
                <a:cs typeface="Aharoni" panose="02010803020104030203" pitchFamily="2" charset="-79"/>
              </a:rPr>
              <a:t>93:</a:t>
            </a:r>
            <a:r>
              <a:rPr lang="es-ES" sz="1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" sz="1400" dirty="0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SUP_MOD </a:t>
            </a:r>
            <a:r>
              <a:rPr lang="es-ES" sz="1400" dirty="0">
                <a:latin typeface="Aharoni" panose="02010803020104030203" pitchFamily="2" charset="-79"/>
                <a:cs typeface="Aharoni" panose="02010803020104030203" pitchFamily="2" charset="-79"/>
              </a:rPr>
              <a:t>– Coeficiente superficie/modo de producción</a:t>
            </a:r>
          </a:p>
          <a:p>
            <a:r>
              <a:rPr lang="es-ES" sz="2000" dirty="0">
                <a:latin typeface="Aharoni" panose="02010803020104030203" pitchFamily="2" charset="-79"/>
                <a:cs typeface="Aharoni" panose="02010803020104030203" pitchFamily="2" charset="-79"/>
              </a:rPr>
              <a:t>7:</a:t>
            </a:r>
            <a:r>
              <a:rPr lang="es-ES" sz="1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" sz="1400" dirty="0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LAG</a:t>
            </a:r>
            <a:r>
              <a:rPr lang="es-ES" sz="14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</a:t>
            </a:r>
            <a:r>
              <a:rPr lang="es-ES" sz="1400" dirty="0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_PROD </a:t>
            </a:r>
            <a:r>
              <a:rPr lang="es-ES" sz="1400" dirty="0">
                <a:latin typeface="Aharoni" panose="02010803020104030203" pitchFamily="2" charset="-79"/>
                <a:cs typeface="Aharoni" panose="02010803020104030203" pitchFamily="2" charset="-79"/>
              </a:rPr>
              <a:t>– Variación en dos años</a:t>
            </a:r>
          </a:p>
          <a:p>
            <a:r>
              <a:rPr lang="es-ES" sz="2000" dirty="0">
                <a:latin typeface="Aharoni" panose="02010803020104030203" pitchFamily="2" charset="-79"/>
                <a:cs typeface="Aharoni" panose="02010803020104030203" pitchFamily="2" charset="-79"/>
              </a:rPr>
              <a:t>5:</a:t>
            </a:r>
            <a:r>
              <a:rPr lang="es-ES" sz="1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" sz="1400" dirty="0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SUPERFICIE</a:t>
            </a:r>
            <a:r>
              <a:rPr lang="es-ES" sz="1400" dirty="0">
                <a:latin typeface="Aharoni" panose="02010803020104030203" pitchFamily="2" charset="-79"/>
                <a:cs typeface="Aharoni" panose="02010803020104030203" pitchFamily="2" charset="-79"/>
              </a:rPr>
              <a:t> – Superficie del terreno</a:t>
            </a:r>
            <a:endParaRPr lang="es-ES" sz="12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s-ES" sz="2000" dirty="0">
                <a:latin typeface="Aharoni" panose="02010803020104030203" pitchFamily="2" charset="-79"/>
                <a:cs typeface="Aharoni" panose="02010803020104030203" pitchFamily="2" charset="-79"/>
              </a:rPr>
              <a:t>56:</a:t>
            </a:r>
            <a:r>
              <a:rPr lang="es-ES" sz="1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" sz="1400" dirty="0" err="1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L_FeelsLikeLocalDaytimeMax</a:t>
            </a:r>
            <a:r>
              <a:rPr lang="es-ES" sz="1400" dirty="0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" sz="1400" dirty="0">
                <a:latin typeface="Aharoni" panose="02010803020104030203" pitchFamily="2" charset="-79"/>
                <a:cs typeface="Aharoni" panose="02010803020104030203" pitchFamily="2" charset="-79"/>
              </a:rPr>
              <a:t>– Sensación de temperatura ambiente máxima en época de lloro</a:t>
            </a:r>
          </a:p>
          <a:p>
            <a:r>
              <a:rPr lang="es-ES" sz="2000" dirty="0">
                <a:latin typeface="Aharoni" panose="02010803020104030203" pitchFamily="2" charset="-79"/>
                <a:cs typeface="Aharoni" panose="02010803020104030203" pitchFamily="2" charset="-79"/>
              </a:rPr>
              <a:t>60:</a:t>
            </a:r>
            <a:r>
              <a:rPr lang="es-ES" sz="1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" sz="1400" dirty="0" err="1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L_FeelsLikeLocalOvernightAvg</a:t>
            </a:r>
            <a:r>
              <a:rPr lang="es-ES" sz="1400" dirty="0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" sz="1400" dirty="0">
                <a:latin typeface="Aharoni" panose="02010803020104030203" pitchFamily="2" charset="-79"/>
                <a:cs typeface="Aharoni" panose="02010803020104030203" pitchFamily="2" charset="-79"/>
              </a:rPr>
              <a:t>– Promedio de sensación de temperatura ambiente en época de lloro</a:t>
            </a:r>
          </a:p>
          <a:p>
            <a:endParaRPr lang="es-ES" sz="11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EF91001-6330-1BCE-8962-FB01013AAE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24" b="87573"/>
          <a:stretch/>
        </p:blipFill>
        <p:spPr>
          <a:xfrm>
            <a:off x="0" y="-5"/>
            <a:ext cx="12192000" cy="754602"/>
          </a:xfr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CA38C43F-5787-E411-B4A8-FEDF2C587C52}"/>
              </a:ext>
            </a:extLst>
          </p:cNvPr>
          <p:cNvGrpSpPr>
            <a:grpSpLocks/>
          </p:cNvGrpSpPr>
          <p:nvPr/>
        </p:nvGrpSpPr>
        <p:grpSpPr>
          <a:xfrm>
            <a:off x="0" y="-5"/>
            <a:ext cx="3338004" cy="754602"/>
            <a:chOff x="0" y="97653"/>
            <a:chExt cx="3338004" cy="754602"/>
          </a:xfrm>
        </p:grpSpPr>
        <p:pic>
          <p:nvPicPr>
            <p:cNvPr id="3" name="Marcador de contenido 4">
              <a:extLst>
                <a:ext uri="{FF2B5EF4-FFF2-40B4-BE49-F238E27FC236}">
                  <a16:creationId xmlns:a16="http://schemas.microsoft.com/office/drawing/2014/main" id="{417F994D-A702-15F7-5144-EE3126AB46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665" t="1424" r="33956" b="87573"/>
            <a:stretch/>
          </p:blipFill>
          <p:spPr>
            <a:xfrm>
              <a:off x="0" y="97653"/>
              <a:ext cx="3338004" cy="754602"/>
            </a:xfrm>
            <a:prstGeom prst="rect">
              <a:avLst/>
            </a:prstGeom>
          </p:spPr>
        </p:pic>
        <p:pic>
          <p:nvPicPr>
            <p:cNvPr id="2" name="Marcador de contenido 4">
              <a:extLst>
                <a:ext uri="{FF2B5EF4-FFF2-40B4-BE49-F238E27FC236}">
                  <a16:creationId xmlns:a16="http://schemas.microsoft.com/office/drawing/2014/main" id="{67A86BC1-B24A-ADB2-A083-EF81C831EB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8762" b="66990"/>
            <a:stretch/>
          </p:blipFill>
          <p:spPr>
            <a:xfrm>
              <a:off x="0" y="97653"/>
              <a:ext cx="1269507" cy="754602"/>
            </a:xfrm>
            <a:prstGeom prst="rect">
              <a:avLst/>
            </a:prstGeom>
          </p:spPr>
        </p:pic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2D31121A-B0DD-A1F7-3B0A-E3397023747B}"/>
              </a:ext>
            </a:extLst>
          </p:cNvPr>
          <p:cNvGrpSpPr/>
          <p:nvPr/>
        </p:nvGrpSpPr>
        <p:grpSpPr>
          <a:xfrm>
            <a:off x="1041390" y="138166"/>
            <a:ext cx="4701412" cy="478260"/>
            <a:chOff x="1041390" y="138166"/>
            <a:chExt cx="4701412" cy="478260"/>
          </a:xfrm>
        </p:grpSpPr>
        <p:pic>
          <p:nvPicPr>
            <p:cNvPr id="7" name="Imagen 6" descr="Interfaz de usuario gráfica&#10;&#10;Descripción generada automáticamente con confianza baja">
              <a:extLst>
                <a:ext uri="{FF2B5EF4-FFF2-40B4-BE49-F238E27FC236}">
                  <a16:creationId xmlns:a16="http://schemas.microsoft.com/office/drawing/2014/main" id="{FEA669C1-0F49-1A5D-517A-807554CB92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3398" b="22855"/>
            <a:stretch/>
          </p:blipFill>
          <p:spPr>
            <a:xfrm>
              <a:off x="1041390" y="138166"/>
              <a:ext cx="1483043" cy="478260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4EBDE10D-3BA1-C767-4FCD-8F815062AF00}"/>
                </a:ext>
              </a:extLst>
            </p:cNvPr>
            <p:cNvSpPr txBox="1"/>
            <p:nvPr/>
          </p:nvSpPr>
          <p:spPr>
            <a:xfrm>
              <a:off x="2539186" y="173678"/>
              <a:ext cx="32036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>
                  <a:solidFill>
                    <a:srgbClr val="FEFEFF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E-NO-LOGOS</a:t>
              </a: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65EAF3DF-B943-D00A-8D50-6308F2E183AD}"/>
              </a:ext>
            </a:extLst>
          </p:cNvPr>
          <p:cNvSpPr txBox="1"/>
          <p:nvPr/>
        </p:nvSpPr>
        <p:spPr>
          <a:xfrm>
            <a:off x="0" y="747471"/>
            <a:ext cx="12192000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8F8F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	</a:t>
            </a:r>
            <a:r>
              <a:rPr lang="es-ES" sz="2400" dirty="0">
                <a:solidFill>
                  <a:srgbClr val="F8F8F8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3. </a:t>
            </a:r>
            <a:r>
              <a:rPr lang="es-ES" sz="2800" dirty="0">
                <a:solidFill>
                  <a:srgbClr val="F8F8F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JUSTIFICACIÓN DEL MODELO</a:t>
            </a:r>
          </a:p>
        </p:txBody>
      </p:sp>
      <p:pic>
        <p:nvPicPr>
          <p:cNvPr id="11" name="Imagen 13" descr="Interfaz de usuario gráfica, Aplicación&#10;&#10;Descripción generada automáticamente con confianza media">
            <a:extLst>
              <a:ext uri="{FF2B5EF4-FFF2-40B4-BE49-F238E27FC236}">
                <a16:creationId xmlns:a16="http://schemas.microsoft.com/office/drawing/2014/main" id="{27B34FDC-9E0D-78D6-1C24-FE2F56A6AB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956"/>
          <a:stretch/>
        </p:blipFill>
        <p:spPr>
          <a:xfrm>
            <a:off x="554476" y="4053089"/>
            <a:ext cx="10763557" cy="2631233"/>
          </a:xfrm>
          <a:prstGeom prst="rect">
            <a:avLst/>
          </a:prstGeom>
        </p:spPr>
      </p:pic>
      <p:sp>
        <p:nvSpPr>
          <p:cNvPr id="12" name="CuadroTexto 14">
            <a:extLst>
              <a:ext uri="{FF2B5EF4-FFF2-40B4-BE49-F238E27FC236}">
                <a16:creationId xmlns:a16="http://schemas.microsoft.com/office/drawing/2014/main" id="{6FEDDA89-2E41-693C-E456-55479C26D945}"/>
              </a:ext>
            </a:extLst>
          </p:cNvPr>
          <p:cNvSpPr txBox="1"/>
          <p:nvPr/>
        </p:nvSpPr>
        <p:spPr>
          <a:xfrm>
            <a:off x="7735077" y="2142674"/>
            <a:ext cx="282717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Objetivo: </a:t>
            </a:r>
            <a:r>
              <a:rPr lang="es-ES" dirty="0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Menos RMSE con mínimas variables</a:t>
            </a:r>
          </a:p>
        </p:txBody>
      </p:sp>
      <p:sp>
        <p:nvSpPr>
          <p:cNvPr id="14" name="CuadroTexto 61">
            <a:extLst>
              <a:ext uri="{FF2B5EF4-FFF2-40B4-BE49-F238E27FC236}">
                <a16:creationId xmlns:a16="http://schemas.microsoft.com/office/drawing/2014/main" id="{094B53E8-A7AA-9ADB-BE96-6986DD9826E8}"/>
              </a:ext>
            </a:extLst>
          </p:cNvPr>
          <p:cNvSpPr txBox="1"/>
          <p:nvPr/>
        </p:nvSpPr>
        <p:spPr>
          <a:xfrm>
            <a:off x="0" y="127069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8F8F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	</a:t>
            </a:r>
            <a:r>
              <a:rPr lang="es-ES" sz="2800" dirty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Interpretabilidad</a:t>
            </a:r>
            <a:endParaRPr lang="es-ES" sz="2800" dirty="0">
              <a:solidFill>
                <a:schemeClr val="accent4">
                  <a:lumMod val="50000"/>
                </a:schemeClr>
              </a:solidFill>
              <a:latin typeface="Franklin Gothic Heavy" panose="020B0903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5" name="Marcador de posición de pé de páxina 29">
            <a:extLst>
              <a:ext uri="{FF2B5EF4-FFF2-40B4-BE49-F238E27FC236}">
                <a16:creationId xmlns:a16="http://schemas.microsoft.com/office/drawing/2014/main" id="{FA97F3E7-3B26-DFBE-BB6D-FC6B26CC8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074054" y="6492875"/>
            <a:ext cx="1289180" cy="365125"/>
          </a:xfrm>
        </p:spPr>
        <p:txBody>
          <a:bodyPr/>
          <a:lstStyle/>
          <a:p>
            <a:r>
              <a:rPr lang="es-ES_tradnl" sz="1800" dirty="0">
                <a:solidFill>
                  <a:schemeClr val="accent4">
                    <a:lumMod val="75000"/>
                  </a:schemeClr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06056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 animBg="1"/>
      <p:bldP spid="12" grpId="0" animBg="1"/>
      <p:bldP spid="14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3ED7EF880C7E946A3B5960383B14F55" ma:contentTypeVersion="15" ma:contentTypeDescription="Crear nuevo documento." ma:contentTypeScope="" ma:versionID="d89b61ce48980f25e7c57b14ec248e1f">
  <xsd:schema xmlns:xsd="http://www.w3.org/2001/XMLSchema" xmlns:xs="http://www.w3.org/2001/XMLSchema" xmlns:p="http://schemas.microsoft.com/office/2006/metadata/properties" xmlns:ns2="0f3897fa-8fb5-49bf-a163-418433662de0" xmlns:ns3="fcab3f58-98c3-422d-a2a9-9e74e6ca7568" targetNamespace="http://schemas.microsoft.com/office/2006/metadata/properties" ma:root="true" ma:fieldsID="a77d239b42c4257f60c853196a0b70a2" ns2:_="" ns3:_="">
    <xsd:import namespace="0f3897fa-8fb5-49bf-a163-418433662de0"/>
    <xsd:import namespace="fcab3f58-98c3-422d-a2a9-9e74e6ca75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3897fa-8fb5-49bf-a163-418433662d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Etiquetas de imagen" ma:readOnly="false" ma:fieldId="{5cf76f15-5ced-4ddc-b409-7134ff3c332f}" ma:taxonomyMulti="true" ma:sspId="e001a227-9f58-4069-9a3b-796403065a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ab3f58-98c3-422d-a2a9-9e74e6ca7568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a1370a69-3165-486b-8e07-68288853389f}" ma:internalName="TaxCatchAll" ma:showField="CatchAllData" ma:web="fcab3f58-98c3-422d-a2a9-9e74e6ca756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97CC01C-EC9F-4348-9AC0-D2682E7BD3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f3897fa-8fb5-49bf-a163-418433662de0"/>
    <ds:schemaRef ds:uri="fcab3f58-98c3-422d-a2a9-9e74e6ca75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D397C38-AC6F-4260-9C7D-3FAD28DFD4A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689</Words>
  <Application>Microsoft Office PowerPoint</Application>
  <PresentationFormat>Pantalla panorámica</PresentationFormat>
  <Paragraphs>201</Paragraphs>
  <Slides>12</Slides>
  <Notes>2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das diapositivas</vt:lpstr>
      </vt:variant>
      <vt:variant>
        <vt:i4>12</vt:i4>
      </vt:variant>
    </vt:vector>
  </HeadingPairs>
  <TitlesOfParts>
    <vt:vector size="20" baseType="lpstr">
      <vt:lpstr>Aharoni</vt:lpstr>
      <vt:lpstr>Franklin Gothic Heavy</vt:lpstr>
      <vt:lpstr>Arial</vt:lpstr>
      <vt:lpstr>Calibri</vt:lpstr>
      <vt:lpstr>Courier New</vt:lpstr>
      <vt:lpstr>Arial Black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Gabriel Abilleira</cp:lastModifiedBy>
  <cp:revision>56</cp:revision>
  <dcterms:created xsi:type="dcterms:W3CDTF">2017-03-31T07:46:04Z</dcterms:created>
  <dcterms:modified xsi:type="dcterms:W3CDTF">2023-05-13T11:40:49Z</dcterms:modified>
</cp:coreProperties>
</file>