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15"/>
  </p:notesMasterIdLst>
  <p:sldIdLst>
    <p:sldId id="256" r:id="rId4"/>
    <p:sldId id="257" r:id="rId5"/>
    <p:sldId id="275" r:id="rId6"/>
    <p:sldId id="270" r:id="rId7"/>
    <p:sldId id="271" r:id="rId8"/>
    <p:sldId id="274" r:id="rId9"/>
    <p:sldId id="272" r:id="rId10"/>
    <p:sldId id="267" r:id="rId11"/>
    <p:sldId id="265" r:id="rId12"/>
    <p:sldId id="273" r:id="rId13"/>
    <p:sldId id="261" r:id="rId14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E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3F94FE-A2F0-2560-B0C9-F3B4345E49F3}" v="111" dt="2023-05-10T15:43:59.245"/>
    <p1510:client id="{3AFC6779-C23F-F555-0268-BF614081F33E}" v="4" dt="2023-05-09T11:38:20.943"/>
    <p1510:client id="{5CB83E10-DEA5-C20B-0BF1-D115D718E71E}" v="14" dt="2023-05-09T15:42:36.475"/>
    <p1510:client id="{60681BD9-F229-FCA5-614F-C9915838BC70}" v="1568" dt="2023-05-08T15:18:27.124"/>
    <p1510:client id="{8E045B0A-39F1-BEDB-B544-24F676FEF12F}" v="111" dt="2023-05-12T11:07:16.364"/>
    <p1510:client id="{A79ED2CF-F007-BC17-F774-AEEE898D6FDA}" v="737" dt="2023-05-09T08:00:48.405"/>
    <p1510:client id="{AD359459-401A-B1AA-E0A9-F14CA1C1E35D}" v="382" dt="2023-05-08T09:28:47.757"/>
    <p1510:client id="{DBE7860D-E65C-EBE4-B1F6-B81BDB49E198}" v="617" dt="2023-05-09T11:34:51.487"/>
    <p1510:client id="{F40C50DD-97D4-DB3D-F404-34A0EA2F5C57}" v="62" dt="2023-05-10T09:41:47.5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9D149-448B-1F46-A9D0-ED57D1534FD9}" type="datetimeFigureOut">
              <a:rPr lang="es-ES_tradnl" smtClean="0"/>
              <a:t>12/05/2023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9E028-603C-6547-B7D8-D91062F0B55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11602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2663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9E028-603C-6547-B7D8-D91062F0B55A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94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3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0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29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1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8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5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6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7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24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13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9D53BAAD-6532-A078-5CFA-899D966D180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C2B2613-3827-D7B6-7504-F1696D611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B95E77E-83B3-1CC7-8DC9-0C9D868A74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148" t="3854" r="9719" b="74649"/>
            <a:stretch/>
          </p:blipFill>
          <p:spPr>
            <a:xfrm>
              <a:off x="5439746" y="2701407"/>
              <a:ext cx="5990254" cy="1474238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AEA804F8-707D-757E-8BDC-405B41E2A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134" t="39245" r="6198" b="39258"/>
          <a:stretch/>
        </p:blipFill>
        <p:spPr>
          <a:xfrm>
            <a:off x="5515735" y="1640916"/>
            <a:ext cx="6055567" cy="147423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BEC2DCC-53B8-F4EB-17DF-BB28A96E00AD}"/>
              </a:ext>
            </a:extLst>
          </p:cNvPr>
          <p:cNvSpPr txBox="1"/>
          <p:nvPr/>
        </p:nvSpPr>
        <p:spPr>
          <a:xfrm>
            <a:off x="5515735" y="4468608"/>
            <a:ext cx="62915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>
                <a:solidFill>
                  <a:srgbClr val="FEFE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  VIÑA  WINE  PREDICTION</a:t>
            </a:r>
          </a:p>
          <a:p>
            <a:endParaRPr lang="es-E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" name="Imagen 9" descr="Forma&#10;&#10;Descripción generada automáticamente con confianza media">
            <a:extLst>
              <a:ext uri="{FF2B5EF4-FFF2-40B4-BE49-F238E27FC236}">
                <a16:creationId xmlns:a16="http://schemas.microsoft.com/office/drawing/2014/main" id="{7B5E26BF-6C06-ADE8-027A-51CEEEDE166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294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4412" y="3381988"/>
            <a:ext cx="2464322" cy="64451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840B12C-4EB4-22AC-9308-AEB9F66B6FEB}"/>
              </a:ext>
            </a:extLst>
          </p:cNvPr>
          <p:cNvSpPr txBox="1"/>
          <p:nvPr/>
        </p:nvSpPr>
        <p:spPr>
          <a:xfrm>
            <a:off x="8184245" y="3423210"/>
            <a:ext cx="344994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3000">
                <a:solidFill>
                  <a:schemeClr val="tx1">
                    <a:lumMod val="85000"/>
                  </a:schemeClr>
                </a:solidFill>
                <a:latin typeface="Aharoni"/>
                <a:cs typeface="Aharoni"/>
              </a:rPr>
              <a:t>MISSING SERGI</a:t>
            </a:r>
          </a:p>
          <a:p>
            <a:endParaRPr lang="es-ES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2756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340C712B-4FC3-A157-B575-CE74EA3F9E6C}"/>
              </a:ext>
            </a:extLst>
          </p:cNvPr>
          <p:cNvGrpSpPr/>
          <p:nvPr/>
        </p:nvGrpSpPr>
        <p:grpSpPr>
          <a:xfrm>
            <a:off x="1094706" y="112845"/>
            <a:ext cx="5346045" cy="528902"/>
            <a:chOff x="1094706" y="112845"/>
            <a:chExt cx="5346045" cy="528902"/>
          </a:xfrm>
        </p:grpSpPr>
        <p:pic>
          <p:nvPicPr>
            <p:cNvPr id="7" name="Imagen 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1120AC5-A9DC-282E-3283-654991336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294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4706" y="112845"/>
              <a:ext cx="2022274" cy="528902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6DEFAABD-FF5A-A2FB-39AE-F89FA840C941}"/>
                </a:ext>
              </a:extLst>
            </p:cNvPr>
            <p:cNvSpPr txBox="1"/>
            <p:nvPr/>
          </p:nvSpPr>
          <p:spPr>
            <a:xfrm>
              <a:off x="2990808" y="177241"/>
              <a:ext cx="3449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rgbClr val="D8D8D8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MISSING SERGI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C88E7D-A017-C431-6FA8-8FF7EA468357}"/>
              </a:ext>
            </a:extLst>
          </p:cNvPr>
          <p:cNvSpPr txBox="1"/>
          <p:nvPr/>
        </p:nvSpPr>
        <p:spPr>
          <a:xfrm>
            <a:off x="306293" y="924859"/>
            <a:ext cx="64431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>
                <a:cs typeface="Calibri"/>
              </a:rPr>
              <a:t>8.   CONCLUSIONES</a:t>
            </a:r>
          </a:p>
        </p:txBody>
      </p:sp>
      <p:pic>
        <p:nvPicPr>
          <p:cNvPr id="21" name="Imagen 21" descr="Icono&#10;&#10;Descripción generada automáticamente">
            <a:extLst>
              <a:ext uri="{FF2B5EF4-FFF2-40B4-BE49-F238E27FC236}">
                <a16:creationId xmlns:a16="http://schemas.microsoft.com/office/drawing/2014/main" id="{710357A5-0AB8-C463-3C17-F3EC06F28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714" y="928171"/>
            <a:ext cx="640817" cy="63163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40AF1557-842A-6436-4CDF-9EB0DDC45BB2}"/>
              </a:ext>
            </a:extLst>
          </p:cNvPr>
          <p:cNvGrpSpPr/>
          <p:nvPr/>
        </p:nvGrpSpPr>
        <p:grpSpPr>
          <a:xfrm>
            <a:off x="581344" y="2135335"/>
            <a:ext cx="10986465" cy="584403"/>
            <a:chOff x="581344" y="2135335"/>
            <a:chExt cx="10986465" cy="584403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C5DC7939-34C8-08CC-D98C-209FEB628F9E}"/>
                </a:ext>
              </a:extLst>
            </p:cNvPr>
            <p:cNvSpPr/>
            <p:nvPr/>
          </p:nvSpPr>
          <p:spPr>
            <a:xfrm>
              <a:off x="1760963" y="2204595"/>
              <a:ext cx="9806846" cy="474133"/>
            </a:xfrm>
            <a:prstGeom prst="rect">
              <a:avLst/>
            </a:prstGeom>
            <a:noFill/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s-ES" sz="2400">
                  <a:solidFill>
                    <a:srgbClr val="FFFFFF"/>
                  </a:solidFill>
                  <a:ea typeface="+mn-lt"/>
                  <a:cs typeface="+mn-lt"/>
                </a:rPr>
                <a:t>Modelo transparente con RMSE razonablemente bajo</a:t>
              </a:r>
              <a:endParaRPr lang="es-ES"/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6D0149F1-C03D-47AD-8B19-ACAC69E4CF4B}"/>
                </a:ext>
              </a:extLst>
            </p:cNvPr>
            <p:cNvSpPr/>
            <p:nvPr/>
          </p:nvSpPr>
          <p:spPr>
            <a:xfrm>
              <a:off x="581344" y="2135335"/>
              <a:ext cx="647240" cy="584403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800">
                  <a:cs typeface="Calibri"/>
                </a:rPr>
                <a:t>1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19032A29-E54E-1214-E7BF-47ADF1E642D5}"/>
              </a:ext>
            </a:extLst>
          </p:cNvPr>
          <p:cNvGrpSpPr/>
          <p:nvPr/>
        </p:nvGrpSpPr>
        <p:grpSpPr>
          <a:xfrm>
            <a:off x="585831" y="3301286"/>
            <a:ext cx="11016969" cy="584403"/>
            <a:chOff x="585831" y="3301286"/>
            <a:chExt cx="11016969" cy="58440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9A9BC0DB-0AFF-13D3-43EF-A56AB1359DDC}"/>
                </a:ext>
              </a:extLst>
            </p:cNvPr>
            <p:cNvSpPr/>
            <p:nvPr/>
          </p:nvSpPr>
          <p:spPr>
            <a:xfrm>
              <a:off x="585831" y="3359938"/>
              <a:ext cx="9806846" cy="524933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s-ES" sz="2400">
                  <a:solidFill>
                    <a:srgbClr val="FFFFFF"/>
                  </a:solidFill>
                  <a:ea typeface="+mn-lt"/>
                  <a:cs typeface="+mn-lt"/>
                </a:rPr>
                <a:t>Interpretación de la influencia de cada variable en el modelo</a:t>
              </a:r>
              <a:endParaRPr lang="es-ES" sz="240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056472D4-B549-9D05-1EDD-930947BA0E46}"/>
                </a:ext>
              </a:extLst>
            </p:cNvPr>
            <p:cNvSpPr/>
            <p:nvPr/>
          </p:nvSpPr>
          <p:spPr>
            <a:xfrm>
              <a:off x="10955560" y="3301286"/>
              <a:ext cx="647240" cy="584403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800">
                  <a:cs typeface="Calibri"/>
                </a:rPr>
                <a:t>2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AAC3A45-8E4A-A334-B55F-04A743E49958}"/>
              </a:ext>
            </a:extLst>
          </p:cNvPr>
          <p:cNvGrpSpPr/>
          <p:nvPr/>
        </p:nvGrpSpPr>
        <p:grpSpPr>
          <a:xfrm>
            <a:off x="581344" y="4439696"/>
            <a:ext cx="10986466" cy="584403"/>
            <a:chOff x="581344" y="4439696"/>
            <a:chExt cx="10986466" cy="584403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C1C22F87-419C-5EED-AC7B-972BE3093FBE}"/>
                </a:ext>
              </a:extLst>
            </p:cNvPr>
            <p:cNvSpPr/>
            <p:nvPr/>
          </p:nvSpPr>
          <p:spPr>
            <a:xfrm>
              <a:off x="1760964" y="4483454"/>
              <a:ext cx="9806846" cy="524933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s-ES" sz="2400">
                  <a:solidFill>
                    <a:srgbClr val="FFFFFF"/>
                  </a:solidFill>
                  <a:ea typeface="+mn-lt"/>
                  <a:cs typeface="+mn-lt"/>
                </a:rPr>
                <a:t>Análisis y detección de posibles sesgos en los datos y en el modelo</a:t>
              </a: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C714C52D-C7BB-7A21-E38C-84D02B437E92}"/>
                </a:ext>
              </a:extLst>
            </p:cNvPr>
            <p:cNvSpPr/>
            <p:nvPr/>
          </p:nvSpPr>
          <p:spPr>
            <a:xfrm>
              <a:off x="581344" y="4439696"/>
              <a:ext cx="647240" cy="584403"/>
            </a:xfrm>
            <a:prstGeom prst="round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800">
                  <a:cs typeface="Calibri"/>
                </a:rPr>
                <a:t>3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A88E0C9-0F82-62E4-D9E4-04F33E9135A8}"/>
              </a:ext>
            </a:extLst>
          </p:cNvPr>
          <p:cNvGrpSpPr/>
          <p:nvPr/>
        </p:nvGrpSpPr>
        <p:grpSpPr>
          <a:xfrm>
            <a:off x="586544" y="5541383"/>
            <a:ext cx="11016256" cy="584403"/>
            <a:chOff x="586544" y="5541383"/>
            <a:chExt cx="11016256" cy="584403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2AFEABBA-37EC-8E72-98AA-C99B069FBA45}"/>
                </a:ext>
              </a:extLst>
            </p:cNvPr>
            <p:cNvSpPr/>
            <p:nvPr/>
          </p:nvSpPr>
          <p:spPr>
            <a:xfrm>
              <a:off x="586544" y="5588610"/>
              <a:ext cx="9806848" cy="524933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s-ES" sz="2400">
                  <a:solidFill>
                    <a:srgbClr val="FFFFFF"/>
                  </a:solidFill>
                  <a:ea typeface="+mn-lt"/>
                  <a:cs typeface="+mn-lt"/>
                </a:rPr>
                <a:t>Modelo más sostenible gracias a sacrificar un pequeño porcentaje de RMSE</a:t>
              </a:r>
              <a:endParaRPr lang="es-ES"/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EBB57227-775B-1C67-D808-475A4460DA07}"/>
                </a:ext>
              </a:extLst>
            </p:cNvPr>
            <p:cNvSpPr/>
            <p:nvPr/>
          </p:nvSpPr>
          <p:spPr>
            <a:xfrm>
              <a:off x="10955560" y="5541383"/>
              <a:ext cx="647240" cy="584403"/>
            </a:xfrm>
            <a:prstGeom prst="roundRect">
              <a:avLst/>
            </a:prstGeom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800">
                  <a:cs typeface="Calibri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803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00886EF-B6E1-7DAE-A6C8-1C2E3B7C0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8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017C13E-0C39-827C-D4EB-9046E2358AE1}"/>
              </a:ext>
            </a:extLst>
          </p:cNvPr>
          <p:cNvGrpSpPr/>
          <p:nvPr/>
        </p:nvGrpSpPr>
        <p:grpSpPr>
          <a:xfrm>
            <a:off x="1094706" y="112845"/>
            <a:ext cx="5346045" cy="528902"/>
            <a:chOff x="1094706" y="112845"/>
            <a:chExt cx="5346045" cy="528902"/>
          </a:xfrm>
        </p:grpSpPr>
        <p:pic>
          <p:nvPicPr>
            <p:cNvPr id="6" name="Imagen 5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71C58B0C-0D36-2778-35FC-8821A6C6D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294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4706" y="112845"/>
              <a:ext cx="2022274" cy="528902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4975310-44DC-20B1-79F0-A80AE7E76E05}"/>
                </a:ext>
              </a:extLst>
            </p:cNvPr>
            <p:cNvSpPr txBox="1"/>
            <p:nvPr/>
          </p:nvSpPr>
          <p:spPr>
            <a:xfrm>
              <a:off x="2990808" y="177241"/>
              <a:ext cx="3449943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S" sz="2000">
                  <a:solidFill>
                    <a:schemeClr val="tx1">
                      <a:lumMod val="85000"/>
                    </a:schemeClr>
                  </a:solidFill>
                  <a:latin typeface="Aharoni"/>
                  <a:cs typeface="Aharoni"/>
                </a:rPr>
                <a:t>MISSING SERGI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F5FEE1B-861F-B1F0-F1D2-24ECA4B6E0D8}"/>
              </a:ext>
            </a:extLst>
          </p:cNvPr>
          <p:cNvGrpSpPr/>
          <p:nvPr/>
        </p:nvGrpSpPr>
        <p:grpSpPr>
          <a:xfrm>
            <a:off x="-3941" y="2060356"/>
            <a:ext cx="11566087" cy="2743200"/>
            <a:chOff x="-117803" y="1815115"/>
            <a:chExt cx="11566087" cy="2743200"/>
          </a:xfrm>
        </p:grpSpPr>
        <p:pic>
          <p:nvPicPr>
            <p:cNvPr id="9" name="Imagen 9" descr="Icono&#10;&#10;Descripción generada automáticamente">
              <a:extLst>
                <a:ext uri="{FF2B5EF4-FFF2-40B4-BE49-F238E27FC236}">
                  <a16:creationId xmlns:a16="http://schemas.microsoft.com/office/drawing/2014/main" id="{B3673CB8-3575-74FA-D3D3-D8353A3E5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5084" y="1815115"/>
              <a:ext cx="2743200" cy="2743200"/>
            </a:xfrm>
            <a:prstGeom prst="rect">
              <a:avLst/>
            </a:prstGeom>
          </p:spPr>
        </p:pic>
        <p:pic>
          <p:nvPicPr>
            <p:cNvPr id="10" name="Imagen 9" descr="Icono&#10;&#10;Descripción generada automáticamente">
              <a:extLst>
                <a:ext uri="{FF2B5EF4-FFF2-40B4-BE49-F238E27FC236}">
                  <a16:creationId xmlns:a16="http://schemas.microsoft.com/office/drawing/2014/main" id="{61D86329-48ED-E7C3-6AD6-41297B29F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>
              <a:off x="-117803" y="1815115"/>
              <a:ext cx="2743200" cy="2743200"/>
            </a:xfrm>
            <a:prstGeom prst="rect">
              <a:avLst/>
            </a:prstGeom>
          </p:spPr>
        </p:pic>
        <p:pic>
          <p:nvPicPr>
            <p:cNvPr id="25" name="Imagen 36" descr="Icono&#10;&#10;Descripción generada automáticamente">
              <a:extLst>
                <a:ext uri="{FF2B5EF4-FFF2-40B4-BE49-F238E27FC236}">
                  <a16:creationId xmlns:a16="http://schemas.microsoft.com/office/drawing/2014/main" id="{E5401DC0-2EF9-A45F-B60B-236307D8F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2759" y="1916935"/>
              <a:ext cx="1259481" cy="1268661"/>
            </a:xfrm>
            <a:prstGeom prst="rect">
              <a:avLst/>
            </a:prstGeom>
          </p:spPr>
        </p:pic>
        <p:pic>
          <p:nvPicPr>
            <p:cNvPr id="27" name="Imagen 28" descr="Icono&#10;&#10;Descripción generada automáticamente">
              <a:extLst>
                <a:ext uri="{FF2B5EF4-FFF2-40B4-BE49-F238E27FC236}">
                  <a16:creationId xmlns:a16="http://schemas.microsoft.com/office/drawing/2014/main" id="{6DE1999A-F4BD-17C4-5A6D-D5DB143B455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48000" y="2390775"/>
              <a:ext cx="1714500" cy="1714500"/>
            </a:xfrm>
            <a:prstGeom prst="rect">
              <a:avLst/>
            </a:prstGeom>
          </p:spPr>
        </p:pic>
        <p:pic>
          <p:nvPicPr>
            <p:cNvPr id="29" name="Imagen 30" descr="Icono&#10;&#10;Descripción generada automáticamente">
              <a:extLst>
                <a:ext uri="{FF2B5EF4-FFF2-40B4-BE49-F238E27FC236}">
                  <a16:creationId xmlns:a16="http://schemas.microsoft.com/office/drawing/2014/main" id="{F92497AC-3650-AEF9-8525-D86CB3256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52750" y="3152775"/>
              <a:ext cx="1181100" cy="1162050"/>
            </a:xfrm>
            <a:prstGeom prst="rect">
              <a:avLst/>
            </a:prstGeom>
          </p:spPr>
        </p:pic>
        <p:pic>
          <p:nvPicPr>
            <p:cNvPr id="31" name="Imagen 33" descr="Logotipo&#10;&#10;Descripción generada automáticamente">
              <a:extLst>
                <a:ext uri="{FF2B5EF4-FFF2-40B4-BE49-F238E27FC236}">
                  <a16:creationId xmlns:a16="http://schemas.microsoft.com/office/drawing/2014/main" id="{C4DF1A4E-291B-DCA3-DC48-41104576656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42221" y="2318084"/>
              <a:ext cx="1714500" cy="1676400"/>
            </a:xfrm>
            <a:prstGeom prst="rect">
              <a:avLst/>
            </a:prstGeom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FC81B02F-FA9A-89E1-B831-40A7CFC58EBD}"/>
                </a:ext>
              </a:extLst>
            </p:cNvPr>
            <p:cNvSpPr txBox="1"/>
            <p:nvPr/>
          </p:nvSpPr>
          <p:spPr>
            <a:xfrm>
              <a:off x="5552966" y="2645102"/>
              <a:ext cx="1138620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s-ES" sz="6000" dirty="0">
                  <a:cs typeface="Calibri"/>
                </a:rPr>
                <a:t>y</a:t>
              </a:r>
              <a:endParaRPr lang="es-ES" sz="5400" dirty="0">
                <a:cs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0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017C13E-0C39-827C-D4EB-9046E2358AE1}"/>
              </a:ext>
            </a:extLst>
          </p:cNvPr>
          <p:cNvGrpSpPr/>
          <p:nvPr/>
        </p:nvGrpSpPr>
        <p:grpSpPr>
          <a:xfrm>
            <a:off x="1094706" y="112845"/>
            <a:ext cx="5346045" cy="528902"/>
            <a:chOff x="1094706" y="112845"/>
            <a:chExt cx="5346045" cy="528902"/>
          </a:xfrm>
        </p:grpSpPr>
        <p:pic>
          <p:nvPicPr>
            <p:cNvPr id="6" name="Imagen 5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71C58B0C-0D36-2778-35FC-8821A6C6D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294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4706" y="112845"/>
              <a:ext cx="2022274" cy="528902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14975310-44DC-20B1-79F0-A80AE7E76E05}"/>
                </a:ext>
              </a:extLst>
            </p:cNvPr>
            <p:cNvSpPr txBox="1"/>
            <p:nvPr/>
          </p:nvSpPr>
          <p:spPr>
            <a:xfrm>
              <a:off x="2990808" y="177241"/>
              <a:ext cx="3449943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S" sz="2000">
                  <a:solidFill>
                    <a:schemeClr val="tx1">
                      <a:lumMod val="85000"/>
                    </a:schemeClr>
                  </a:solidFill>
                  <a:latin typeface="Aharoni"/>
                  <a:cs typeface="Aharoni"/>
                </a:rPr>
                <a:t>MISSING SERGI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38F8AE7-8E34-2AA3-7EF9-00FC2E0CE694}"/>
              </a:ext>
            </a:extLst>
          </p:cNvPr>
          <p:cNvGrpSpPr/>
          <p:nvPr/>
        </p:nvGrpSpPr>
        <p:grpSpPr>
          <a:xfrm>
            <a:off x="4550687" y="1262991"/>
            <a:ext cx="6129866" cy="4656666"/>
            <a:chOff x="4902199" y="931331"/>
            <a:chExt cx="6129866" cy="4656666"/>
          </a:xfrm>
        </p:grpSpPr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EE84463A-142B-A726-3B64-331291E7D208}"/>
                </a:ext>
              </a:extLst>
            </p:cNvPr>
            <p:cNvGrpSpPr/>
            <p:nvPr/>
          </p:nvGrpSpPr>
          <p:grpSpPr>
            <a:xfrm>
              <a:off x="4902199" y="931331"/>
              <a:ext cx="6129866" cy="3793066"/>
              <a:chOff x="533399" y="2006598"/>
              <a:chExt cx="6129866" cy="3793066"/>
            </a:xfrm>
          </p:grpSpPr>
          <p:grpSp>
            <p:nvGrpSpPr>
              <p:cNvPr id="11" name="Grupo 10">
                <a:extLst>
                  <a:ext uri="{FF2B5EF4-FFF2-40B4-BE49-F238E27FC236}">
                    <a16:creationId xmlns:a16="http://schemas.microsoft.com/office/drawing/2014/main" id="{962D122F-0166-84FA-1634-700572825EC6}"/>
                  </a:ext>
                </a:extLst>
              </p:cNvPr>
              <p:cNvGrpSpPr/>
              <p:nvPr/>
            </p:nvGrpSpPr>
            <p:grpSpPr>
              <a:xfrm>
                <a:off x="1015998" y="2006598"/>
                <a:ext cx="5647267" cy="3793066"/>
                <a:chOff x="821265" y="2218264"/>
                <a:chExt cx="5647267" cy="3793066"/>
              </a:xfrm>
            </p:grpSpPr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3BD17DD6-456E-0700-2AA5-EF9E87FA4302}"/>
                    </a:ext>
                  </a:extLst>
                </p:cNvPr>
                <p:cNvSpPr/>
                <p:nvPr/>
              </p:nvSpPr>
              <p:spPr>
                <a:xfrm>
                  <a:off x="829732" y="2997198"/>
                  <a:ext cx="5638800" cy="524933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91440" tIns="45720" rIns="91440" bIns="45720" rtlCol="0" anchor="ctr"/>
                <a:lstStyle/>
                <a:p>
                  <a:r>
                    <a:rPr lang="es-ES" sz="2400">
                      <a:solidFill>
                        <a:srgbClr val="FFFFFF"/>
                      </a:solidFill>
                      <a:ea typeface="+mn-lt"/>
                      <a:cs typeface="+mn-lt"/>
                    </a:rPr>
                    <a:t>Tratamiento de los datos</a:t>
                  </a:r>
                  <a:endParaRPr lang="es-ES" sz="2400">
                    <a:solidFill>
                      <a:srgbClr val="FFFFFF"/>
                    </a:solidFill>
                    <a:cs typeface="Calibri"/>
                  </a:endParaRPr>
                </a:p>
              </p:txBody>
            </p:sp>
            <p:sp>
              <p:nvSpPr>
                <p:cNvPr id="18" name="Rectángulo 17">
                  <a:extLst>
                    <a:ext uri="{FF2B5EF4-FFF2-40B4-BE49-F238E27FC236}">
                      <a16:creationId xmlns:a16="http://schemas.microsoft.com/office/drawing/2014/main" id="{26729219-26B1-8C26-8B72-C7F9DFA0758F}"/>
                    </a:ext>
                  </a:extLst>
                </p:cNvPr>
                <p:cNvSpPr/>
                <p:nvPr/>
              </p:nvSpPr>
              <p:spPr>
                <a:xfrm>
                  <a:off x="829732" y="3826930"/>
                  <a:ext cx="5638800" cy="524933"/>
                </a:xfrm>
                <a:prstGeom prst="rect">
                  <a:avLst/>
                </a:prstGeom>
                <a:noFill/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1440" tIns="45720" rIns="91440" bIns="45720" rtlCol="0" anchor="ctr"/>
                <a:lstStyle/>
                <a:p>
                  <a:r>
                    <a:rPr lang="es-ES" sz="2400">
                      <a:solidFill>
                        <a:srgbClr val="FFFFFF"/>
                      </a:solidFill>
                      <a:ea typeface="+mn-lt"/>
                      <a:cs typeface="+mn-lt"/>
                    </a:rPr>
                    <a:t>Modelo</a:t>
                  </a:r>
                </a:p>
              </p:txBody>
            </p:sp>
            <p:sp>
              <p:nvSpPr>
                <p:cNvPr id="19" name="Rectángulo 18">
                  <a:extLst>
                    <a:ext uri="{FF2B5EF4-FFF2-40B4-BE49-F238E27FC236}">
                      <a16:creationId xmlns:a16="http://schemas.microsoft.com/office/drawing/2014/main" id="{E13FB168-47B8-9EFD-DF22-38449248D6DF}"/>
                    </a:ext>
                  </a:extLst>
                </p:cNvPr>
                <p:cNvSpPr/>
                <p:nvPr/>
              </p:nvSpPr>
              <p:spPr>
                <a:xfrm>
                  <a:off x="829731" y="2218264"/>
                  <a:ext cx="5638800" cy="474133"/>
                </a:xfrm>
                <a:prstGeom prst="rect">
                  <a:avLst/>
                </a:prstGeom>
                <a:noFill/>
                <a:ln w="28575"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1440" tIns="45720" rIns="91440" bIns="45720" rtlCol="0" anchor="ctr"/>
                <a:lstStyle/>
                <a:p>
                  <a:r>
                    <a:rPr lang="es-ES" sz="2400">
                      <a:solidFill>
                        <a:srgbClr val="FFFFFF"/>
                      </a:solidFill>
                      <a:ea typeface="+mn-lt"/>
                      <a:cs typeface="+mn-lt"/>
                    </a:rPr>
                    <a:t>El plan</a:t>
                  </a:r>
                  <a:endParaRPr lang="es-ES" sz="2400">
                    <a:solidFill>
                      <a:srgbClr val="FFFFFF"/>
                    </a:solidFill>
                    <a:cs typeface="Calibri" panose="020F0502020204030204"/>
                  </a:endParaRPr>
                </a:p>
              </p:txBody>
            </p:sp>
            <p:sp>
              <p:nvSpPr>
                <p:cNvPr id="20" name="Rectángulo 19">
                  <a:extLst>
                    <a:ext uri="{FF2B5EF4-FFF2-40B4-BE49-F238E27FC236}">
                      <a16:creationId xmlns:a16="http://schemas.microsoft.com/office/drawing/2014/main" id="{495C5EEF-E13C-7EF5-948F-953F6B7B33C8}"/>
                    </a:ext>
                  </a:extLst>
                </p:cNvPr>
                <p:cNvSpPr/>
                <p:nvPr/>
              </p:nvSpPr>
              <p:spPr>
                <a:xfrm>
                  <a:off x="821265" y="4656665"/>
                  <a:ext cx="5638800" cy="524933"/>
                </a:xfrm>
                <a:prstGeom prst="rect">
                  <a:avLst/>
                </a:prstGeom>
                <a:noFill/>
                <a:ln w="28575">
                  <a:solidFill>
                    <a:schemeClr val="accent5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lIns="91440" tIns="45720" rIns="91440" bIns="45720" rtlCol="0" anchor="ctr"/>
                <a:lstStyle/>
                <a:p>
                  <a:r>
                    <a:rPr lang="es-ES" sz="2400">
                      <a:solidFill>
                        <a:srgbClr val="FFFFFF"/>
                      </a:solidFill>
                      <a:ea typeface="+mn-lt"/>
                      <a:cs typeface="+mn-lt"/>
                    </a:rPr>
                    <a:t>Resultados</a:t>
                  </a:r>
                  <a:endParaRPr lang="es-ES" sz="2400">
                    <a:solidFill>
                      <a:srgbClr val="FFFFFF"/>
                    </a:solidFill>
                    <a:cs typeface="Calibri"/>
                  </a:endParaRPr>
                </a:p>
              </p:txBody>
            </p:sp>
            <p:sp>
              <p:nvSpPr>
                <p:cNvPr id="21" name="Rectángulo 20">
                  <a:extLst>
                    <a:ext uri="{FF2B5EF4-FFF2-40B4-BE49-F238E27FC236}">
                      <a16:creationId xmlns:a16="http://schemas.microsoft.com/office/drawing/2014/main" id="{5B588406-77EA-91F4-4A0C-3F83D4A298A1}"/>
                    </a:ext>
                  </a:extLst>
                </p:cNvPr>
                <p:cNvSpPr/>
                <p:nvPr/>
              </p:nvSpPr>
              <p:spPr>
                <a:xfrm>
                  <a:off x="829732" y="5486397"/>
                  <a:ext cx="5638800" cy="524933"/>
                </a:xfrm>
                <a:prstGeom prst="rect">
                  <a:avLst/>
                </a:prstGeom>
                <a:noFill/>
                <a:ln w="28575">
                  <a:solidFill>
                    <a:schemeClr val="accent6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lIns="91440" tIns="45720" rIns="91440" bIns="45720" rtlCol="0" anchor="ctr"/>
                <a:lstStyle/>
                <a:p>
                  <a:r>
                    <a:rPr lang="es-ES" sz="2400" err="1">
                      <a:solidFill>
                        <a:srgbClr val="FFFFFF"/>
                      </a:solidFill>
                      <a:ea typeface="+mn-lt"/>
                      <a:cs typeface="+mn-lt"/>
                    </a:rPr>
                    <a:t>Explicabilidad</a:t>
                  </a:r>
                </a:p>
              </p:txBody>
            </p:sp>
          </p:grpSp>
          <p:sp>
            <p:nvSpPr>
              <p:cNvPr id="12" name="Rectángulo: esquinas redondeadas 11">
                <a:extLst>
                  <a:ext uri="{FF2B5EF4-FFF2-40B4-BE49-F238E27FC236}">
                    <a16:creationId xmlns:a16="http://schemas.microsoft.com/office/drawing/2014/main" id="{385F31A8-15A8-D4CD-75E8-1191601B5E32}"/>
                  </a:ext>
                </a:extLst>
              </p:cNvPr>
              <p:cNvSpPr/>
              <p:nvPr/>
            </p:nvSpPr>
            <p:spPr>
              <a:xfrm>
                <a:off x="533400" y="2065867"/>
                <a:ext cx="381000" cy="364066"/>
              </a:xfrm>
              <a:prstGeom prst="roundRect">
                <a:avLst/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>
                    <a:cs typeface="Calibri"/>
                  </a:rPr>
                  <a:t>1</a:t>
                </a:r>
              </a:p>
            </p:txBody>
          </p:sp>
          <p:sp>
            <p:nvSpPr>
              <p:cNvPr id="13" name="Rectángulo: esquinas redondeadas 12">
                <a:extLst>
                  <a:ext uri="{FF2B5EF4-FFF2-40B4-BE49-F238E27FC236}">
                    <a16:creationId xmlns:a16="http://schemas.microsoft.com/office/drawing/2014/main" id="{8D8D592C-1482-DE14-3EAC-D467EE4AAD18}"/>
                  </a:ext>
                </a:extLst>
              </p:cNvPr>
              <p:cNvSpPr/>
              <p:nvPr/>
            </p:nvSpPr>
            <p:spPr>
              <a:xfrm>
                <a:off x="533400" y="2878667"/>
                <a:ext cx="381000" cy="364066"/>
              </a:xfrm>
              <a:prstGeom prst="roundRect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>
                    <a:cs typeface="Calibri"/>
                  </a:rPr>
                  <a:t>2</a:t>
                </a:r>
              </a:p>
            </p:txBody>
          </p:sp>
          <p:sp>
            <p:nvSpPr>
              <p:cNvPr id="14" name="Rectángulo: esquinas redondeadas 13">
                <a:extLst>
                  <a:ext uri="{FF2B5EF4-FFF2-40B4-BE49-F238E27FC236}">
                    <a16:creationId xmlns:a16="http://schemas.microsoft.com/office/drawing/2014/main" id="{A4BB4B2A-6ECF-2D3E-AE92-7911E3FA74AB}"/>
                  </a:ext>
                </a:extLst>
              </p:cNvPr>
              <p:cNvSpPr/>
              <p:nvPr/>
            </p:nvSpPr>
            <p:spPr>
              <a:xfrm>
                <a:off x="533399" y="3666066"/>
                <a:ext cx="381000" cy="364066"/>
              </a:xfrm>
              <a:prstGeom prst="roundRect">
                <a:avLst/>
              </a:prstGeom>
            </p:spPr>
            <p:style>
              <a:lnRef idx="2">
                <a:schemeClr val="accent4">
                  <a:shade val="15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>
                    <a:cs typeface="Calibri"/>
                  </a:rPr>
                  <a:t>3</a:t>
                </a:r>
              </a:p>
            </p:txBody>
          </p:sp>
          <p:sp>
            <p:nvSpPr>
              <p:cNvPr id="15" name="Rectángulo: esquinas redondeadas 14">
                <a:extLst>
                  <a:ext uri="{FF2B5EF4-FFF2-40B4-BE49-F238E27FC236}">
                    <a16:creationId xmlns:a16="http://schemas.microsoft.com/office/drawing/2014/main" id="{D1F58853-F0FD-5AF6-6FB3-871C452BCBC5}"/>
                  </a:ext>
                </a:extLst>
              </p:cNvPr>
              <p:cNvSpPr/>
              <p:nvPr/>
            </p:nvSpPr>
            <p:spPr>
              <a:xfrm>
                <a:off x="533400" y="4504267"/>
                <a:ext cx="381000" cy="364066"/>
              </a:xfrm>
              <a:prstGeom prst="roundRect">
                <a:avLst/>
              </a:prstGeom>
            </p:spPr>
            <p:style>
              <a:lnRef idx="2">
                <a:schemeClr val="accent5">
                  <a:shade val="15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>
                    <a:cs typeface="Calibri"/>
                  </a:rPr>
                  <a:t>4</a:t>
                </a:r>
              </a:p>
            </p:txBody>
          </p:sp>
          <p:sp>
            <p:nvSpPr>
              <p:cNvPr id="16" name="Rectángulo: esquinas redondeadas 15">
                <a:extLst>
                  <a:ext uri="{FF2B5EF4-FFF2-40B4-BE49-F238E27FC236}">
                    <a16:creationId xmlns:a16="http://schemas.microsoft.com/office/drawing/2014/main" id="{2789EE70-4EC7-4C83-FD0A-CB68E3009F10}"/>
                  </a:ext>
                </a:extLst>
              </p:cNvPr>
              <p:cNvSpPr/>
              <p:nvPr/>
            </p:nvSpPr>
            <p:spPr>
              <a:xfrm>
                <a:off x="533400" y="5342467"/>
                <a:ext cx="381000" cy="36406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s-ES">
                    <a:cs typeface="Calibri"/>
                  </a:rPr>
                  <a:t>5</a:t>
                </a:r>
              </a:p>
            </p:txBody>
          </p:sp>
        </p:grp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7D2E33C-C3E6-B167-B29F-2B38C73DA8B2}"/>
                </a:ext>
              </a:extLst>
            </p:cNvPr>
            <p:cNvSpPr/>
            <p:nvPr/>
          </p:nvSpPr>
          <p:spPr>
            <a:xfrm>
              <a:off x="5393265" y="5063064"/>
              <a:ext cx="5638800" cy="52493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s-ES" sz="2400" dirty="0">
                  <a:solidFill>
                    <a:srgbClr val="FFFFFF"/>
                  </a:solidFill>
                  <a:ea typeface="+mn-lt"/>
                  <a:cs typeface="+mn-lt"/>
                </a:rPr>
                <a:t>Sostenibilidad</a:t>
              </a:r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A291759D-9245-5F06-88CF-896D83DB6570}"/>
                </a:ext>
              </a:extLst>
            </p:cNvPr>
            <p:cNvSpPr/>
            <p:nvPr/>
          </p:nvSpPr>
          <p:spPr>
            <a:xfrm>
              <a:off x="4902200" y="5139267"/>
              <a:ext cx="381000" cy="36406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>
                  <a:cs typeface="Calibri"/>
                </a:rPr>
                <a:t>6</a:t>
              </a:r>
            </a:p>
          </p:txBody>
        </p: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6800804-211D-9DB0-F09B-535D93AACA02}"/>
              </a:ext>
            </a:extLst>
          </p:cNvPr>
          <p:cNvSpPr txBox="1"/>
          <p:nvPr/>
        </p:nvSpPr>
        <p:spPr>
          <a:xfrm>
            <a:off x="438241" y="3293244"/>
            <a:ext cx="64431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>
                <a:cs typeface="Calibri"/>
              </a:rPr>
              <a:t>1.   CONTENIDO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5BFBC0C-7572-0944-09E2-5C32F89451FD}"/>
              </a:ext>
            </a:extLst>
          </p:cNvPr>
          <p:cNvCxnSpPr/>
          <p:nvPr/>
        </p:nvCxnSpPr>
        <p:spPr>
          <a:xfrm flipH="1">
            <a:off x="3767374" y="838784"/>
            <a:ext cx="8467" cy="5655733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4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D048603-85E7-D439-C4F4-AA626A7F55E2}"/>
              </a:ext>
            </a:extLst>
          </p:cNvPr>
          <p:cNvGrpSpPr/>
          <p:nvPr/>
        </p:nvGrpSpPr>
        <p:grpSpPr>
          <a:xfrm>
            <a:off x="1094706" y="112845"/>
            <a:ext cx="5346045" cy="528902"/>
            <a:chOff x="1094706" y="112845"/>
            <a:chExt cx="5346045" cy="528902"/>
          </a:xfrm>
        </p:grpSpPr>
        <p:pic>
          <p:nvPicPr>
            <p:cNvPr id="7" name="Imagen 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C1B5F83-036A-F4EC-F759-8FBFD30F3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294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4706" y="112845"/>
              <a:ext cx="2022274" cy="528902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580DEED-55BA-FDAF-545B-8E9D57898F6D}"/>
                </a:ext>
              </a:extLst>
            </p:cNvPr>
            <p:cNvSpPr txBox="1"/>
            <p:nvPr/>
          </p:nvSpPr>
          <p:spPr>
            <a:xfrm>
              <a:off x="2990808" y="177241"/>
              <a:ext cx="3449943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S" sz="2000">
                  <a:solidFill>
                    <a:schemeClr val="tx1">
                      <a:lumMod val="85000"/>
                    </a:schemeClr>
                  </a:solidFill>
                  <a:latin typeface="Aharoni"/>
                  <a:cs typeface="Aharoni"/>
                </a:rPr>
                <a:t>MISSING SERGI</a:t>
              </a:r>
            </a:p>
          </p:txBody>
        </p:sp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427CEAF-5B89-BEE2-663E-2D4B6BDA04F5}"/>
              </a:ext>
            </a:extLst>
          </p:cNvPr>
          <p:cNvSpPr txBox="1"/>
          <p:nvPr/>
        </p:nvSpPr>
        <p:spPr>
          <a:xfrm>
            <a:off x="390960" y="1060326"/>
            <a:ext cx="64431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>
                <a:cs typeface="Calibri"/>
              </a:rPr>
              <a:t>1.   EL PLAN</a:t>
            </a:r>
          </a:p>
        </p:txBody>
      </p:sp>
      <p:pic>
        <p:nvPicPr>
          <p:cNvPr id="13" name="Imagen 13" descr="Diagrama, Dibujo de ingeniería, Esquemático&#10;&#10;Descripción generada automáticamente">
            <a:extLst>
              <a:ext uri="{FF2B5EF4-FFF2-40B4-BE49-F238E27FC236}">
                <a16:creationId xmlns:a16="http://schemas.microsoft.com/office/drawing/2014/main" id="{6852209B-A3F0-1FD6-A466-5522A6E35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234" y="2331904"/>
            <a:ext cx="4480805" cy="2987204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A2EB006-3B51-AAB1-46A9-3443C92B133A}"/>
              </a:ext>
            </a:extLst>
          </p:cNvPr>
          <p:cNvGrpSpPr/>
          <p:nvPr/>
        </p:nvGrpSpPr>
        <p:grpSpPr>
          <a:xfrm>
            <a:off x="584200" y="2700865"/>
            <a:ext cx="6129864" cy="474133"/>
            <a:chOff x="533400" y="2006598"/>
            <a:chExt cx="6129864" cy="474133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A460BD3C-50C3-46EF-136D-E2F63DE86136}"/>
                </a:ext>
              </a:extLst>
            </p:cNvPr>
            <p:cNvSpPr/>
            <p:nvPr/>
          </p:nvSpPr>
          <p:spPr>
            <a:xfrm>
              <a:off x="1024464" y="2006598"/>
              <a:ext cx="5638800" cy="474133"/>
            </a:xfrm>
            <a:prstGeom prst="rect">
              <a:avLst/>
            </a:prstGeom>
            <a:noFill/>
            <a:ln w="28575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s-ES" sz="2400">
                  <a:solidFill>
                    <a:srgbClr val="FFFFFF"/>
                  </a:solidFill>
                  <a:ea typeface="+mn-lt"/>
                  <a:cs typeface="+mn-lt"/>
                </a:rPr>
                <a:t>Usar siempre el RMSE</a:t>
              </a:r>
              <a:endParaRPr lang="es-ES" sz="2400">
                <a:solidFill>
                  <a:srgbClr val="FFFFFF"/>
                </a:solidFill>
                <a:cs typeface="Calibri" panose="020F0502020204030204"/>
              </a:endParaRPr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2A4D3E14-FB17-B63F-E646-6032FED9910F}"/>
                </a:ext>
              </a:extLst>
            </p:cNvPr>
            <p:cNvSpPr/>
            <p:nvPr/>
          </p:nvSpPr>
          <p:spPr>
            <a:xfrm>
              <a:off x="533400" y="2065867"/>
              <a:ext cx="381000" cy="364066"/>
            </a:xfrm>
            <a:prstGeom prst="round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>
                  <a:cs typeface="Calibri"/>
                </a:rPr>
                <a:t>i</a:t>
              </a:r>
              <a:endParaRPr lang="es-ES"/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DD477AF2-7332-0BE4-F301-C08C765E5A4D}"/>
              </a:ext>
            </a:extLst>
          </p:cNvPr>
          <p:cNvGrpSpPr/>
          <p:nvPr/>
        </p:nvGrpSpPr>
        <p:grpSpPr>
          <a:xfrm>
            <a:off x="584198" y="3496732"/>
            <a:ext cx="6104469" cy="524933"/>
            <a:chOff x="533398" y="2802465"/>
            <a:chExt cx="6104469" cy="524933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6FDE9E13-5D1A-C064-8E9A-06AF83EF6780}"/>
                </a:ext>
              </a:extLst>
            </p:cNvPr>
            <p:cNvSpPr/>
            <p:nvPr/>
          </p:nvSpPr>
          <p:spPr>
            <a:xfrm>
              <a:off x="533398" y="2802465"/>
              <a:ext cx="5638800" cy="524933"/>
            </a:xfrm>
            <a:prstGeom prst="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s-ES" sz="2400">
                  <a:solidFill>
                    <a:srgbClr val="FFFFFF"/>
                  </a:solidFill>
                  <a:ea typeface="+mn-lt"/>
                  <a:cs typeface="+mn-lt"/>
                </a:rPr>
                <a:t>Validación interna con los datos de 2021</a:t>
              </a:r>
              <a:endParaRPr lang="es-ES" sz="2400">
                <a:solidFill>
                  <a:srgbClr val="FFFFFF"/>
                </a:solidFill>
                <a:cs typeface="Calibri"/>
              </a:endParaRPr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6C9B5E1B-0EEB-9EBF-6B38-1A0A59C7B780}"/>
                </a:ext>
              </a:extLst>
            </p:cNvPr>
            <p:cNvSpPr/>
            <p:nvPr/>
          </p:nvSpPr>
          <p:spPr>
            <a:xfrm>
              <a:off x="6256867" y="2844801"/>
              <a:ext cx="381000" cy="364066"/>
            </a:xfrm>
            <a:prstGeom prst="roundRect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err="1">
                  <a:cs typeface="Calibri"/>
                </a:rPr>
                <a:t>ii</a:t>
              </a:r>
              <a:endParaRPr lang="es-ES" err="1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80C2F53-B785-2BF6-5309-C4DE26B54EC0}"/>
              </a:ext>
            </a:extLst>
          </p:cNvPr>
          <p:cNvGrpSpPr/>
          <p:nvPr/>
        </p:nvGrpSpPr>
        <p:grpSpPr>
          <a:xfrm>
            <a:off x="584200" y="4385731"/>
            <a:ext cx="6129865" cy="524933"/>
            <a:chOff x="533400" y="5274731"/>
            <a:chExt cx="6129865" cy="524933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4E9E421-8561-69D7-F008-D441D930F5C4}"/>
                </a:ext>
              </a:extLst>
            </p:cNvPr>
            <p:cNvSpPr/>
            <p:nvPr/>
          </p:nvSpPr>
          <p:spPr>
            <a:xfrm>
              <a:off x="1024465" y="5274731"/>
              <a:ext cx="5638800" cy="52493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r>
                <a:rPr lang="es-ES" sz="2400">
                  <a:solidFill>
                    <a:srgbClr val="FFFFFF"/>
                  </a:solidFill>
                  <a:ea typeface="+mn-lt"/>
                  <a:cs typeface="+mn-lt"/>
                </a:rPr>
                <a:t>Ver el problema como datos tabulares</a:t>
              </a: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021EFD60-DC7D-2E09-2B84-3B683BDA7C53}"/>
                </a:ext>
              </a:extLst>
            </p:cNvPr>
            <p:cNvSpPr/>
            <p:nvPr/>
          </p:nvSpPr>
          <p:spPr>
            <a:xfrm>
              <a:off x="533400" y="5342467"/>
              <a:ext cx="381000" cy="364066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dirty="0" err="1">
                  <a:cs typeface="Calibri"/>
                </a:rPr>
                <a:t>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509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ED048603-85E7-D439-C4F4-AA626A7F55E2}"/>
              </a:ext>
            </a:extLst>
          </p:cNvPr>
          <p:cNvGrpSpPr/>
          <p:nvPr/>
        </p:nvGrpSpPr>
        <p:grpSpPr>
          <a:xfrm>
            <a:off x="1094706" y="112845"/>
            <a:ext cx="5346045" cy="528902"/>
            <a:chOff x="1094706" y="112845"/>
            <a:chExt cx="5346045" cy="528902"/>
          </a:xfrm>
        </p:grpSpPr>
        <p:pic>
          <p:nvPicPr>
            <p:cNvPr id="7" name="Imagen 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C1B5F83-036A-F4EC-F759-8FBFD30F3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294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4706" y="112845"/>
              <a:ext cx="2022274" cy="528902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580DEED-55BA-FDAF-545B-8E9D57898F6D}"/>
                </a:ext>
              </a:extLst>
            </p:cNvPr>
            <p:cNvSpPr txBox="1"/>
            <p:nvPr/>
          </p:nvSpPr>
          <p:spPr>
            <a:xfrm>
              <a:off x="2990808" y="177241"/>
              <a:ext cx="3449943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s-ES" sz="2000">
                  <a:solidFill>
                    <a:srgbClr val="D8D8D8"/>
                  </a:solidFill>
                  <a:latin typeface="Aharoni"/>
                  <a:cs typeface="Aharoni"/>
                </a:rPr>
                <a:t>MISSING SERGI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616C137D-59D7-F582-5150-E4055097097E}"/>
              </a:ext>
            </a:extLst>
          </p:cNvPr>
          <p:cNvSpPr txBox="1"/>
          <p:nvPr/>
        </p:nvSpPr>
        <p:spPr>
          <a:xfrm>
            <a:off x="304800" y="939800"/>
            <a:ext cx="64431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>
                <a:cs typeface="Calibri"/>
              </a:rPr>
              <a:t>2.    TRATAMIENTO DE LOS DATOS</a:t>
            </a:r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DF70C71-C78E-ACA0-5FDC-250DCA3E9122}"/>
              </a:ext>
            </a:extLst>
          </p:cNvPr>
          <p:cNvSpPr txBox="1"/>
          <p:nvPr/>
        </p:nvSpPr>
        <p:spPr>
          <a:xfrm>
            <a:off x="668574" y="1778584"/>
            <a:ext cx="242993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VARIABLE ALTURA</a:t>
            </a:r>
          </a:p>
          <a:p>
            <a:endParaRPr lang="es-ES">
              <a:cs typeface="Calibri"/>
            </a:endParaRPr>
          </a:p>
          <a:p>
            <a:endParaRPr lang="es-ES">
              <a:cs typeface="Calibri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2B09B8E7-A177-825B-BEC9-721AB50141A3}"/>
              </a:ext>
            </a:extLst>
          </p:cNvPr>
          <p:cNvGrpSpPr/>
          <p:nvPr/>
        </p:nvGrpSpPr>
        <p:grpSpPr>
          <a:xfrm>
            <a:off x="135173" y="1880184"/>
            <a:ext cx="3615268" cy="4292600"/>
            <a:chOff x="135173" y="1880184"/>
            <a:chExt cx="3615268" cy="4292600"/>
          </a:xfrm>
        </p:grpSpPr>
        <p:sp>
          <p:nvSpPr>
            <p:cNvPr id="11" name="Rectángulo: esquinas redondeadas 10">
              <a:extLst>
                <a:ext uri="{FF2B5EF4-FFF2-40B4-BE49-F238E27FC236}">
                  <a16:creationId xmlns:a16="http://schemas.microsoft.com/office/drawing/2014/main" id="{8A235391-9796-7ED7-D32F-D0E715822CB5}"/>
                </a:ext>
              </a:extLst>
            </p:cNvPr>
            <p:cNvSpPr/>
            <p:nvPr/>
          </p:nvSpPr>
          <p:spPr>
            <a:xfrm>
              <a:off x="338374" y="3031650"/>
              <a:ext cx="1092200" cy="44026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2000">
                  <a:cs typeface="Calibri"/>
                </a:rPr>
                <a:t>"600"</a:t>
              </a:r>
              <a:endParaRPr lang="es-ES" sz="2000"/>
            </a:p>
          </p:txBody>
        </p:sp>
        <p:sp>
          <p:nvSpPr>
            <p:cNvPr id="12" name="Flecha: a la derecha 11">
              <a:extLst>
                <a:ext uri="{FF2B5EF4-FFF2-40B4-BE49-F238E27FC236}">
                  <a16:creationId xmlns:a16="http://schemas.microsoft.com/office/drawing/2014/main" id="{5E40B234-78C5-F8A8-74C1-27880AB985D0}"/>
                </a:ext>
              </a:extLst>
            </p:cNvPr>
            <p:cNvSpPr/>
            <p:nvPr/>
          </p:nvSpPr>
          <p:spPr>
            <a:xfrm>
              <a:off x="1709974" y="3124783"/>
              <a:ext cx="423332" cy="254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CE4FD92E-1B68-F54B-0A61-EB633717AAE2}"/>
                </a:ext>
              </a:extLst>
            </p:cNvPr>
            <p:cNvSpPr/>
            <p:nvPr/>
          </p:nvSpPr>
          <p:spPr>
            <a:xfrm>
              <a:off x="2336507" y="3031650"/>
              <a:ext cx="1092200" cy="4402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>
                  <a:cs typeface="Calibri"/>
                </a:rPr>
                <a:t>600</a:t>
              </a: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28B9841A-6717-21F1-509A-85EC4FF38CE9}"/>
                </a:ext>
              </a:extLst>
            </p:cNvPr>
            <p:cNvSpPr/>
            <p:nvPr/>
          </p:nvSpPr>
          <p:spPr>
            <a:xfrm>
              <a:off x="135173" y="4200050"/>
              <a:ext cx="1397000" cy="44026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>
                  <a:cs typeface="Calibri"/>
                </a:rPr>
                <a:t>"600-650"</a:t>
              </a:r>
              <a:endParaRPr lang="es-ES" sz="2000"/>
            </a:p>
          </p:txBody>
        </p:sp>
        <p:sp>
          <p:nvSpPr>
            <p:cNvPr id="15" name="Flecha: a la derecha 14">
              <a:extLst>
                <a:ext uri="{FF2B5EF4-FFF2-40B4-BE49-F238E27FC236}">
                  <a16:creationId xmlns:a16="http://schemas.microsoft.com/office/drawing/2014/main" id="{3CC39257-6FCA-9C64-B892-99E5E0BDBE7A}"/>
                </a:ext>
              </a:extLst>
            </p:cNvPr>
            <p:cNvSpPr/>
            <p:nvPr/>
          </p:nvSpPr>
          <p:spPr>
            <a:xfrm>
              <a:off x="1709974" y="4293183"/>
              <a:ext cx="423332" cy="254000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55D53416-1506-842D-55BF-A01E269FE3FF}"/>
                </a:ext>
              </a:extLst>
            </p:cNvPr>
            <p:cNvSpPr/>
            <p:nvPr/>
          </p:nvSpPr>
          <p:spPr>
            <a:xfrm>
              <a:off x="2336507" y="4200050"/>
              <a:ext cx="1092200" cy="440266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>
                  <a:cs typeface="Calibri"/>
                </a:rPr>
                <a:t>625</a:t>
              </a:r>
            </a:p>
          </p:txBody>
        </p: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F1C6773F-77B7-52B3-1F5D-759F4F803AB4}"/>
                </a:ext>
              </a:extLst>
            </p:cNvPr>
            <p:cNvCxnSpPr/>
            <p:nvPr/>
          </p:nvCxnSpPr>
          <p:spPr>
            <a:xfrm>
              <a:off x="3750441" y="1880184"/>
              <a:ext cx="0" cy="4292600"/>
            </a:xfrm>
            <a:prstGeom prst="straightConnector1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89055C4-9586-8039-1159-C7C4328F7FED}"/>
              </a:ext>
            </a:extLst>
          </p:cNvPr>
          <p:cNvSpPr txBox="1"/>
          <p:nvPr/>
        </p:nvSpPr>
        <p:spPr>
          <a:xfrm>
            <a:off x="4393907" y="1778584"/>
            <a:ext cx="30564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VARIABLE SUPERFICIE</a:t>
            </a:r>
            <a:endParaRPr lang="es-ES"/>
          </a:p>
          <a:p>
            <a:endParaRPr lang="es-ES">
              <a:cs typeface="Calibri"/>
            </a:endParaRPr>
          </a:p>
          <a:p>
            <a:endParaRPr lang="es-ES">
              <a:cs typeface="Calibri"/>
            </a:endParaRPr>
          </a:p>
        </p:txBody>
      </p:sp>
      <p:graphicFrame>
        <p:nvGraphicFramePr>
          <p:cNvPr id="20" name="Tabla 20">
            <a:extLst>
              <a:ext uri="{FF2B5EF4-FFF2-40B4-BE49-F238E27FC236}">
                <a16:creationId xmlns:a16="http://schemas.microsoft.com/office/drawing/2014/main" id="{69087327-AF57-7347-60A6-6DAA68ED2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680230"/>
              </p:ext>
            </p:extLst>
          </p:nvPr>
        </p:nvGraphicFramePr>
        <p:xfrm>
          <a:off x="4297388" y="2577160"/>
          <a:ext cx="3369691" cy="761622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29901">
                  <a:extLst>
                    <a:ext uri="{9D8B030D-6E8A-4147-A177-3AD203B41FA5}">
                      <a16:colId xmlns:a16="http://schemas.microsoft.com/office/drawing/2014/main" val="414803979"/>
                    </a:ext>
                  </a:extLst>
                </a:gridCol>
                <a:gridCol w="1159003">
                  <a:extLst>
                    <a:ext uri="{9D8B030D-6E8A-4147-A177-3AD203B41FA5}">
                      <a16:colId xmlns:a16="http://schemas.microsoft.com/office/drawing/2014/main" val="4017563777"/>
                    </a:ext>
                  </a:extLst>
                </a:gridCol>
                <a:gridCol w="1380787">
                  <a:extLst>
                    <a:ext uri="{9D8B030D-6E8A-4147-A177-3AD203B41FA5}">
                      <a16:colId xmlns:a16="http://schemas.microsoft.com/office/drawing/2014/main" val="3262271902"/>
                    </a:ext>
                  </a:extLst>
                </a:gridCol>
              </a:tblGrid>
              <a:tr h="380811">
                <a:tc>
                  <a:txBody>
                    <a:bodyPr/>
                    <a:lstStyle/>
                    <a:p>
                      <a:r>
                        <a:rPr lang="es-ES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ID_FINCA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SUPERFICIE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985706"/>
                  </a:ext>
                </a:extLst>
              </a:tr>
              <a:tr h="380811">
                <a:tc>
                  <a:txBody>
                    <a:bodyPr/>
                    <a:lstStyle/>
                    <a:p>
                      <a:r>
                        <a:rPr lang="es-ES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78376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304,17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055340"/>
                  </a:ext>
                </a:extLst>
              </a:tr>
            </a:tbl>
          </a:graphicData>
        </a:graphic>
      </p:graphicFrame>
      <p:graphicFrame>
        <p:nvGraphicFramePr>
          <p:cNvPr id="21" name="Tabla 20">
            <a:extLst>
              <a:ext uri="{FF2B5EF4-FFF2-40B4-BE49-F238E27FC236}">
                <a16:creationId xmlns:a16="http://schemas.microsoft.com/office/drawing/2014/main" id="{92E419B0-E900-41B0-F698-F2371089A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362"/>
              </p:ext>
            </p:extLst>
          </p:nvPr>
        </p:nvGraphicFramePr>
        <p:xfrm>
          <a:off x="4297388" y="4041893"/>
          <a:ext cx="3369691" cy="7616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29901">
                  <a:extLst>
                    <a:ext uri="{9D8B030D-6E8A-4147-A177-3AD203B41FA5}">
                      <a16:colId xmlns:a16="http://schemas.microsoft.com/office/drawing/2014/main" val="414803979"/>
                    </a:ext>
                  </a:extLst>
                </a:gridCol>
                <a:gridCol w="1159003">
                  <a:extLst>
                    <a:ext uri="{9D8B030D-6E8A-4147-A177-3AD203B41FA5}">
                      <a16:colId xmlns:a16="http://schemas.microsoft.com/office/drawing/2014/main" val="4017563777"/>
                    </a:ext>
                  </a:extLst>
                </a:gridCol>
                <a:gridCol w="1380787">
                  <a:extLst>
                    <a:ext uri="{9D8B030D-6E8A-4147-A177-3AD203B41FA5}">
                      <a16:colId xmlns:a16="http://schemas.microsoft.com/office/drawing/2014/main" val="3262271902"/>
                    </a:ext>
                  </a:extLst>
                </a:gridCol>
              </a:tblGrid>
              <a:tr h="380811">
                <a:tc>
                  <a:txBody>
                    <a:bodyPr/>
                    <a:lstStyle/>
                    <a:p>
                      <a:r>
                        <a:rPr lang="es-ES"/>
                        <a:t>AÑO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ID_FINCA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SUPERFICIE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985706"/>
                  </a:ext>
                </a:extLst>
              </a:tr>
              <a:tr h="380811">
                <a:tc>
                  <a:txBody>
                    <a:bodyPr/>
                    <a:lstStyle/>
                    <a:p>
                      <a:r>
                        <a:rPr lang="es-ES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78376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err="1"/>
                        <a:t>NaN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055340"/>
                  </a:ext>
                </a:extLst>
              </a:tr>
            </a:tbl>
          </a:graphicData>
        </a:graphic>
      </p:graphicFrame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0E326C4C-537D-44CF-6A05-FDC29DABDB48}"/>
              </a:ext>
            </a:extLst>
          </p:cNvPr>
          <p:cNvSpPr/>
          <p:nvPr/>
        </p:nvSpPr>
        <p:spPr>
          <a:xfrm rot="5400000">
            <a:off x="5680840" y="3556583"/>
            <a:ext cx="423332" cy="254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0E1C7E8-8163-5C88-8037-91FC4E788232}"/>
              </a:ext>
            </a:extLst>
          </p:cNvPr>
          <p:cNvSpPr txBox="1"/>
          <p:nvPr/>
        </p:nvSpPr>
        <p:spPr>
          <a:xfrm>
            <a:off x="3885907" y="2201917"/>
            <a:ext cx="41486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>
                <a:cs typeface="Calibri"/>
              </a:rPr>
              <a:t>i)</a:t>
            </a:r>
            <a:endParaRPr lang="es-ES"/>
          </a:p>
          <a:p>
            <a:endParaRPr lang="es-ES">
              <a:cs typeface="Calibri"/>
            </a:endParaRPr>
          </a:p>
          <a:p>
            <a:endParaRPr lang="es-ES">
              <a:cs typeface="Calibri"/>
            </a:endParaRPr>
          </a:p>
        </p:txBody>
      </p:sp>
      <p:graphicFrame>
        <p:nvGraphicFramePr>
          <p:cNvPr id="27" name="Tabla 27">
            <a:extLst>
              <a:ext uri="{FF2B5EF4-FFF2-40B4-BE49-F238E27FC236}">
                <a16:creationId xmlns:a16="http://schemas.microsoft.com/office/drawing/2014/main" id="{2A663660-0BE3-851B-1374-C9114F6A14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84048"/>
              </p:ext>
            </p:extLst>
          </p:nvPr>
        </p:nvGraphicFramePr>
        <p:xfrm>
          <a:off x="8403040" y="3914549"/>
          <a:ext cx="3547449" cy="222504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622669">
                  <a:extLst>
                    <a:ext uri="{9D8B030D-6E8A-4147-A177-3AD203B41FA5}">
                      <a16:colId xmlns:a16="http://schemas.microsoft.com/office/drawing/2014/main" val="3860560044"/>
                    </a:ext>
                  </a:extLst>
                </a:gridCol>
                <a:gridCol w="1924780">
                  <a:extLst>
                    <a:ext uri="{9D8B030D-6E8A-4147-A177-3AD203B41FA5}">
                      <a16:colId xmlns:a16="http://schemas.microsoft.com/office/drawing/2014/main" val="2035720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ID_ESTACION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/>
                        <a:t>Promedio </a:t>
                      </a:r>
                      <a:r>
                        <a:rPr lang="es-ES" err="1"/>
                        <a:t>uvIndex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112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1,345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8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2,066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968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3,190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725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1,884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81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/>
                        <a:t>3,396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368319"/>
                  </a:ext>
                </a:extLst>
              </a:tr>
            </a:tbl>
          </a:graphicData>
        </a:graphic>
      </p:graphicFrame>
      <p:grpSp>
        <p:nvGrpSpPr>
          <p:cNvPr id="29" name="Grupo 28">
            <a:extLst>
              <a:ext uri="{FF2B5EF4-FFF2-40B4-BE49-F238E27FC236}">
                <a16:creationId xmlns:a16="http://schemas.microsoft.com/office/drawing/2014/main" id="{0CC15744-A30D-BA34-7FF0-8D5738726718}"/>
              </a:ext>
            </a:extLst>
          </p:cNvPr>
          <p:cNvGrpSpPr/>
          <p:nvPr/>
        </p:nvGrpSpPr>
        <p:grpSpPr>
          <a:xfrm>
            <a:off x="3912183" y="1880183"/>
            <a:ext cx="4191292" cy="4910642"/>
            <a:chOff x="3912183" y="1880183"/>
            <a:chExt cx="4191292" cy="4910642"/>
          </a:xfrm>
        </p:grpSpPr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3AD39C59-9643-3C39-DCC8-9B2C0E030ECD}"/>
                </a:ext>
              </a:extLst>
            </p:cNvPr>
            <p:cNvCxnSpPr>
              <a:cxnSpLocks/>
            </p:cNvCxnSpPr>
            <p:nvPr/>
          </p:nvCxnSpPr>
          <p:spPr>
            <a:xfrm>
              <a:off x="8103475" y="1880183"/>
              <a:ext cx="0" cy="4292600"/>
            </a:xfrm>
            <a:prstGeom prst="straightConnector1">
              <a:avLst/>
            </a:prstGeom>
            <a:ln>
              <a:solidFill>
                <a:schemeClr val="tx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FAC6A654-5C85-ECD1-CBA1-F602AC3FEDA1}"/>
                </a:ext>
              </a:extLst>
            </p:cNvPr>
            <p:cNvGrpSpPr/>
            <p:nvPr/>
          </p:nvGrpSpPr>
          <p:grpSpPr>
            <a:xfrm>
              <a:off x="3912183" y="5036499"/>
              <a:ext cx="3973956" cy="1754326"/>
              <a:chOff x="3912183" y="5036499"/>
              <a:chExt cx="3973956" cy="1754326"/>
            </a:xfrm>
          </p:grpSpPr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517364DA-3DBE-13C0-9130-B6002E08D34C}"/>
                  </a:ext>
                </a:extLst>
              </p:cNvPr>
              <p:cNvSpPr txBox="1"/>
              <p:nvPr/>
            </p:nvSpPr>
            <p:spPr>
              <a:xfrm>
                <a:off x="3912183" y="5036499"/>
                <a:ext cx="3409820" cy="1754326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s-ES" sz="2400" err="1">
                    <a:cs typeface="Calibri"/>
                  </a:rPr>
                  <a:t>ii</a:t>
                </a:r>
                <a:r>
                  <a:rPr lang="es-ES" sz="2400">
                    <a:cs typeface="Calibri"/>
                  </a:rPr>
                  <a:t>)  Modelo con el resto de variables y SUPERFICIE como objetivo </a:t>
                </a:r>
                <a:endParaRPr lang="es-ES"/>
              </a:p>
              <a:p>
                <a:endParaRPr lang="es-ES">
                  <a:cs typeface="Calibri"/>
                </a:endParaRPr>
              </a:p>
              <a:p>
                <a:endParaRPr lang="es-ES">
                  <a:cs typeface="Calibri"/>
                </a:endParaRPr>
              </a:p>
            </p:txBody>
          </p:sp>
          <p:pic>
            <p:nvPicPr>
              <p:cNvPr id="31" name="Imagen 31" descr="Icono&#10;&#10;Descripción generada automáticamente">
                <a:extLst>
                  <a:ext uri="{FF2B5EF4-FFF2-40B4-BE49-F238E27FC236}">
                    <a16:creationId xmlns:a16="http://schemas.microsoft.com/office/drawing/2014/main" id="{4E0616B4-11F0-FABD-7106-8A9FA044AC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42360" y="5638188"/>
                <a:ext cx="943779" cy="934598"/>
              </a:xfrm>
              <a:prstGeom prst="rect">
                <a:avLst/>
              </a:prstGeom>
            </p:spPr>
          </p:pic>
        </p:grp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85DF0866-BAC2-49DE-D322-16951B8AC389}"/>
              </a:ext>
            </a:extLst>
          </p:cNvPr>
          <p:cNvGrpSpPr/>
          <p:nvPr/>
        </p:nvGrpSpPr>
        <p:grpSpPr>
          <a:xfrm>
            <a:off x="8580528" y="1778583"/>
            <a:ext cx="3205362" cy="1644908"/>
            <a:chOff x="8580528" y="1778583"/>
            <a:chExt cx="3205362" cy="1644908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C47AD3C6-53A8-0A2F-D9E9-049BF7C49B6E}"/>
                </a:ext>
              </a:extLst>
            </p:cNvPr>
            <p:cNvSpPr txBox="1"/>
            <p:nvPr/>
          </p:nvSpPr>
          <p:spPr>
            <a:xfrm>
              <a:off x="8580528" y="1778583"/>
              <a:ext cx="3205362" cy="1015663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s-ES" sz="2400">
                  <a:cs typeface="Calibri"/>
                </a:rPr>
                <a:t>VARIABLE ID_ESTACION</a:t>
              </a:r>
              <a:endParaRPr lang="es-ES"/>
            </a:p>
            <a:p>
              <a:endParaRPr lang="es-ES">
                <a:cs typeface="Calibri"/>
              </a:endParaRPr>
            </a:p>
            <a:p>
              <a:endParaRPr lang="es-ES">
                <a:cs typeface="Calibri"/>
              </a:endParaRPr>
            </a:p>
          </p:txBody>
        </p:sp>
        <p:pic>
          <p:nvPicPr>
            <p:cNvPr id="30" name="Imagen 31" descr="Icono&#10;&#10;Descripción generada automáticamente">
              <a:extLst>
                <a:ext uri="{FF2B5EF4-FFF2-40B4-BE49-F238E27FC236}">
                  <a16:creationId xmlns:a16="http://schemas.microsoft.com/office/drawing/2014/main" id="{C6CC5ADF-6A1C-5F90-6CA3-D8EF0DCC8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81991" y="2534797"/>
              <a:ext cx="916237" cy="888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255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18B5D2C-798D-C875-C394-D5A49D5BEB68}"/>
              </a:ext>
            </a:extLst>
          </p:cNvPr>
          <p:cNvGrpSpPr/>
          <p:nvPr/>
        </p:nvGrpSpPr>
        <p:grpSpPr>
          <a:xfrm>
            <a:off x="1094706" y="112845"/>
            <a:ext cx="5346045" cy="528902"/>
            <a:chOff x="1094706" y="112845"/>
            <a:chExt cx="5346045" cy="528902"/>
          </a:xfrm>
        </p:grpSpPr>
        <p:pic>
          <p:nvPicPr>
            <p:cNvPr id="7" name="Imagen 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E98A7E7F-B943-7AC5-4117-80BFC1564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294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4706" y="112845"/>
              <a:ext cx="2022274" cy="528902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B916A673-6D69-9410-93A3-A8A93252AD83}"/>
                </a:ext>
              </a:extLst>
            </p:cNvPr>
            <p:cNvSpPr txBox="1"/>
            <p:nvPr/>
          </p:nvSpPr>
          <p:spPr>
            <a:xfrm>
              <a:off x="2990808" y="177241"/>
              <a:ext cx="3449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rgbClr val="D8D8D8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MISSING SERGI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4A91F700-197A-BC78-EF61-E7D89D53CC3E}"/>
              </a:ext>
            </a:extLst>
          </p:cNvPr>
          <p:cNvSpPr txBox="1"/>
          <p:nvPr/>
        </p:nvSpPr>
        <p:spPr>
          <a:xfrm>
            <a:off x="306293" y="924859"/>
            <a:ext cx="64431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cs typeface="Calibri"/>
              </a:rPr>
              <a:t>3.   MODELO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9EF3C9E9-B17A-B248-90F1-4E61CBD5BA3C}"/>
              </a:ext>
            </a:extLst>
          </p:cNvPr>
          <p:cNvGrpSpPr/>
          <p:nvPr/>
        </p:nvGrpSpPr>
        <p:grpSpPr>
          <a:xfrm>
            <a:off x="1658471" y="1878105"/>
            <a:ext cx="9193306" cy="3842372"/>
            <a:chOff x="1658471" y="1878105"/>
            <a:chExt cx="9193306" cy="3842372"/>
          </a:xfrm>
        </p:grpSpPr>
        <p:cxnSp>
          <p:nvCxnSpPr>
            <p:cNvPr id="24" name="Conector recto de flecha 23">
              <a:extLst>
                <a:ext uri="{FF2B5EF4-FFF2-40B4-BE49-F238E27FC236}">
                  <a16:creationId xmlns:a16="http://schemas.microsoft.com/office/drawing/2014/main" id="{83285504-5920-98D1-5E30-47CCA62832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5398" y="2711326"/>
              <a:ext cx="1325779" cy="282288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47F33B91-F1B1-E475-9093-F21AB0A5378B}"/>
                </a:ext>
              </a:extLst>
            </p:cNvPr>
            <p:cNvCxnSpPr/>
            <p:nvPr/>
          </p:nvCxnSpPr>
          <p:spPr>
            <a:xfrm>
              <a:off x="1658471" y="3177988"/>
              <a:ext cx="3594847" cy="25101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16ACFCEA-1ACE-B3B9-8965-4EF44BA7003C}"/>
                </a:ext>
              </a:extLst>
            </p:cNvPr>
            <p:cNvCxnSpPr>
              <a:cxnSpLocks/>
            </p:cNvCxnSpPr>
            <p:nvPr/>
          </p:nvCxnSpPr>
          <p:spPr>
            <a:xfrm>
              <a:off x="3765177" y="2398058"/>
              <a:ext cx="1586753" cy="31107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>
              <a:extLst>
                <a:ext uri="{FF2B5EF4-FFF2-40B4-BE49-F238E27FC236}">
                  <a16:creationId xmlns:a16="http://schemas.microsoft.com/office/drawing/2014/main" id="{6541D628-55E5-1463-8302-431A4412EC8E}"/>
                </a:ext>
              </a:extLst>
            </p:cNvPr>
            <p:cNvCxnSpPr>
              <a:cxnSpLocks/>
            </p:cNvCxnSpPr>
            <p:nvPr/>
          </p:nvCxnSpPr>
          <p:spPr>
            <a:xfrm>
              <a:off x="6230471" y="1878105"/>
              <a:ext cx="8966" cy="364863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1C87BFC8-7842-4880-274E-B2C8E2D080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24664" y="3219325"/>
              <a:ext cx="3527113" cy="250115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ADAB396-178C-D2E8-E719-ACA675AC64EA}"/>
              </a:ext>
            </a:extLst>
          </p:cNvPr>
          <p:cNvSpPr/>
          <p:nvPr/>
        </p:nvSpPr>
        <p:spPr>
          <a:xfrm>
            <a:off x="690282" y="2554941"/>
            <a:ext cx="2017059" cy="627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err="1">
                <a:cs typeface="Calibri"/>
              </a:rPr>
              <a:t>KNeighborsUnif</a:t>
            </a:r>
            <a:endParaRPr lang="es-ES" sz="2000" err="1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B8CAAF2-5377-8672-F170-F7E1A28C50AC}"/>
              </a:ext>
            </a:extLst>
          </p:cNvPr>
          <p:cNvSpPr/>
          <p:nvPr/>
        </p:nvSpPr>
        <p:spPr>
          <a:xfrm>
            <a:off x="2877670" y="1757082"/>
            <a:ext cx="2017059" cy="627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err="1">
                <a:cs typeface="Calibri"/>
              </a:rPr>
              <a:t>KNeighborsDist</a:t>
            </a:r>
            <a:endParaRPr lang="es-ES" sz="2000" err="1"/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052FB9DB-143E-17B3-D011-8BDBC8301AE3}"/>
              </a:ext>
            </a:extLst>
          </p:cNvPr>
          <p:cNvSpPr/>
          <p:nvPr/>
        </p:nvSpPr>
        <p:spPr>
          <a:xfrm>
            <a:off x="5280210" y="5486399"/>
            <a:ext cx="2017059" cy="6275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err="1">
                <a:cs typeface="Calibri"/>
              </a:rPr>
              <a:t>NeuralNetFastAI</a:t>
            </a:r>
            <a:endParaRPr lang="es-ES" err="1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DABFA21-10D0-19C9-E4FB-1DECDEB3771A}"/>
              </a:ext>
            </a:extLst>
          </p:cNvPr>
          <p:cNvSpPr/>
          <p:nvPr/>
        </p:nvSpPr>
        <p:spPr>
          <a:xfrm>
            <a:off x="1422400" y="3183466"/>
            <a:ext cx="491066" cy="321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>
                <a:cs typeface="Calibri"/>
              </a:rPr>
              <a:t>P</a:t>
            </a:r>
            <a:r>
              <a:rPr lang="es-ES" sz="2000" b="1" baseline="-25000">
                <a:cs typeface="Calibri"/>
              </a:rPr>
              <a:t>1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3BB17D9-546B-DFC0-783B-6261AF37D0B6}"/>
              </a:ext>
            </a:extLst>
          </p:cNvPr>
          <p:cNvSpPr/>
          <p:nvPr/>
        </p:nvSpPr>
        <p:spPr>
          <a:xfrm>
            <a:off x="3530600" y="2379132"/>
            <a:ext cx="491066" cy="32173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000" b="1">
                <a:cs typeface="Calibri"/>
              </a:rPr>
              <a:t>P</a:t>
            </a:r>
            <a:r>
              <a:rPr lang="es-ES" sz="2000" b="1" baseline="-25000">
                <a:cs typeface="Calibri"/>
              </a:rPr>
              <a:t>2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2EC0AE29-6FC9-F91C-EEE9-F60C768F26D0}"/>
              </a:ext>
            </a:extLst>
          </p:cNvPr>
          <p:cNvGrpSpPr/>
          <p:nvPr/>
        </p:nvGrpSpPr>
        <p:grpSpPr>
          <a:xfrm>
            <a:off x="5226422" y="1255058"/>
            <a:ext cx="2017059" cy="946274"/>
            <a:chOff x="5226422" y="1255058"/>
            <a:chExt cx="2017059" cy="946274"/>
          </a:xfrm>
        </p:grpSpPr>
        <p:sp>
          <p:nvSpPr>
            <p:cNvPr id="15" name="Rectángulo: esquinas redondeadas 14">
              <a:extLst>
                <a:ext uri="{FF2B5EF4-FFF2-40B4-BE49-F238E27FC236}">
                  <a16:creationId xmlns:a16="http://schemas.microsoft.com/office/drawing/2014/main" id="{F1A7CA9A-7CE1-6978-128A-DA51625D8A6E}"/>
                </a:ext>
              </a:extLst>
            </p:cNvPr>
            <p:cNvSpPr/>
            <p:nvPr/>
          </p:nvSpPr>
          <p:spPr>
            <a:xfrm>
              <a:off x="5226422" y="1255058"/>
              <a:ext cx="2017059" cy="6275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err="1">
                  <a:cs typeface="Calibri"/>
                </a:rPr>
                <a:t>LightGBMXT</a:t>
              </a:r>
              <a:endParaRPr lang="es-ES" err="1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A3A2755-734F-9E6A-5D50-98E445106FCC}"/>
                </a:ext>
              </a:extLst>
            </p:cNvPr>
            <p:cNvSpPr/>
            <p:nvPr/>
          </p:nvSpPr>
          <p:spPr>
            <a:xfrm>
              <a:off x="5985933" y="1879599"/>
              <a:ext cx="491066" cy="3217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b="1">
                  <a:cs typeface="Calibri"/>
                </a:rPr>
                <a:t>P</a:t>
              </a:r>
              <a:r>
                <a:rPr lang="es-ES" sz="2000" b="1" baseline="-25000">
                  <a:cs typeface="Calibri"/>
                </a:rPr>
                <a:t>3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E14536C3-A4EA-0B32-CD17-4EBD1EB81B4D}"/>
              </a:ext>
            </a:extLst>
          </p:cNvPr>
          <p:cNvGrpSpPr/>
          <p:nvPr/>
        </p:nvGrpSpPr>
        <p:grpSpPr>
          <a:xfrm>
            <a:off x="7575176" y="1757081"/>
            <a:ext cx="2017059" cy="943784"/>
            <a:chOff x="7575176" y="1757081"/>
            <a:chExt cx="2017059" cy="943784"/>
          </a:xfrm>
        </p:grpSpPr>
        <p:sp>
          <p:nvSpPr>
            <p:cNvPr id="16" name="Rectángulo: esquinas redondeadas 15">
              <a:extLst>
                <a:ext uri="{FF2B5EF4-FFF2-40B4-BE49-F238E27FC236}">
                  <a16:creationId xmlns:a16="http://schemas.microsoft.com/office/drawing/2014/main" id="{14BCBA28-CDD1-2172-8F94-DEA84CBD6D54}"/>
                </a:ext>
              </a:extLst>
            </p:cNvPr>
            <p:cNvSpPr/>
            <p:nvPr/>
          </p:nvSpPr>
          <p:spPr>
            <a:xfrm>
              <a:off x="7575176" y="1757081"/>
              <a:ext cx="2017059" cy="6275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err="1">
                  <a:cs typeface="Calibri"/>
                </a:rPr>
                <a:t>LightGBM</a:t>
              </a:r>
              <a:endParaRPr lang="es-ES" sz="2000" err="1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2B84078D-F3EE-26E9-298D-CE25D6FE0E26}"/>
                </a:ext>
              </a:extLst>
            </p:cNvPr>
            <p:cNvSpPr/>
            <p:nvPr/>
          </p:nvSpPr>
          <p:spPr>
            <a:xfrm>
              <a:off x="8348132" y="2379132"/>
              <a:ext cx="491066" cy="3217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b="1">
                  <a:cs typeface="Calibri"/>
                </a:rPr>
                <a:t>P</a:t>
              </a:r>
              <a:r>
                <a:rPr lang="es-ES" sz="2000" b="1" baseline="-25000">
                  <a:cs typeface="Calibri"/>
                </a:rPr>
                <a:t>4</a:t>
              </a: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EDC27BED-AF00-B474-9870-B1C5236362E3}"/>
              </a:ext>
            </a:extLst>
          </p:cNvPr>
          <p:cNvGrpSpPr/>
          <p:nvPr/>
        </p:nvGrpSpPr>
        <p:grpSpPr>
          <a:xfrm>
            <a:off x="9807387" y="2554942"/>
            <a:ext cx="2017059" cy="950257"/>
            <a:chOff x="9807387" y="2554942"/>
            <a:chExt cx="2017059" cy="950257"/>
          </a:xfrm>
        </p:grpSpPr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070293CE-CFB9-5D9E-C779-87FCBA07E30B}"/>
                </a:ext>
              </a:extLst>
            </p:cNvPr>
            <p:cNvSpPr/>
            <p:nvPr/>
          </p:nvSpPr>
          <p:spPr>
            <a:xfrm>
              <a:off x="9807387" y="2554942"/>
              <a:ext cx="2017059" cy="6275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err="1">
                  <a:cs typeface="Calibri"/>
                </a:rPr>
                <a:t>NeuralNetFastAI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B2A2A800-E5D1-D318-B07C-98F47182BAC4}"/>
                </a:ext>
              </a:extLst>
            </p:cNvPr>
            <p:cNvSpPr/>
            <p:nvPr/>
          </p:nvSpPr>
          <p:spPr>
            <a:xfrm>
              <a:off x="10634133" y="3183466"/>
              <a:ext cx="491066" cy="3217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b="1">
                  <a:cs typeface="Calibri"/>
                </a:rPr>
                <a:t>P</a:t>
              </a:r>
              <a:r>
                <a:rPr lang="es-ES" sz="2000" b="1" baseline="-25000">
                  <a:cs typeface="Calibri"/>
                </a:rPr>
                <a:t>5</a:t>
              </a: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708C0DC5-1849-AFA0-1518-B8CAE5F5E6A6}"/>
              </a:ext>
            </a:extLst>
          </p:cNvPr>
          <p:cNvGrpSpPr/>
          <p:nvPr/>
        </p:nvGrpSpPr>
        <p:grpSpPr>
          <a:xfrm>
            <a:off x="5226422" y="2554940"/>
            <a:ext cx="2017059" cy="950259"/>
            <a:chOff x="5226422" y="2554940"/>
            <a:chExt cx="2017059" cy="950259"/>
          </a:xfrm>
        </p:grpSpPr>
        <p:sp>
          <p:nvSpPr>
            <p:cNvPr id="19" name="Rectángulo: esquinas redondeadas 18">
              <a:extLst>
                <a:ext uri="{FF2B5EF4-FFF2-40B4-BE49-F238E27FC236}">
                  <a16:creationId xmlns:a16="http://schemas.microsoft.com/office/drawing/2014/main" id="{E6E4502B-3EAD-460E-4B90-6228EE0F4696}"/>
                </a:ext>
              </a:extLst>
            </p:cNvPr>
            <p:cNvSpPr/>
            <p:nvPr/>
          </p:nvSpPr>
          <p:spPr>
            <a:xfrm>
              <a:off x="5226422" y="2554940"/>
              <a:ext cx="2017059" cy="6275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err="1">
                  <a:cs typeface="Calibri"/>
                </a:rPr>
                <a:t>ExtraTreesMSE</a:t>
              </a:r>
              <a:endParaRPr lang="es-ES" sz="2000" err="1"/>
            </a:p>
          </p:txBody>
        </p:sp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2DA4D2C9-6CD3-2D66-3536-6466BEC03F46}"/>
                </a:ext>
              </a:extLst>
            </p:cNvPr>
            <p:cNvSpPr/>
            <p:nvPr/>
          </p:nvSpPr>
          <p:spPr>
            <a:xfrm>
              <a:off x="5985933" y="3183466"/>
              <a:ext cx="491066" cy="3217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b="1">
                  <a:cs typeface="Calibri"/>
                </a:rPr>
                <a:t>P</a:t>
              </a:r>
              <a:r>
                <a:rPr lang="es-ES" sz="2000" b="1" baseline="-25000">
                  <a:cs typeface="Calibri"/>
                </a:rPr>
                <a:t>8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43A555C1-74BF-E2A0-AB52-B08CEC85DDEF}"/>
              </a:ext>
            </a:extLst>
          </p:cNvPr>
          <p:cNvGrpSpPr/>
          <p:nvPr/>
        </p:nvGrpSpPr>
        <p:grpSpPr>
          <a:xfrm>
            <a:off x="7458635" y="3352800"/>
            <a:ext cx="2250141" cy="922865"/>
            <a:chOff x="7458635" y="3352800"/>
            <a:chExt cx="2250141" cy="922865"/>
          </a:xfrm>
        </p:grpSpPr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3F56452A-2ADD-0E74-B4AC-A9009BECD450}"/>
                </a:ext>
              </a:extLst>
            </p:cNvPr>
            <p:cNvSpPr/>
            <p:nvPr/>
          </p:nvSpPr>
          <p:spPr>
            <a:xfrm>
              <a:off x="7458635" y="3352800"/>
              <a:ext cx="2250141" cy="6275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err="1">
                  <a:cs typeface="Calibri"/>
                </a:rPr>
                <a:t>RandomForestMSE</a:t>
              </a:r>
              <a:endParaRPr lang="es-ES" sz="2000" err="1"/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832B73AA-F824-3DFE-87EF-E63F14E804B0}"/>
                </a:ext>
              </a:extLst>
            </p:cNvPr>
            <p:cNvSpPr/>
            <p:nvPr/>
          </p:nvSpPr>
          <p:spPr>
            <a:xfrm>
              <a:off x="7679266" y="3953932"/>
              <a:ext cx="491066" cy="3217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b="1">
                  <a:cs typeface="Calibri"/>
                </a:rPr>
                <a:t>P</a:t>
              </a:r>
              <a:r>
                <a:rPr lang="es-ES" sz="2000" b="1" baseline="-25000">
                  <a:cs typeface="Calibri"/>
                </a:rPr>
                <a:t>9</a:t>
              </a:r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CB440D90-3523-6691-3D1E-41D68E551976}"/>
              </a:ext>
            </a:extLst>
          </p:cNvPr>
          <p:cNvGrpSpPr/>
          <p:nvPr/>
        </p:nvGrpSpPr>
        <p:grpSpPr>
          <a:xfrm>
            <a:off x="8652932" y="4195481"/>
            <a:ext cx="2499162" cy="627530"/>
            <a:chOff x="8652932" y="4195481"/>
            <a:chExt cx="2499162" cy="627530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9EBA8AEB-37C2-6DAE-867F-0A98CF7C6C5C}"/>
                </a:ext>
              </a:extLst>
            </p:cNvPr>
            <p:cNvSpPr/>
            <p:nvPr/>
          </p:nvSpPr>
          <p:spPr>
            <a:xfrm>
              <a:off x="9135035" y="4195481"/>
              <a:ext cx="2017059" cy="6275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err="1">
                  <a:cs typeface="Calibri"/>
                </a:rPr>
                <a:t>XGBoost</a:t>
              </a:r>
              <a:endParaRPr lang="es-ES" err="1"/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EA1D751-CECD-A4DE-A3A2-EB2DF81CA155}"/>
                </a:ext>
              </a:extLst>
            </p:cNvPr>
            <p:cNvSpPr/>
            <p:nvPr/>
          </p:nvSpPr>
          <p:spPr>
            <a:xfrm>
              <a:off x="8652932" y="4436532"/>
              <a:ext cx="491066" cy="3217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b="1">
                  <a:cs typeface="Calibri"/>
                </a:rPr>
                <a:t>P</a:t>
              </a:r>
              <a:r>
                <a:rPr lang="es-ES" sz="2000" b="1" baseline="-25000">
                  <a:cs typeface="Calibri"/>
                </a:rPr>
                <a:t>10</a:t>
              </a: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4F5B40D-B9F9-534B-29F0-A31F26A00ED6}"/>
              </a:ext>
            </a:extLst>
          </p:cNvPr>
          <p:cNvGrpSpPr/>
          <p:nvPr/>
        </p:nvGrpSpPr>
        <p:grpSpPr>
          <a:xfrm>
            <a:off x="5262281" y="4195482"/>
            <a:ext cx="2017059" cy="952249"/>
            <a:chOff x="5262281" y="4195482"/>
            <a:chExt cx="2017059" cy="952249"/>
          </a:xfrm>
        </p:grpSpPr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2EBBD502-438B-F3FE-8085-4F8EBFA41B7F}"/>
                </a:ext>
              </a:extLst>
            </p:cNvPr>
            <p:cNvSpPr/>
            <p:nvPr/>
          </p:nvSpPr>
          <p:spPr>
            <a:xfrm>
              <a:off x="5262281" y="4195482"/>
              <a:ext cx="2017059" cy="6275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err="1">
                  <a:cs typeface="Calibri"/>
                </a:rPr>
                <a:t>LightGBMLarge</a:t>
              </a:r>
              <a:endParaRPr lang="es-ES" sz="2000" err="1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FC4224B5-DCFB-12E3-CAE9-FF4E275C583C}"/>
                </a:ext>
              </a:extLst>
            </p:cNvPr>
            <p:cNvSpPr/>
            <p:nvPr/>
          </p:nvSpPr>
          <p:spPr>
            <a:xfrm>
              <a:off x="5985932" y="4825998"/>
              <a:ext cx="491066" cy="3217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b="1">
                  <a:cs typeface="Calibri"/>
                </a:rPr>
                <a:t>P</a:t>
              </a:r>
              <a:r>
                <a:rPr lang="es-ES" sz="2000" b="1" baseline="-25000">
                  <a:cs typeface="Calibri"/>
                </a:rPr>
                <a:t>11</a:t>
              </a:r>
            </a:p>
          </p:txBody>
        </p:sp>
      </p:grpSp>
      <p:sp>
        <p:nvSpPr>
          <p:cNvPr id="41" name="Rectángulo 40">
            <a:extLst>
              <a:ext uri="{FF2B5EF4-FFF2-40B4-BE49-F238E27FC236}">
                <a16:creationId xmlns:a16="http://schemas.microsoft.com/office/drawing/2014/main" id="{D1A47348-7EAE-79CF-2D3D-C5DF0CDDA7AE}"/>
              </a:ext>
            </a:extLst>
          </p:cNvPr>
          <p:cNvSpPr/>
          <p:nvPr/>
        </p:nvSpPr>
        <p:spPr>
          <a:xfrm>
            <a:off x="5816598" y="6112931"/>
            <a:ext cx="888998" cy="4233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sz="2400" b="1">
                <a:cs typeface="Calibri"/>
              </a:rPr>
              <a:t>P</a:t>
            </a:r>
            <a:r>
              <a:rPr lang="es-ES" sz="2400" b="1" baseline="-25000">
                <a:cs typeface="Calibri"/>
              </a:rPr>
              <a:t>FINAL</a:t>
            </a:r>
            <a:endParaRPr lang="es-ES" sz="2400"/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EE661AD1-4330-0815-3412-BEA0737882C6}"/>
              </a:ext>
            </a:extLst>
          </p:cNvPr>
          <p:cNvGrpSpPr/>
          <p:nvPr/>
        </p:nvGrpSpPr>
        <p:grpSpPr>
          <a:xfrm>
            <a:off x="1532964" y="4195482"/>
            <a:ext cx="2514101" cy="627530"/>
            <a:chOff x="1532964" y="4195482"/>
            <a:chExt cx="2514101" cy="627530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AA2D826D-BB72-5F1E-BEF6-906924806942}"/>
                </a:ext>
              </a:extLst>
            </p:cNvPr>
            <p:cNvSpPr/>
            <p:nvPr/>
          </p:nvSpPr>
          <p:spPr>
            <a:xfrm>
              <a:off x="1532964" y="4195482"/>
              <a:ext cx="2017059" cy="6275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err="1">
                  <a:cs typeface="Calibri"/>
                </a:rPr>
                <a:t>CatBoost</a:t>
              </a:r>
              <a:endParaRPr lang="es-ES" err="1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7EAE2AA0-6C2D-A74F-3E3A-412129514B72}"/>
                </a:ext>
              </a:extLst>
            </p:cNvPr>
            <p:cNvSpPr/>
            <p:nvPr/>
          </p:nvSpPr>
          <p:spPr>
            <a:xfrm>
              <a:off x="3555999" y="4436532"/>
              <a:ext cx="491066" cy="3217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b="1">
                  <a:cs typeface="Calibri"/>
                </a:rPr>
                <a:t>P</a:t>
              </a:r>
              <a:r>
                <a:rPr lang="es-ES" sz="2000" b="1" baseline="-25000">
                  <a:cs typeface="Calibri"/>
                </a:rPr>
                <a:t>6</a:t>
              </a: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DF05AAB0-58D2-4E0E-2532-6BB95CD8F607}"/>
              </a:ext>
            </a:extLst>
          </p:cNvPr>
          <p:cNvGrpSpPr/>
          <p:nvPr/>
        </p:nvGrpSpPr>
        <p:grpSpPr>
          <a:xfrm>
            <a:off x="2877669" y="3352799"/>
            <a:ext cx="2017059" cy="922866"/>
            <a:chOff x="2877669" y="3352799"/>
            <a:chExt cx="2017059" cy="922866"/>
          </a:xfrm>
        </p:grpSpPr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775570E0-241F-6083-89D8-4C9CA3F07632}"/>
                </a:ext>
              </a:extLst>
            </p:cNvPr>
            <p:cNvSpPr/>
            <p:nvPr/>
          </p:nvSpPr>
          <p:spPr>
            <a:xfrm>
              <a:off x="2877669" y="3352799"/>
              <a:ext cx="2017059" cy="62753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err="1">
                  <a:cs typeface="Calibri"/>
                </a:rPr>
                <a:t>NeuralNetTorch</a:t>
              </a:r>
              <a:endParaRPr lang="es-ES" err="1"/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EFC3D807-4C59-919C-2BC5-B7510CF25E87}"/>
                </a:ext>
              </a:extLst>
            </p:cNvPr>
            <p:cNvSpPr/>
            <p:nvPr/>
          </p:nvSpPr>
          <p:spPr>
            <a:xfrm>
              <a:off x="4360332" y="3953932"/>
              <a:ext cx="491066" cy="321733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 sz="2000" b="1">
                  <a:cs typeface="Calibri"/>
                </a:rPr>
                <a:t>P</a:t>
              </a:r>
              <a:r>
                <a:rPr lang="es-ES" sz="2000" b="1" baseline="-25000">
                  <a:cs typeface="Calibri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4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6" grpId="0" animBg="1"/>
      <p:bldP spid="12" grpId="0" animBg="1"/>
      <p:bldP spid="13" grpId="0" animBg="1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ACD9C478-E2A3-A22A-8C12-BE744876CA87}"/>
              </a:ext>
            </a:extLst>
          </p:cNvPr>
          <p:cNvGrpSpPr/>
          <p:nvPr/>
        </p:nvGrpSpPr>
        <p:grpSpPr>
          <a:xfrm>
            <a:off x="1094706" y="112845"/>
            <a:ext cx="5346045" cy="528902"/>
            <a:chOff x="1094706" y="112845"/>
            <a:chExt cx="5346045" cy="528902"/>
          </a:xfrm>
        </p:grpSpPr>
        <p:pic>
          <p:nvPicPr>
            <p:cNvPr id="7" name="Imagen 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24FABE58-201D-8919-EF17-E76A7D1FF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294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4706" y="112845"/>
              <a:ext cx="2022274" cy="528902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A67A9713-3ED2-4BA4-F766-2E547BFAC0C5}"/>
                </a:ext>
              </a:extLst>
            </p:cNvPr>
            <p:cNvSpPr txBox="1"/>
            <p:nvPr/>
          </p:nvSpPr>
          <p:spPr>
            <a:xfrm>
              <a:off x="2990808" y="177241"/>
              <a:ext cx="3449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rgbClr val="D8D8D8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MISSING SERGI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58528E-0B8A-688A-577F-CB410C915D3E}"/>
              </a:ext>
            </a:extLst>
          </p:cNvPr>
          <p:cNvSpPr txBox="1"/>
          <p:nvPr/>
        </p:nvSpPr>
        <p:spPr>
          <a:xfrm>
            <a:off x="289359" y="848659"/>
            <a:ext cx="64431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cs typeface="Calibri"/>
              </a:rPr>
              <a:t>4.    RESULTADOS</a:t>
            </a:r>
          </a:p>
        </p:txBody>
      </p:sp>
      <p:pic>
        <p:nvPicPr>
          <p:cNvPr id="9" name="Imagen 10" descr="Icono&#10;&#10;Descripción generada automáticamente">
            <a:extLst>
              <a:ext uri="{FF2B5EF4-FFF2-40B4-BE49-F238E27FC236}">
                <a16:creationId xmlns:a16="http://schemas.microsoft.com/office/drawing/2014/main" id="{0AEC8560-3F19-086E-9620-85BD774F89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942" y="846667"/>
            <a:ext cx="719566" cy="719566"/>
          </a:xfrm>
          <a:prstGeom prst="rect">
            <a:avLst/>
          </a:prstGeom>
        </p:spPr>
      </p:pic>
      <p:pic>
        <p:nvPicPr>
          <p:cNvPr id="13" name="Imagen 1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2FA5BBD-231F-9B1E-1447-BACFC7B9C4F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0" r="-90" b="175"/>
          <a:stretch/>
        </p:blipFill>
        <p:spPr>
          <a:xfrm>
            <a:off x="1151468" y="1759528"/>
            <a:ext cx="9457275" cy="4837555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2BFAE3D1-67BB-13AD-6AB0-9F8B3B68E391}"/>
              </a:ext>
            </a:extLst>
          </p:cNvPr>
          <p:cNvGrpSpPr/>
          <p:nvPr/>
        </p:nvGrpSpPr>
        <p:grpSpPr>
          <a:xfrm>
            <a:off x="9965266" y="5753100"/>
            <a:ext cx="1409700" cy="994833"/>
            <a:chOff x="9965266" y="5753100"/>
            <a:chExt cx="1409700" cy="994833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09C83745-7A55-CF89-5229-DF2430A58770}"/>
                </a:ext>
              </a:extLst>
            </p:cNvPr>
            <p:cNvSpPr/>
            <p:nvPr/>
          </p:nvSpPr>
          <p:spPr>
            <a:xfrm>
              <a:off x="9965266" y="6299200"/>
              <a:ext cx="931333" cy="448733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Flecha: hacia la izquierda 14">
              <a:extLst>
                <a:ext uri="{FF2B5EF4-FFF2-40B4-BE49-F238E27FC236}">
                  <a16:creationId xmlns:a16="http://schemas.microsoft.com/office/drawing/2014/main" id="{DFAEFF6A-E81C-54ED-7D43-231B32004982}"/>
                </a:ext>
              </a:extLst>
            </p:cNvPr>
            <p:cNvSpPr/>
            <p:nvPr/>
          </p:nvSpPr>
          <p:spPr>
            <a:xfrm rot="-2880000">
              <a:off x="10837333" y="5850467"/>
              <a:ext cx="635000" cy="440266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5">
                <a:shade val="15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59562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2928961-108B-61AB-6310-B78F537E4966}"/>
              </a:ext>
            </a:extLst>
          </p:cNvPr>
          <p:cNvSpPr/>
          <p:nvPr/>
        </p:nvSpPr>
        <p:spPr>
          <a:xfrm>
            <a:off x="7603066" y="3674532"/>
            <a:ext cx="4089400" cy="770466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>
                <a:solidFill>
                  <a:srgbClr val="FFFFFF"/>
                </a:solidFill>
                <a:ea typeface="+mn-lt"/>
                <a:cs typeface="+mn-lt"/>
              </a:rPr>
              <a:t>El modo de cultivo 2 es mejor que el 1</a:t>
            </a:r>
            <a:endParaRPr lang="es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06CDF75C-3D75-0997-695F-BFB0A37E41B8}"/>
              </a:ext>
            </a:extLst>
          </p:cNvPr>
          <p:cNvGrpSpPr/>
          <p:nvPr/>
        </p:nvGrpSpPr>
        <p:grpSpPr>
          <a:xfrm>
            <a:off x="1094706" y="112845"/>
            <a:ext cx="5346045" cy="528902"/>
            <a:chOff x="1094706" y="112845"/>
            <a:chExt cx="5346045" cy="528902"/>
          </a:xfrm>
        </p:grpSpPr>
        <p:pic>
          <p:nvPicPr>
            <p:cNvPr id="7" name="Imagen 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9EE34C5-8CE2-420C-A17C-2E48816EE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294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4706" y="112845"/>
              <a:ext cx="2022274" cy="528902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CBC568D2-6062-2C43-0796-034045F1D047}"/>
                </a:ext>
              </a:extLst>
            </p:cNvPr>
            <p:cNvSpPr txBox="1"/>
            <p:nvPr/>
          </p:nvSpPr>
          <p:spPr>
            <a:xfrm>
              <a:off x="2990808" y="177241"/>
              <a:ext cx="3449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rgbClr val="D8D8D8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MISSING SERGI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070DA3-2F7D-18A4-847C-6376B54A3986}"/>
              </a:ext>
            </a:extLst>
          </p:cNvPr>
          <p:cNvSpPr txBox="1"/>
          <p:nvPr/>
        </p:nvSpPr>
        <p:spPr>
          <a:xfrm>
            <a:off x="306293" y="924859"/>
            <a:ext cx="64431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 dirty="0">
                <a:cs typeface="Calibri"/>
              </a:rPr>
              <a:t>5.   EXPLICABILIDAD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6B4E1C9-B5EF-5018-3FFF-B7A2BA573ED7}"/>
              </a:ext>
            </a:extLst>
          </p:cNvPr>
          <p:cNvSpPr/>
          <p:nvPr/>
        </p:nvSpPr>
        <p:spPr>
          <a:xfrm>
            <a:off x="7603066" y="5071531"/>
            <a:ext cx="4089400" cy="77046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s-ES" sz="2400">
                <a:solidFill>
                  <a:srgbClr val="FFFFFF"/>
                </a:solidFill>
                <a:ea typeface="+mn-lt"/>
                <a:cs typeface="+mn-lt"/>
              </a:rPr>
              <a:t>Las fincas a menor altitud producen más uvas</a:t>
            </a:r>
            <a:endParaRPr lang="es-ES">
              <a:ea typeface="+mn-lt"/>
              <a:cs typeface="+mn-lt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004BDA7-B56A-B0D9-EC3E-71EBF7532BEC}"/>
              </a:ext>
            </a:extLst>
          </p:cNvPr>
          <p:cNvSpPr/>
          <p:nvPr/>
        </p:nvSpPr>
        <p:spPr>
          <a:xfrm>
            <a:off x="7603065" y="2235198"/>
            <a:ext cx="4089400" cy="770466"/>
          </a:xfrm>
          <a:prstGeom prst="rect">
            <a:avLst/>
          </a:prstGeom>
          <a:noFill/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400">
                <a:solidFill>
                  <a:srgbClr val="FFFFFF"/>
                </a:solidFill>
                <a:ea typeface="+mn-lt"/>
                <a:cs typeface="+mn-lt"/>
              </a:rPr>
              <a:t>A mayor superficie mayor producción</a:t>
            </a:r>
            <a:endParaRPr lang="es-ES">
              <a:cs typeface="Calibri" panose="020F0502020204030204"/>
            </a:endParaRPr>
          </a:p>
        </p:txBody>
      </p:sp>
      <p:pic>
        <p:nvPicPr>
          <p:cNvPr id="12" name="Imagen 1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F0E4A05C-6FCC-87B9-98F8-544110AB8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534" y="1877944"/>
            <a:ext cx="6764866" cy="421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EF91001-6330-1BCE-8962-FB01013AA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24" b="87573"/>
          <a:stretch/>
        </p:blipFill>
        <p:spPr>
          <a:xfrm>
            <a:off x="0" y="-5"/>
            <a:ext cx="12192000" cy="754602"/>
          </a:xfr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CA38C43F-5787-E411-B4A8-FEDF2C587C52}"/>
              </a:ext>
            </a:extLst>
          </p:cNvPr>
          <p:cNvGrpSpPr>
            <a:grpSpLocks/>
          </p:cNvGrpSpPr>
          <p:nvPr/>
        </p:nvGrpSpPr>
        <p:grpSpPr>
          <a:xfrm>
            <a:off x="0" y="-5"/>
            <a:ext cx="3338004" cy="754602"/>
            <a:chOff x="0" y="97653"/>
            <a:chExt cx="3338004" cy="754602"/>
          </a:xfrm>
        </p:grpSpPr>
        <p:pic>
          <p:nvPicPr>
            <p:cNvPr id="3" name="Marcador de contenido 4">
              <a:extLst>
                <a:ext uri="{FF2B5EF4-FFF2-40B4-BE49-F238E27FC236}">
                  <a16:creationId xmlns:a16="http://schemas.microsoft.com/office/drawing/2014/main" id="{417F994D-A702-15F7-5144-EE3126AB46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8665" t="1424" r="33956" b="87573"/>
            <a:stretch/>
          </p:blipFill>
          <p:spPr>
            <a:xfrm>
              <a:off x="0" y="97653"/>
              <a:ext cx="3338004" cy="754602"/>
            </a:xfrm>
            <a:prstGeom prst="rect">
              <a:avLst/>
            </a:prstGeom>
          </p:spPr>
        </p:pic>
        <p:pic>
          <p:nvPicPr>
            <p:cNvPr id="2" name="Marcador de contenido 4">
              <a:extLst>
                <a:ext uri="{FF2B5EF4-FFF2-40B4-BE49-F238E27FC236}">
                  <a16:creationId xmlns:a16="http://schemas.microsoft.com/office/drawing/2014/main" id="{67A86BC1-B24A-ADB2-A083-EF81C831E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8762" b="66990"/>
            <a:stretch/>
          </p:blipFill>
          <p:spPr>
            <a:xfrm>
              <a:off x="0" y="97653"/>
              <a:ext cx="1269507" cy="754602"/>
            </a:xfrm>
            <a:prstGeom prst="rect">
              <a:avLst/>
            </a:prstGeom>
          </p:spPr>
        </p:pic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97DD6462-63C6-6ADF-C4C4-D93A687F80A6}"/>
              </a:ext>
            </a:extLst>
          </p:cNvPr>
          <p:cNvGrpSpPr/>
          <p:nvPr/>
        </p:nvGrpSpPr>
        <p:grpSpPr>
          <a:xfrm>
            <a:off x="1094706" y="112845"/>
            <a:ext cx="5346045" cy="528902"/>
            <a:chOff x="1094706" y="112845"/>
            <a:chExt cx="5346045" cy="528902"/>
          </a:xfrm>
        </p:grpSpPr>
        <p:pic>
          <p:nvPicPr>
            <p:cNvPr id="7" name="Imagen 6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71D2C69-AE9F-2A05-61E2-8317687711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3294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94706" y="112845"/>
              <a:ext cx="2022274" cy="528902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CA26002-9774-5F34-8131-0100EED6070D}"/>
                </a:ext>
              </a:extLst>
            </p:cNvPr>
            <p:cNvSpPr txBox="1"/>
            <p:nvPr/>
          </p:nvSpPr>
          <p:spPr>
            <a:xfrm>
              <a:off x="2990808" y="177241"/>
              <a:ext cx="3449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000">
                  <a:solidFill>
                    <a:srgbClr val="D8D8D8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MISSING SERGI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1394DA38-D201-A9EE-57FB-12F000586114}"/>
              </a:ext>
            </a:extLst>
          </p:cNvPr>
          <p:cNvSpPr txBox="1"/>
          <p:nvPr/>
        </p:nvSpPr>
        <p:spPr>
          <a:xfrm>
            <a:off x="306293" y="924859"/>
            <a:ext cx="644313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200">
                <a:cs typeface="Calibri"/>
              </a:rPr>
              <a:t>6.   SOSTENIBILIDAD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1D36B96D-13B8-E933-8A50-788AF966337A}"/>
              </a:ext>
            </a:extLst>
          </p:cNvPr>
          <p:cNvGrpSpPr/>
          <p:nvPr/>
        </p:nvGrpSpPr>
        <p:grpSpPr>
          <a:xfrm>
            <a:off x="719667" y="5740400"/>
            <a:ext cx="9934561" cy="584200"/>
            <a:chOff x="1092200" y="5689600"/>
            <a:chExt cx="9934561" cy="584200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4A9A1DDB-2181-7CCB-1CC4-0B841CDEBBCF}"/>
                </a:ext>
              </a:extLst>
            </p:cNvPr>
            <p:cNvSpPr/>
            <p:nvPr/>
          </p:nvSpPr>
          <p:spPr>
            <a:xfrm>
              <a:off x="1972733" y="5723466"/>
              <a:ext cx="9054028" cy="516467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s-ES">
                  <a:solidFill>
                    <a:schemeClr val="tx1"/>
                  </a:solidFill>
                  <a:cs typeface="Calibri"/>
                </a:rPr>
                <a:t>Sacrificamos un pequeño porcentaje de acierto y nos quedamos con el modelo más sostenible</a:t>
              </a:r>
            </a:p>
          </p:txBody>
        </p:sp>
        <p:pic>
          <p:nvPicPr>
            <p:cNvPr id="9" name="Imagen 10">
              <a:extLst>
                <a:ext uri="{FF2B5EF4-FFF2-40B4-BE49-F238E27FC236}">
                  <a16:creationId xmlns:a16="http://schemas.microsoft.com/office/drawing/2014/main" id="{A9AE3E2E-41AB-2F34-93A2-D15A2B87D2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92200" y="5689600"/>
              <a:ext cx="601134" cy="584200"/>
            </a:xfrm>
            <a:prstGeom prst="rect">
              <a:avLst/>
            </a:prstGeom>
          </p:spPr>
        </p:pic>
      </p:grpSp>
      <p:pic>
        <p:nvPicPr>
          <p:cNvPr id="12" name="Imagen 14">
            <a:extLst>
              <a:ext uri="{FF2B5EF4-FFF2-40B4-BE49-F238E27FC236}">
                <a16:creationId xmlns:a16="http://schemas.microsoft.com/office/drawing/2014/main" id="{323E1F3E-350D-919F-3622-9AEB003BBA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866" y="1681663"/>
            <a:ext cx="6849533" cy="385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6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3ED7EF880C7E946A3B5960383B14F55" ma:contentTypeVersion="15" ma:contentTypeDescription="Crear nuevo documento." ma:contentTypeScope="" ma:versionID="d89b61ce48980f25e7c57b14ec248e1f">
  <xsd:schema xmlns:xsd="http://www.w3.org/2001/XMLSchema" xmlns:xs="http://www.w3.org/2001/XMLSchema" xmlns:p="http://schemas.microsoft.com/office/2006/metadata/properties" xmlns:ns2="0f3897fa-8fb5-49bf-a163-418433662de0" xmlns:ns3="fcab3f58-98c3-422d-a2a9-9e74e6ca7568" targetNamespace="http://schemas.microsoft.com/office/2006/metadata/properties" ma:root="true" ma:fieldsID="a77d239b42c4257f60c853196a0b70a2" ns2:_="" ns3:_="">
    <xsd:import namespace="0f3897fa-8fb5-49bf-a163-418433662de0"/>
    <xsd:import namespace="fcab3f58-98c3-422d-a2a9-9e74e6ca7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3897fa-8fb5-49bf-a163-418433662d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e001a227-9f58-4069-9a3b-796403065a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ab3f58-98c3-422d-a2a9-9e74e6ca756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a1370a69-3165-486b-8e07-68288853389f}" ma:internalName="TaxCatchAll" ma:showField="CatchAllData" ma:web="fcab3f58-98c3-422d-a2a9-9e74e6ca75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7CC01C-EC9F-4348-9AC0-D2682E7BD37B}">
  <ds:schemaRefs>
    <ds:schemaRef ds:uri="0f3897fa-8fb5-49bf-a163-418433662de0"/>
    <ds:schemaRef ds:uri="fcab3f58-98c3-422d-a2a9-9e74e6ca75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D397C38-AC6F-4260-9C7D-3FAD28DFD4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11</Slides>
  <Notes>2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revision>55</cp:revision>
  <dcterms:created xsi:type="dcterms:W3CDTF">2017-03-31T07:46:04Z</dcterms:created>
  <dcterms:modified xsi:type="dcterms:W3CDTF">2023-05-12T18:42:01Z</dcterms:modified>
</cp:coreProperties>
</file>