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72" r:id="rId4"/>
    <p:sldId id="273" r:id="rId5"/>
    <p:sldId id="281" r:id="rId6"/>
    <p:sldId id="274" r:id="rId7"/>
    <p:sldId id="275" r:id="rId8"/>
    <p:sldId id="277" r:id="rId9"/>
    <p:sldId id="282" r:id="rId10"/>
    <p:sldId id="283" r:id="rId11"/>
    <p:sldId id="276" r:id="rId12"/>
    <p:sldId id="261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6600"/>
    <a:srgbClr val="FF0000"/>
    <a:srgbClr val="FF7C80"/>
    <a:srgbClr val="FF0066"/>
    <a:srgbClr val="F595E3"/>
    <a:srgbClr val="66CCFF"/>
    <a:srgbClr val="FF99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62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10/05/2022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1EC9-CCA8-4ADE-A0EE-6991D7AF35F6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762D-5D58-44FE-90E0-BD160D5BDD0A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11F-9861-4BA2-97FC-9BB457C0E24B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FF71-4397-473C-BEF8-1B8ACCAB292B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0EC-5874-4542-9D49-5B05361DA6F1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BAB-C4A0-4EF1-80CD-7DE1F8E037A0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DB22-0CB9-4CD4-B57F-A7474B6DFDC3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1E61-EAA8-4BB4-96FE-0300D97D9BC0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7861-FCC7-414C-A259-97882324F8D6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5DC6-1C8C-4AD7-8D25-06E50F6204CF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0B1F-6F41-45B9-9AFD-222C71854F17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077E-8776-42AB-8FEA-8F3F1A03883F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12" Type="http://schemas.openxmlformats.org/officeDocument/2006/relationships/image" Target="../media/image24.png"/><Relationship Id="rId2" Type="http://schemas.openxmlformats.org/officeDocument/2006/relationships/image" Target="../media/image3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8CD5DA-21C9-4E9E-B5F8-3801CB2A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F59372-44F5-46E0-A08A-F35B7546B684}"/>
              </a:ext>
            </a:extLst>
          </p:cNvPr>
          <p:cNvSpPr txBox="1"/>
          <p:nvPr/>
        </p:nvSpPr>
        <p:spPr>
          <a:xfrm>
            <a:off x="8866497" y="3649553"/>
            <a:ext cx="2603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LOS ISLEÑOS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E3CAF4-B34B-4999-85BF-D2D0147C3865}"/>
              </a:ext>
            </a:extLst>
          </p:cNvPr>
          <p:cNvSpPr txBox="1"/>
          <p:nvPr/>
        </p:nvSpPr>
        <p:spPr>
          <a:xfrm>
            <a:off x="5819493" y="4463885"/>
            <a:ext cx="548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err="1">
                <a:solidFill>
                  <a:schemeClr val="bg1"/>
                </a:solidFill>
              </a:rPr>
              <a:t>Yoelvis</a:t>
            </a:r>
            <a:r>
              <a:rPr lang="es-ES" sz="3600" b="1" dirty="0">
                <a:solidFill>
                  <a:schemeClr val="bg1"/>
                </a:solidFill>
              </a:rPr>
              <a:t> Moreno &amp; Aldan Jay</a:t>
            </a:r>
          </a:p>
        </p:txBody>
      </p:sp>
      <p:pic>
        <p:nvPicPr>
          <p:cNvPr id="1026" name="Picture 2" descr="Repositori UJI">
            <a:extLst>
              <a:ext uri="{FF2B5EF4-FFF2-40B4-BE49-F238E27FC236}">
                <a16:creationId xmlns:a16="http://schemas.microsoft.com/office/drawing/2014/main" id="{37CCDA62-D8FC-4016-A8C1-DA814663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3729830"/>
            <a:ext cx="233838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1E58000-BC6C-C51D-5122-509CA1FF21A7}"/>
              </a:ext>
            </a:extLst>
          </p:cNvPr>
          <p:cNvSpPr txBox="1"/>
          <p:nvPr/>
        </p:nvSpPr>
        <p:spPr>
          <a:xfrm>
            <a:off x="5752818" y="5278217"/>
            <a:ext cx="585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CAJAMAR WATER FOOTPRINT</a:t>
            </a:r>
          </a:p>
        </p:txBody>
      </p:sp>
    </p:spTree>
    <p:extLst>
      <p:ext uri="{BB962C8B-B14F-4D97-AF65-F5344CB8AC3E}">
        <p14:creationId xmlns:p14="http://schemas.microsoft.com/office/powerpoint/2010/main" val="31438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: curvada hacia abajo 19">
            <a:extLst>
              <a:ext uri="{FF2B5EF4-FFF2-40B4-BE49-F238E27FC236}">
                <a16:creationId xmlns:a16="http://schemas.microsoft.com/office/drawing/2014/main" id="{C5480CAD-49CE-A5C1-DB33-DA648D8EE38A}"/>
              </a:ext>
            </a:extLst>
          </p:cNvPr>
          <p:cNvSpPr/>
          <p:nvPr/>
        </p:nvSpPr>
        <p:spPr>
          <a:xfrm rot="265715" flipH="1">
            <a:off x="1833648" y="2242389"/>
            <a:ext cx="8045002" cy="1108944"/>
          </a:xfrm>
          <a:prstGeom prst="curvedDownArrow">
            <a:avLst>
              <a:gd name="adj1" fmla="val 25000"/>
              <a:gd name="adj2" fmla="val 58617"/>
              <a:gd name="adj3" fmla="val 3675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33EF49D-4831-B335-E225-DB0C8AD03BF0}"/>
              </a:ext>
            </a:extLst>
          </p:cNvPr>
          <p:cNvSpPr/>
          <p:nvPr/>
        </p:nvSpPr>
        <p:spPr>
          <a:xfrm>
            <a:off x="3147468" y="4316490"/>
            <a:ext cx="697792" cy="36512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Flecha: a la derecha 80">
            <a:extLst>
              <a:ext uri="{FF2B5EF4-FFF2-40B4-BE49-F238E27FC236}">
                <a16:creationId xmlns:a16="http://schemas.microsoft.com/office/drawing/2014/main" id="{A3269236-BF74-BD4E-A2BE-71EFB08EBD0C}"/>
              </a:ext>
            </a:extLst>
          </p:cNvPr>
          <p:cNvSpPr/>
          <p:nvPr/>
        </p:nvSpPr>
        <p:spPr>
          <a:xfrm>
            <a:off x="6813489" y="4296848"/>
            <a:ext cx="697792" cy="36512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C116D8EB-73BD-F0BA-140E-273970AF3CB3}"/>
              </a:ext>
            </a:extLst>
          </p:cNvPr>
          <p:cNvGrpSpPr/>
          <p:nvPr/>
        </p:nvGrpSpPr>
        <p:grpSpPr>
          <a:xfrm>
            <a:off x="7632837" y="3580454"/>
            <a:ext cx="2666198" cy="2606013"/>
            <a:chOff x="4251793" y="3546680"/>
            <a:chExt cx="2666198" cy="2606013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F7224D6C-1486-E45C-376D-8389DC527754}"/>
                </a:ext>
              </a:extLst>
            </p:cNvPr>
            <p:cNvSpPr/>
            <p:nvPr/>
          </p:nvSpPr>
          <p:spPr>
            <a:xfrm>
              <a:off x="4251793" y="3546680"/>
              <a:ext cx="2666198" cy="14720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A78B988D-C56A-B465-425E-7B8BE0FD74D8}"/>
                </a:ext>
              </a:extLst>
            </p:cNvPr>
            <p:cNvSpPr txBox="1"/>
            <p:nvPr/>
          </p:nvSpPr>
          <p:spPr>
            <a:xfrm>
              <a:off x="4830037" y="5629473"/>
              <a:ext cx="1522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/>
                <a:t>Predictor</a:t>
              </a:r>
              <a:endParaRPr lang="es-CO" sz="280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2DD78BD-B107-5097-E77C-BCFCE536BC41}"/>
              </a:ext>
            </a:extLst>
          </p:cNvPr>
          <p:cNvGrpSpPr/>
          <p:nvPr/>
        </p:nvGrpSpPr>
        <p:grpSpPr>
          <a:xfrm>
            <a:off x="4011168" y="3662180"/>
            <a:ext cx="2666198" cy="2606013"/>
            <a:chOff x="4251793" y="3546680"/>
            <a:chExt cx="2666198" cy="2606013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5AA2E25B-E4C7-731F-116E-A2A3D0B4D86A}"/>
                </a:ext>
              </a:extLst>
            </p:cNvPr>
            <p:cNvSpPr/>
            <p:nvPr/>
          </p:nvSpPr>
          <p:spPr>
            <a:xfrm>
              <a:off x="4251793" y="3546680"/>
              <a:ext cx="2666198" cy="147207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672BE7FD-999E-A097-B733-4E1D0A680682}"/>
                </a:ext>
              </a:extLst>
            </p:cNvPr>
            <p:cNvSpPr txBox="1"/>
            <p:nvPr/>
          </p:nvSpPr>
          <p:spPr>
            <a:xfrm>
              <a:off x="4916664" y="5629473"/>
              <a:ext cx="1200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 err="1"/>
                <a:t>Trainer</a:t>
              </a:r>
              <a:endParaRPr lang="es-CO" sz="2800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79B2C7-1D97-0FC0-6330-B5318D7436EF}"/>
              </a:ext>
            </a:extLst>
          </p:cNvPr>
          <p:cNvGrpSpPr/>
          <p:nvPr/>
        </p:nvGrpSpPr>
        <p:grpSpPr>
          <a:xfrm>
            <a:off x="41717" y="2930925"/>
            <a:ext cx="2913245" cy="3473131"/>
            <a:chOff x="282342" y="2815425"/>
            <a:chExt cx="2913245" cy="3473131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E9747E9C-0223-926B-E18C-5FF415EED7DF}"/>
                </a:ext>
              </a:extLst>
            </p:cNvPr>
            <p:cNvSpPr/>
            <p:nvPr/>
          </p:nvSpPr>
          <p:spPr>
            <a:xfrm>
              <a:off x="282342" y="2815425"/>
              <a:ext cx="2913245" cy="29320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F520530-1982-D169-EDF5-A842998A1B5E}"/>
                </a:ext>
              </a:extLst>
            </p:cNvPr>
            <p:cNvSpPr txBox="1"/>
            <p:nvPr/>
          </p:nvSpPr>
          <p:spPr>
            <a:xfrm>
              <a:off x="1080388" y="5765336"/>
              <a:ext cx="1202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/>
                <a:t>Clúster</a:t>
              </a:r>
              <a:endParaRPr lang="es-CO" sz="2800" dirty="0"/>
            </a:p>
          </p:txBody>
        </p:sp>
      </p:grp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672F63-38B4-40BB-B8DB-D6629DBC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AFB8D7-CAE6-4036-9120-1B3E47A6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10</a:t>
            </a:fld>
            <a:endParaRPr lang="es-ES_tradn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7D804DF-8B23-9689-41AA-8C5FDC52697E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Predicción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80D90BA-5F3F-5192-82B6-F77A6787EF69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rgbClr val="F59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interés (6) – SKForecaster</a:t>
            </a:r>
            <a:endParaRPr lang="es-CO" sz="3600" dirty="0"/>
          </a:p>
        </p:txBody>
      </p:sp>
      <p:pic>
        <p:nvPicPr>
          <p:cNvPr id="34" name="Picture 20" descr="Bola de cristal - Iconos gratis de">
            <a:extLst>
              <a:ext uri="{FF2B5EF4-FFF2-40B4-BE49-F238E27FC236}">
                <a16:creationId xmlns:a16="http://schemas.microsoft.com/office/drawing/2014/main" id="{1215DCFF-1FA9-1B45-0DA6-8639EB85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41" y="891860"/>
            <a:ext cx="1125040" cy="11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lipse 39">
            <a:extLst>
              <a:ext uri="{FF2B5EF4-FFF2-40B4-BE49-F238E27FC236}">
                <a16:creationId xmlns:a16="http://schemas.microsoft.com/office/drawing/2014/main" id="{7D4B93B3-1C5E-4449-3008-DC82B9F8E8DD}"/>
              </a:ext>
            </a:extLst>
          </p:cNvPr>
          <p:cNvSpPr/>
          <p:nvPr/>
        </p:nvSpPr>
        <p:spPr>
          <a:xfrm>
            <a:off x="621638" y="3388124"/>
            <a:ext cx="358535" cy="3846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8DEB962-5AB7-1C01-A85F-8CF2989BA46E}"/>
              </a:ext>
            </a:extLst>
          </p:cNvPr>
          <p:cNvSpPr/>
          <p:nvPr/>
        </p:nvSpPr>
        <p:spPr>
          <a:xfrm>
            <a:off x="1170284" y="3101331"/>
            <a:ext cx="358535" cy="384661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537E87C-FB75-0FA9-9DAB-9948B15B2832}"/>
              </a:ext>
            </a:extLst>
          </p:cNvPr>
          <p:cNvSpPr/>
          <p:nvPr/>
        </p:nvSpPr>
        <p:spPr>
          <a:xfrm>
            <a:off x="273530" y="3884848"/>
            <a:ext cx="358535" cy="384661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2EFD619F-342D-4952-193D-1DB4DFD1C866}"/>
              </a:ext>
            </a:extLst>
          </p:cNvPr>
          <p:cNvSpPr/>
          <p:nvPr/>
        </p:nvSpPr>
        <p:spPr>
          <a:xfrm>
            <a:off x="1114944" y="3623891"/>
            <a:ext cx="358535" cy="3846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5751CFBF-D186-099C-498F-FCA89776C46B}"/>
              </a:ext>
            </a:extLst>
          </p:cNvPr>
          <p:cNvSpPr/>
          <p:nvPr/>
        </p:nvSpPr>
        <p:spPr>
          <a:xfrm>
            <a:off x="791684" y="3943191"/>
            <a:ext cx="358535" cy="3846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569A88A2-0ADC-2A1A-0ADA-9FEFAECDFE9C}"/>
              </a:ext>
            </a:extLst>
          </p:cNvPr>
          <p:cNvSpPr/>
          <p:nvPr/>
        </p:nvSpPr>
        <p:spPr>
          <a:xfrm>
            <a:off x="1170284" y="5343526"/>
            <a:ext cx="358535" cy="38466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801B4C9-EEDF-438D-D151-0EDC3FAA8BCB}"/>
              </a:ext>
            </a:extLst>
          </p:cNvPr>
          <p:cNvSpPr/>
          <p:nvPr/>
        </p:nvSpPr>
        <p:spPr>
          <a:xfrm>
            <a:off x="2474871" y="4306140"/>
            <a:ext cx="358535" cy="384661"/>
          </a:xfrm>
          <a:prstGeom prst="ellipse">
            <a:avLst/>
          </a:prstGeom>
          <a:solidFill>
            <a:srgbClr val="CC66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0ABF2D32-AD2A-CCB7-DBB0-DECC9FBFBBED}"/>
              </a:ext>
            </a:extLst>
          </p:cNvPr>
          <p:cNvSpPr/>
          <p:nvPr/>
        </p:nvSpPr>
        <p:spPr>
          <a:xfrm>
            <a:off x="1463050" y="4509187"/>
            <a:ext cx="358535" cy="384661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00A23C2B-59BF-FC88-F198-3B60C4242A93}"/>
              </a:ext>
            </a:extLst>
          </p:cNvPr>
          <p:cNvSpPr/>
          <p:nvPr/>
        </p:nvSpPr>
        <p:spPr>
          <a:xfrm>
            <a:off x="1765446" y="3750860"/>
            <a:ext cx="358535" cy="3846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C0C7DFCD-D414-5F8A-0797-96F9E4A48263}"/>
              </a:ext>
            </a:extLst>
          </p:cNvPr>
          <p:cNvSpPr/>
          <p:nvPr/>
        </p:nvSpPr>
        <p:spPr>
          <a:xfrm>
            <a:off x="805799" y="4509451"/>
            <a:ext cx="358535" cy="384661"/>
          </a:xfrm>
          <a:prstGeom prst="ellipse">
            <a:avLst/>
          </a:prstGeom>
          <a:solidFill>
            <a:srgbClr val="9933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872069D2-76F0-35D7-5CF4-48DDC08C09E3}"/>
              </a:ext>
            </a:extLst>
          </p:cNvPr>
          <p:cNvSpPr/>
          <p:nvPr/>
        </p:nvSpPr>
        <p:spPr>
          <a:xfrm>
            <a:off x="1765447" y="4903634"/>
            <a:ext cx="358535" cy="3846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FEBFD626-FF89-8924-9B7C-359989D1E913}"/>
              </a:ext>
            </a:extLst>
          </p:cNvPr>
          <p:cNvSpPr/>
          <p:nvPr/>
        </p:nvSpPr>
        <p:spPr>
          <a:xfrm>
            <a:off x="1654542" y="3174473"/>
            <a:ext cx="358535" cy="3846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5CFE47C-3568-22F0-A1ED-312F714E8946}"/>
              </a:ext>
            </a:extLst>
          </p:cNvPr>
          <p:cNvSpPr/>
          <p:nvPr/>
        </p:nvSpPr>
        <p:spPr>
          <a:xfrm>
            <a:off x="2260337" y="4832264"/>
            <a:ext cx="358535" cy="384661"/>
          </a:xfrm>
          <a:prstGeom prst="ellipse">
            <a:avLst/>
          </a:prstGeom>
          <a:solidFill>
            <a:srgbClr val="FF7C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421A6C13-7774-6CF9-33AB-887F71D04062}"/>
              </a:ext>
            </a:extLst>
          </p:cNvPr>
          <p:cNvSpPr/>
          <p:nvPr/>
        </p:nvSpPr>
        <p:spPr>
          <a:xfrm>
            <a:off x="1250089" y="4911747"/>
            <a:ext cx="358535" cy="384661"/>
          </a:xfrm>
          <a:prstGeom prst="ellipse">
            <a:avLst/>
          </a:prstGeom>
          <a:solidFill>
            <a:srgbClr val="F595E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CB73C42C-AF0B-8F14-614A-6AD54F4C3A26}"/>
              </a:ext>
            </a:extLst>
          </p:cNvPr>
          <p:cNvSpPr/>
          <p:nvPr/>
        </p:nvSpPr>
        <p:spPr>
          <a:xfrm>
            <a:off x="1355281" y="4045355"/>
            <a:ext cx="358535" cy="3846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FC0D4511-DD83-0FD4-19A0-4FC2A99787D9}"/>
              </a:ext>
            </a:extLst>
          </p:cNvPr>
          <p:cNvSpPr/>
          <p:nvPr/>
        </p:nvSpPr>
        <p:spPr>
          <a:xfrm>
            <a:off x="685495" y="5095964"/>
            <a:ext cx="358535" cy="384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B80E7D4A-8A2F-0BD8-55E8-65EB9A022D49}"/>
              </a:ext>
            </a:extLst>
          </p:cNvPr>
          <p:cNvSpPr/>
          <p:nvPr/>
        </p:nvSpPr>
        <p:spPr>
          <a:xfrm>
            <a:off x="2358217" y="3802470"/>
            <a:ext cx="358535" cy="3846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54042712-D45A-60B9-6DD2-3DE7EDB82797}"/>
              </a:ext>
            </a:extLst>
          </p:cNvPr>
          <p:cNvSpPr/>
          <p:nvPr/>
        </p:nvSpPr>
        <p:spPr>
          <a:xfrm>
            <a:off x="2121555" y="3338140"/>
            <a:ext cx="358535" cy="384661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11CC15B9-6E42-DB36-7871-870C694E5740}"/>
              </a:ext>
            </a:extLst>
          </p:cNvPr>
          <p:cNvSpPr/>
          <p:nvPr/>
        </p:nvSpPr>
        <p:spPr>
          <a:xfrm>
            <a:off x="2013077" y="4371356"/>
            <a:ext cx="358535" cy="384661"/>
          </a:xfrm>
          <a:prstGeom prst="ellipse">
            <a:avLst/>
          </a:prstGeom>
          <a:solidFill>
            <a:srgbClr val="66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DBB04A81-AE76-B57B-32AF-FDE656810252}"/>
              </a:ext>
            </a:extLst>
          </p:cNvPr>
          <p:cNvSpPr/>
          <p:nvPr/>
        </p:nvSpPr>
        <p:spPr>
          <a:xfrm>
            <a:off x="1640960" y="5356263"/>
            <a:ext cx="358535" cy="3846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C913916-6919-1694-12A7-1E481559CAB6}"/>
              </a:ext>
            </a:extLst>
          </p:cNvPr>
          <p:cNvGrpSpPr/>
          <p:nvPr/>
        </p:nvGrpSpPr>
        <p:grpSpPr>
          <a:xfrm>
            <a:off x="180894" y="4489231"/>
            <a:ext cx="368948" cy="384661"/>
            <a:chOff x="421519" y="4373731"/>
            <a:chExt cx="368948" cy="384661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2F6B4398-C023-BD97-B4AD-61BF2AB41C43}"/>
                </a:ext>
              </a:extLst>
            </p:cNvPr>
            <p:cNvSpPr/>
            <p:nvPr/>
          </p:nvSpPr>
          <p:spPr>
            <a:xfrm>
              <a:off x="421519" y="4373731"/>
              <a:ext cx="358535" cy="3846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8E2AEF5A-2B7B-971A-9EBD-79094A374477}"/>
                    </a:ext>
                  </a:extLst>
                </p:cNvPr>
                <p:cNvSpPr txBox="1"/>
                <p:nvPr/>
              </p:nvSpPr>
              <p:spPr>
                <a:xfrm>
                  <a:off x="425880" y="4427954"/>
                  <a:ext cx="3645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𝐼𝐷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s-CO" sz="1600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8E2AEF5A-2B7B-971A-9EBD-79094A374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80" y="4427954"/>
                  <a:ext cx="364587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1667" r="-1667" b="-9756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4E335A37-593A-5FFD-256B-C21E11D80C33}"/>
              </a:ext>
            </a:extLst>
          </p:cNvPr>
          <p:cNvSpPr/>
          <p:nvPr/>
        </p:nvSpPr>
        <p:spPr>
          <a:xfrm>
            <a:off x="5189870" y="4177405"/>
            <a:ext cx="1260910" cy="363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Forecaster</a:t>
            </a:r>
            <a:endParaRPr lang="es-CO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D28FF0E-D831-0CF0-D403-560384730D35}"/>
              </a:ext>
            </a:extLst>
          </p:cNvPr>
          <p:cNvGrpSpPr/>
          <p:nvPr/>
        </p:nvGrpSpPr>
        <p:grpSpPr>
          <a:xfrm>
            <a:off x="9047239" y="3976837"/>
            <a:ext cx="1171070" cy="658606"/>
            <a:chOff x="9287864" y="3861337"/>
            <a:chExt cx="1171070" cy="658606"/>
          </a:xfrm>
        </p:grpSpPr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E4071168-5EF7-773A-2522-AD413B5249AA}"/>
                </a:ext>
              </a:extLst>
            </p:cNvPr>
            <p:cNvSpPr/>
            <p:nvPr/>
          </p:nvSpPr>
          <p:spPr>
            <a:xfrm>
              <a:off x="9287864" y="3861337"/>
              <a:ext cx="1171070" cy="658606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C649DF52-7DAB-E85C-1A45-D80D563BBAA6}"/>
                </a:ext>
              </a:extLst>
            </p:cNvPr>
            <p:cNvSpPr txBox="1"/>
            <p:nvPr/>
          </p:nvSpPr>
          <p:spPr>
            <a:xfrm>
              <a:off x="9363356" y="4005974"/>
              <a:ext cx="1020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</a:rPr>
                <a:t>Calibrate</a:t>
              </a:r>
              <a:endParaRPr lang="es-CO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Elipse 98">
            <a:extLst>
              <a:ext uri="{FF2B5EF4-FFF2-40B4-BE49-F238E27FC236}">
                <a16:creationId xmlns:a16="http://schemas.microsoft.com/office/drawing/2014/main" id="{18600191-CB22-20B5-500D-DA38C2B4A709}"/>
              </a:ext>
            </a:extLst>
          </p:cNvPr>
          <p:cNvSpPr/>
          <p:nvPr/>
        </p:nvSpPr>
        <p:spPr>
          <a:xfrm>
            <a:off x="1698994" y="4526157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1487EEAF-F101-975B-1EE5-A52DCD2FE651}"/>
              </a:ext>
            </a:extLst>
          </p:cNvPr>
          <p:cNvSpPr/>
          <p:nvPr/>
        </p:nvSpPr>
        <p:spPr>
          <a:xfrm>
            <a:off x="1984823" y="4938532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6EAF584E-5C9F-67F0-3748-31CF08DEF60A}"/>
              </a:ext>
            </a:extLst>
          </p:cNvPr>
          <p:cNvSpPr/>
          <p:nvPr/>
        </p:nvSpPr>
        <p:spPr>
          <a:xfrm>
            <a:off x="2241835" y="4419220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D8383F7D-7009-F309-4718-92AFA43C8140}"/>
              </a:ext>
            </a:extLst>
          </p:cNvPr>
          <p:cNvSpPr/>
          <p:nvPr/>
        </p:nvSpPr>
        <p:spPr>
          <a:xfrm>
            <a:off x="1044030" y="4561163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D1AE0DAD-8AA8-9436-A215-1EA0109ABBD4}"/>
              </a:ext>
            </a:extLst>
          </p:cNvPr>
          <p:cNvSpPr/>
          <p:nvPr/>
        </p:nvSpPr>
        <p:spPr>
          <a:xfrm>
            <a:off x="2011529" y="3802470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48376DB1-0F00-BB5D-3992-B90D93D9825B}"/>
              </a:ext>
            </a:extLst>
          </p:cNvPr>
          <p:cNvSpPr/>
          <p:nvPr/>
        </p:nvSpPr>
        <p:spPr>
          <a:xfrm>
            <a:off x="910745" y="5122316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31ED9E53-D1AA-F515-366D-66084A057B02}"/>
              </a:ext>
            </a:extLst>
          </p:cNvPr>
          <p:cNvSpPr/>
          <p:nvPr/>
        </p:nvSpPr>
        <p:spPr>
          <a:xfrm>
            <a:off x="2472904" y="4859106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46A52C27-8A1D-E8C2-3953-6AF1C106FF63}"/>
              </a:ext>
            </a:extLst>
          </p:cNvPr>
          <p:cNvSpPr/>
          <p:nvPr/>
        </p:nvSpPr>
        <p:spPr>
          <a:xfrm>
            <a:off x="869514" y="3427366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1539D9CB-B127-C245-7FAA-718D88CAD771}"/>
              </a:ext>
            </a:extLst>
          </p:cNvPr>
          <p:cNvSpPr/>
          <p:nvPr/>
        </p:nvSpPr>
        <p:spPr>
          <a:xfrm>
            <a:off x="1901733" y="3223148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3EA7F67C-5AA4-9521-D2F2-D4109BF95461}"/>
              </a:ext>
            </a:extLst>
          </p:cNvPr>
          <p:cNvSpPr/>
          <p:nvPr/>
        </p:nvSpPr>
        <p:spPr>
          <a:xfrm>
            <a:off x="1487084" y="4940966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B9D5C8DA-76E4-09D3-0219-F22F8A644328}"/>
              </a:ext>
            </a:extLst>
          </p:cNvPr>
          <p:cNvSpPr/>
          <p:nvPr/>
        </p:nvSpPr>
        <p:spPr>
          <a:xfrm>
            <a:off x="1369428" y="3670258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B353CABC-6D60-4E21-AF24-7900692A91F5}"/>
              </a:ext>
            </a:extLst>
          </p:cNvPr>
          <p:cNvSpPr/>
          <p:nvPr/>
        </p:nvSpPr>
        <p:spPr>
          <a:xfrm>
            <a:off x="2364225" y="3366803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48B33C7C-43F8-019C-E351-E1E68116C14B}"/>
              </a:ext>
            </a:extLst>
          </p:cNvPr>
          <p:cNvSpPr/>
          <p:nvPr/>
        </p:nvSpPr>
        <p:spPr>
          <a:xfrm>
            <a:off x="1611466" y="4118497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E599359E-3A5B-8DA0-1FCC-51486EA3AC85}"/>
              </a:ext>
            </a:extLst>
          </p:cNvPr>
          <p:cNvSpPr/>
          <p:nvPr/>
        </p:nvSpPr>
        <p:spPr>
          <a:xfrm>
            <a:off x="2589378" y="3836866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FEDA3281-D7CB-CECF-8740-1DEA4E51351A}"/>
              </a:ext>
            </a:extLst>
          </p:cNvPr>
          <p:cNvSpPr/>
          <p:nvPr/>
        </p:nvSpPr>
        <p:spPr>
          <a:xfrm>
            <a:off x="1414492" y="5375861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AB73FED4-6B3A-C4E5-382C-38C5F2063A3D}"/>
              </a:ext>
            </a:extLst>
          </p:cNvPr>
          <p:cNvSpPr/>
          <p:nvPr/>
        </p:nvSpPr>
        <p:spPr>
          <a:xfrm>
            <a:off x="2711035" y="4328205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9C835158-09F2-50B7-2823-2C312887292D}"/>
              </a:ext>
            </a:extLst>
          </p:cNvPr>
          <p:cNvSpPr/>
          <p:nvPr/>
        </p:nvSpPr>
        <p:spPr>
          <a:xfrm>
            <a:off x="1414492" y="3154617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24C89A49-5AE7-4942-E33A-986478A17CCE}"/>
              </a:ext>
            </a:extLst>
          </p:cNvPr>
          <p:cNvSpPr/>
          <p:nvPr/>
        </p:nvSpPr>
        <p:spPr>
          <a:xfrm>
            <a:off x="481842" y="3924789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925BA77C-7266-6E88-DFCF-DE3C77ED35B8}"/>
              </a:ext>
            </a:extLst>
          </p:cNvPr>
          <p:cNvSpPr/>
          <p:nvPr/>
        </p:nvSpPr>
        <p:spPr>
          <a:xfrm>
            <a:off x="1872240" y="5375861"/>
            <a:ext cx="58987" cy="70011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4E1AD260-AE6E-4A2C-6C40-A397D32FBE81}"/>
              </a:ext>
            </a:extLst>
          </p:cNvPr>
          <p:cNvGrpSpPr/>
          <p:nvPr/>
        </p:nvGrpSpPr>
        <p:grpSpPr>
          <a:xfrm>
            <a:off x="1043393" y="3979409"/>
            <a:ext cx="58987" cy="70011"/>
            <a:chOff x="421519" y="4373731"/>
            <a:chExt cx="358535" cy="384661"/>
          </a:xfrm>
          <a:solidFill>
            <a:srgbClr val="FF0000"/>
          </a:solidFill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77CE1830-03AE-0F92-8E35-9A787E887D8C}"/>
                </a:ext>
              </a:extLst>
            </p:cNvPr>
            <p:cNvSpPr/>
            <p:nvPr/>
          </p:nvSpPr>
          <p:spPr>
            <a:xfrm>
              <a:off x="421519" y="4373731"/>
              <a:ext cx="358535" cy="384661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600" dirty="0">
                <a:solidFill>
                  <a:schemeClr val="tx1"/>
                </a:solidFill>
              </a:endParaRP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EC722205-1BCF-F993-926D-B042A30963D9}"/>
                </a:ext>
              </a:extLst>
            </p:cNvPr>
            <p:cNvSpPr txBox="1"/>
            <p:nvPr/>
          </p:nvSpPr>
          <p:spPr>
            <a:xfrm>
              <a:off x="425881" y="4427954"/>
              <a:ext cx="75" cy="267816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endParaRPr lang="es-CO" sz="1600" dirty="0"/>
            </a:p>
          </p:txBody>
        </p:sp>
      </p:grpSp>
      <p:sp>
        <p:nvSpPr>
          <p:cNvPr id="108" name="Flecha: curvada hacia abajo 107">
            <a:extLst>
              <a:ext uri="{FF2B5EF4-FFF2-40B4-BE49-F238E27FC236}">
                <a16:creationId xmlns:a16="http://schemas.microsoft.com/office/drawing/2014/main" id="{9CB03F2B-6302-E6E4-7121-819CEE793C5C}"/>
              </a:ext>
            </a:extLst>
          </p:cNvPr>
          <p:cNvSpPr/>
          <p:nvPr/>
        </p:nvSpPr>
        <p:spPr>
          <a:xfrm flipV="1">
            <a:off x="8847959" y="5031824"/>
            <a:ext cx="2658546" cy="649285"/>
          </a:xfrm>
          <a:prstGeom prst="curvedDownArrow">
            <a:avLst>
              <a:gd name="adj1" fmla="val 25000"/>
              <a:gd name="adj2" fmla="val 58617"/>
              <a:gd name="adj3" fmla="val 3675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7168" name="Grupo 7167">
            <a:extLst>
              <a:ext uri="{FF2B5EF4-FFF2-40B4-BE49-F238E27FC236}">
                <a16:creationId xmlns:a16="http://schemas.microsoft.com/office/drawing/2014/main" id="{D7420765-E239-1611-8536-A8D4731708D5}"/>
              </a:ext>
            </a:extLst>
          </p:cNvPr>
          <p:cNvGrpSpPr/>
          <p:nvPr/>
        </p:nvGrpSpPr>
        <p:grpSpPr>
          <a:xfrm>
            <a:off x="10421957" y="3006168"/>
            <a:ext cx="1704377" cy="1816557"/>
            <a:chOff x="10537458" y="2996543"/>
            <a:chExt cx="1704377" cy="1816557"/>
          </a:xfrm>
        </p:grpSpPr>
        <p:sp>
          <p:nvSpPr>
            <p:cNvPr id="24" name="Sol 23">
              <a:extLst>
                <a:ext uri="{FF2B5EF4-FFF2-40B4-BE49-F238E27FC236}">
                  <a16:creationId xmlns:a16="http://schemas.microsoft.com/office/drawing/2014/main" id="{B24ABE3E-CE71-C545-6DAF-A1098EE6272A}"/>
                </a:ext>
              </a:extLst>
            </p:cNvPr>
            <p:cNvSpPr/>
            <p:nvPr/>
          </p:nvSpPr>
          <p:spPr>
            <a:xfrm>
              <a:off x="10789110" y="3632948"/>
              <a:ext cx="1222412" cy="1180152"/>
            </a:xfrm>
            <a:prstGeom prst="sun">
              <a:avLst/>
            </a:prstGeom>
            <a:gradFill flip="none" rotWithShape="1">
              <a:gsLst>
                <a:gs pos="88000">
                  <a:srgbClr val="FF0000"/>
                </a:gs>
                <a:gs pos="1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3913571E-E58C-C5AF-E6BB-24DC3CAAC955}"/>
                </a:ext>
              </a:extLst>
            </p:cNvPr>
            <p:cNvSpPr txBox="1"/>
            <p:nvPr/>
          </p:nvSpPr>
          <p:spPr>
            <a:xfrm>
              <a:off x="10537458" y="2996543"/>
              <a:ext cx="1704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/>
                <a:t>Predicción</a:t>
              </a:r>
              <a:endParaRPr lang="es-CO" sz="2800" dirty="0"/>
            </a:p>
          </p:txBody>
        </p:sp>
      </p:grpSp>
      <p:grpSp>
        <p:nvGrpSpPr>
          <p:cNvPr id="7169" name="Grupo 7168">
            <a:extLst>
              <a:ext uri="{FF2B5EF4-FFF2-40B4-BE49-F238E27FC236}">
                <a16:creationId xmlns:a16="http://schemas.microsoft.com/office/drawing/2014/main" id="{D01C64B1-4E60-D679-C839-7052438C6F8B}"/>
              </a:ext>
            </a:extLst>
          </p:cNvPr>
          <p:cNvGrpSpPr/>
          <p:nvPr/>
        </p:nvGrpSpPr>
        <p:grpSpPr>
          <a:xfrm>
            <a:off x="183866" y="4489230"/>
            <a:ext cx="368948" cy="384661"/>
            <a:chOff x="-1282702" y="4563686"/>
            <a:chExt cx="368948" cy="384661"/>
          </a:xfrm>
        </p:grpSpPr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D9247229-39CE-3506-B08C-EBEA23607713}"/>
                </a:ext>
              </a:extLst>
            </p:cNvPr>
            <p:cNvGrpSpPr/>
            <p:nvPr/>
          </p:nvGrpSpPr>
          <p:grpSpPr>
            <a:xfrm>
              <a:off x="-1282702" y="4563686"/>
              <a:ext cx="368948" cy="384661"/>
              <a:chOff x="421519" y="4373731"/>
              <a:chExt cx="368948" cy="384661"/>
            </a:xfrm>
          </p:grpSpPr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FB0ED74B-3865-194B-FF73-09E9F2E5F47E}"/>
                  </a:ext>
                </a:extLst>
              </p:cNvPr>
              <p:cNvSpPr/>
              <p:nvPr/>
            </p:nvSpPr>
            <p:spPr>
              <a:xfrm>
                <a:off x="421519" y="4373731"/>
                <a:ext cx="358535" cy="3846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CuadroTexto 112">
                    <a:extLst>
                      <a:ext uri="{FF2B5EF4-FFF2-40B4-BE49-F238E27FC236}">
                        <a16:creationId xmlns:a16="http://schemas.microsoft.com/office/drawing/2014/main" id="{09F02A68-3881-F96C-5BC5-D90B6EE46E4C}"/>
                      </a:ext>
                    </a:extLst>
                  </p:cNvPr>
                  <p:cNvSpPr txBox="1"/>
                  <p:nvPr/>
                </p:nvSpPr>
                <p:spPr>
                  <a:xfrm>
                    <a:off x="425880" y="4427954"/>
                    <a:ext cx="364587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C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𝐼𝐷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s-CO" sz="1600" dirty="0"/>
                  </a:p>
                </p:txBody>
              </p:sp>
            </mc:Choice>
            <mc:Fallback xmlns="">
              <p:sp>
                <p:nvSpPr>
                  <p:cNvPr id="113" name="CuadroTexto 112">
                    <a:extLst>
                      <a:ext uri="{FF2B5EF4-FFF2-40B4-BE49-F238E27FC236}">
                        <a16:creationId xmlns:a16="http://schemas.microsoft.com/office/drawing/2014/main" id="{09F02A68-3881-F96C-5BC5-D90B6EE46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880" y="4427954"/>
                    <a:ext cx="364587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 b="-9756"/>
                    </a:stretch>
                  </a:blipFill>
                </p:spPr>
                <p:txBody>
                  <a:bodyPr/>
                  <a:lstStyle/>
                  <a:p>
                    <a:r>
                      <a:rPr lang="es-C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02ED60F1-B1B5-DE5E-FC5D-79D081AA68AA}"/>
                </a:ext>
              </a:extLst>
            </p:cNvPr>
            <p:cNvSpPr/>
            <p:nvPr/>
          </p:nvSpPr>
          <p:spPr>
            <a:xfrm>
              <a:off x="-1055104" y="4585102"/>
              <a:ext cx="58987" cy="70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7170" name="Grupo 7169">
            <a:extLst>
              <a:ext uri="{FF2B5EF4-FFF2-40B4-BE49-F238E27FC236}">
                <a16:creationId xmlns:a16="http://schemas.microsoft.com/office/drawing/2014/main" id="{64DC30AB-0EB6-7696-D08A-C0E736970367}"/>
              </a:ext>
            </a:extLst>
          </p:cNvPr>
          <p:cNvGrpSpPr/>
          <p:nvPr/>
        </p:nvGrpSpPr>
        <p:grpSpPr>
          <a:xfrm>
            <a:off x="5189870" y="4174948"/>
            <a:ext cx="1260910" cy="363959"/>
            <a:chOff x="6119613" y="5359615"/>
            <a:chExt cx="1260910" cy="363959"/>
          </a:xfrm>
        </p:grpSpPr>
        <p:sp>
          <p:nvSpPr>
            <p:cNvPr id="117" name="Rectángulo: esquinas redondeadas 116">
              <a:extLst>
                <a:ext uri="{FF2B5EF4-FFF2-40B4-BE49-F238E27FC236}">
                  <a16:creationId xmlns:a16="http://schemas.microsoft.com/office/drawing/2014/main" id="{DDE79636-F1C2-769A-AF4E-F07373F02A46}"/>
                </a:ext>
              </a:extLst>
            </p:cNvPr>
            <p:cNvSpPr/>
            <p:nvPr/>
          </p:nvSpPr>
          <p:spPr>
            <a:xfrm>
              <a:off x="6119613" y="5359615"/>
              <a:ext cx="1260910" cy="3639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Forecaster</a:t>
              </a:r>
              <a:endParaRPr lang="es-CO" dirty="0"/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50E4D755-207E-8822-270C-5EAA5DD8CBF7}"/>
                </a:ext>
              </a:extLst>
            </p:cNvPr>
            <p:cNvSpPr/>
            <p:nvPr/>
          </p:nvSpPr>
          <p:spPr>
            <a:xfrm>
              <a:off x="7242553" y="5369407"/>
              <a:ext cx="123923" cy="13619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F3CE6C3-FC33-473A-F9D0-B428B63EEBB7}"/>
              </a:ext>
            </a:extLst>
          </p:cNvPr>
          <p:cNvGrpSpPr/>
          <p:nvPr/>
        </p:nvGrpSpPr>
        <p:grpSpPr>
          <a:xfrm>
            <a:off x="252547" y="818574"/>
            <a:ext cx="11686903" cy="5987246"/>
            <a:chOff x="252547" y="818574"/>
            <a:chExt cx="11686903" cy="5987246"/>
          </a:xfrm>
        </p:grpSpPr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55A8E4D2-58F6-FB2B-E769-20BBC4EC7C73}"/>
                </a:ext>
              </a:extLst>
            </p:cNvPr>
            <p:cNvGrpSpPr/>
            <p:nvPr/>
          </p:nvGrpSpPr>
          <p:grpSpPr>
            <a:xfrm>
              <a:off x="924416" y="818574"/>
              <a:ext cx="10645946" cy="5987246"/>
              <a:chOff x="9287864" y="3861337"/>
              <a:chExt cx="1171070" cy="658606"/>
            </a:xfrm>
          </p:grpSpPr>
          <p:sp>
            <p:nvSpPr>
              <p:cNvPr id="118" name="Rombo 117">
                <a:extLst>
                  <a:ext uri="{FF2B5EF4-FFF2-40B4-BE49-F238E27FC236}">
                    <a16:creationId xmlns:a16="http://schemas.microsoft.com/office/drawing/2014/main" id="{C7F67836-8F17-1410-FA3C-8163C2E7520A}"/>
                  </a:ext>
                </a:extLst>
              </p:cNvPr>
              <p:cNvSpPr/>
              <p:nvPr/>
            </p:nvSpPr>
            <p:spPr>
              <a:xfrm>
                <a:off x="9287864" y="3861337"/>
                <a:ext cx="1171070" cy="658606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9" name="CuadroTexto 118">
                <a:extLst>
                  <a:ext uri="{FF2B5EF4-FFF2-40B4-BE49-F238E27FC236}">
                    <a16:creationId xmlns:a16="http://schemas.microsoft.com/office/drawing/2014/main" id="{8B06C760-963C-6868-94E8-A669CB1FB3B5}"/>
                  </a:ext>
                </a:extLst>
              </p:cNvPr>
              <p:cNvSpPr txBox="1"/>
              <p:nvPr/>
            </p:nvSpPr>
            <p:spPr>
              <a:xfrm>
                <a:off x="9363356" y="4005974"/>
                <a:ext cx="1020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>
                    <a:solidFill>
                      <a:schemeClr val="bg1"/>
                    </a:solidFill>
                  </a:rPr>
                  <a:t>Calibrate</a:t>
                </a:r>
                <a:endParaRPr lang="es-CO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0" name="Picture 16" descr="Calibrar - Iconos gratis de construcción y herramientas">
              <a:extLst>
                <a:ext uri="{FF2B5EF4-FFF2-40B4-BE49-F238E27FC236}">
                  <a16:creationId xmlns:a16="http://schemas.microsoft.com/office/drawing/2014/main" id="{32D96D3B-CB3C-93EE-D28B-F5228D23D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482" y="1068047"/>
              <a:ext cx="1215884" cy="121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CuadroTexto 120">
                  <a:extLst>
                    <a:ext uri="{FF2B5EF4-FFF2-40B4-BE49-F238E27FC236}">
                      <a16:creationId xmlns:a16="http://schemas.microsoft.com/office/drawing/2014/main" id="{785CAF1E-CC7D-2C6D-0960-66508D3A27F7}"/>
                    </a:ext>
                  </a:extLst>
                </p:cNvPr>
                <p:cNvSpPr txBox="1"/>
                <p:nvPr/>
              </p:nvSpPr>
              <p:spPr>
                <a:xfrm>
                  <a:off x="252547" y="3257941"/>
                  <a:ext cx="11686903" cy="11136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𝑪𝒂𝒍𝒊𝒃𝒓𝒂𝒕𝒆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𝑴𝒆𝒅𝒊𝒂𝒏𝒂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𝑳𝒊𝒔𝒕</m:t>
                        </m:r>
                        <m:d>
                          <m:dPr>
                            <m:ctrlPr>
                              <a:rPr lang="es-E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𝑴𝒆𝒅𝒊𝒂</m:t>
                            </m:r>
                            <m:d>
                              <m:dPr>
                                <m:ctrlPr>
                                  <a:rPr lang="es-E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𝑫𝒂𝒕</m:t>
                                    </m:r>
                                    <m:sSub>
                                      <m:sSubPr>
                                        <m:ctrlPr>
                                          <a:rPr lang="es-ES" sz="2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s-ES" sz="2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𝑻𝒓𝒂𝒊𝒏𝒊𝒏𝒈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𝑫𝒂𝒕</m:t>
                                    </m:r>
                                    <m:sSub>
                                      <m:sSubPr>
                                        <m:ctrlPr>
                                          <a:rPr lang="es-ES" sz="2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s-ES" sz="2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𝑷𝒓𝒆𝒅𝒊𝒄𝒕𝒆𝒅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CuadroTexto 120">
                  <a:extLst>
                    <a:ext uri="{FF2B5EF4-FFF2-40B4-BE49-F238E27FC236}">
                      <a16:creationId xmlns:a16="http://schemas.microsoft.com/office/drawing/2014/main" id="{785CAF1E-CC7D-2C6D-0960-66508D3A2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47" y="3257941"/>
                  <a:ext cx="11686903" cy="11136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CuadroTexto 121">
                  <a:extLst>
                    <a:ext uri="{FF2B5EF4-FFF2-40B4-BE49-F238E27FC236}">
                      <a16:creationId xmlns:a16="http://schemas.microsoft.com/office/drawing/2014/main" id="{77DF3810-CDD5-280B-D2B9-73EF31B02219}"/>
                    </a:ext>
                  </a:extLst>
                </p:cNvPr>
                <p:cNvSpPr txBox="1"/>
                <p:nvPr/>
              </p:nvSpPr>
              <p:spPr>
                <a:xfrm>
                  <a:off x="5461482" y="2540435"/>
                  <a:ext cx="150958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s-E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s-CO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CuadroTexto 121">
                  <a:extLst>
                    <a:ext uri="{FF2B5EF4-FFF2-40B4-BE49-F238E27FC236}">
                      <a16:creationId xmlns:a16="http://schemas.microsoft.com/office/drawing/2014/main" id="{77DF3810-CDD5-280B-D2B9-73EF31B02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482" y="2540435"/>
                  <a:ext cx="1509580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id="{25619C0F-AC76-F75C-67B3-2402AD2EE08D}"/>
                    </a:ext>
                  </a:extLst>
                </p:cNvPr>
                <p:cNvSpPr txBox="1"/>
                <p:nvPr/>
              </p:nvSpPr>
              <p:spPr>
                <a:xfrm>
                  <a:off x="4014659" y="4998390"/>
                  <a:ext cx="45436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𝑑𝑒𝑓𝑖𝑛𝑖𝑑𝑜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𝑝𝑜𝑟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𝑒𝑥𝑝𝑙𝑜𝑟𝑎𝑐𝑖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ó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E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s-CO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id="{25619C0F-AC76-F75C-67B3-2402AD2EE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659" y="4998390"/>
                  <a:ext cx="4543680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13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35364 -0.04167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0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00"/>
                            </p:stCondLst>
                            <p:childTnLst>
                              <p:par>
                                <p:cTn id="3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20912 0.00185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116 L -0.15273 -0.19815 C -0.18359 -0.24144 -0.23398 -0.27292 -0.2875 -0.29144 C -0.34947 -0.31297 -0.40039 -0.31621 -0.43776 -0.29699 L -0.61731 -0.21227 " pathEditMode="relative" rAng="660000" ptsTypes="AAAAA">
                                      <p:cBhvr>
                                        <p:cTn id="4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4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000"/>
                            </p:stCondLst>
                            <p:childTnLst>
                              <p:par>
                                <p:cTn id="4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0"/>
                            </p:stCondLst>
                            <p:childTnLst>
                              <p:par>
                                <p:cTn id="4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35443 -0.04329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000"/>
                            </p:stCondLst>
                            <p:childTnLst>
                              <p:par>
                                <p:cTn id="4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500"/>
                            </p:stCondLst>
                            <p:childTnLst>
                              <p:par>
                                <p:cTn id="4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26472 4.81481E-6 " pathEditMode="relative" rAng="0" ptsTypes="AA">
                                      <p:cBhvr>
                                        <p:cTn id="47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"/>
                            </p:stCondLst>
                            <p:childTnLst>
                              <p:par>
                                <p:cTn id="4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800" decel="100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800" decel="100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800" decel="100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81" grpId="0" animBg="1"/>
      <p:bldP spid="10" grpId="0" animBg="1"/>
      <p:bldP spid="11" grpId="0" animBg="1"/>
      <p:bldP spid="40" grpId="0" animBg="1"/>
      <p:bldP spid="41" grpId="0" animBg="1"/>
      <p:bldP spid="42" grpId="0" animBg="1"/>
      <p:bldP spid="4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3" grpId="0" animBg="1"/>
      <p:bldP spid="75" grpId="0" animBg="1"/>
      <p:bldP spid="75" grpId="1" animBg="1"/>
      <p:bldP spid="75" grpId="4" animBg="1"/>
      <p:bldP spid="9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C7DA9A-013F-4986-B05A-CC31CE1F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CFD5FD-B35B-4622-90C3-E05F85EB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11</a:t>
            </a:fld>
            <a:endParaRPr lang="es-ES_tradn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DF25040-82F2-310B-343E-316ECED81F24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Evaluación</a:t>
            </a:r>
            <a:endParaRPr lang="es-CO" sz="36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98FEB45-8C56-F364-E9DC-B70423F5D802}"/>
              </a:ext>
            </a:extLst>
          </p:cNvPr>
          <p:cNvSpPr/>
          <p:nvPr/>
        </p:nvSpPr>
        <p:spPr>
          <a:xfrm>
            <a:off x="61822" y="1352398"/>
            <a:ext cx="12068355" cy="3917691"/>
          </a:xfrm>
          <a:prstGeom prst="roundRect">
            <a:avLst>
              <a:gd name="adj" fmla="val 411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/>
              <a:t> </a:t>
            </a:r>
            <a:endParaRPr lang="es-CO" sz="3600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7BCB7B8-C452-3F18-CC1C-1652F67CFBB8}"/>
              </a:ext>
            </a:extLst>
          </p:cNvPr>
          <p:cNvGrpSpPr/>
          <p:nvPr/>
        </p:nvGrpSpPr>
        <p:grpSpPr>
          <a:xfrm>
            <a:off x="221631" y="2554335"/>
            <a:ext cx="2836529" cy="2641014"/>
            <a:chOff x="221631" y="1361214"/>
            <a:chExt cx="2836529" cy="2641014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87CC19D-7FFD-3FEA-4535-F3301C300682}"/>
                </a:ext>
              </a:extLst>
            </p:cNvPr>
            <p:cNvSpPr/>
            <p:nvPr/>
          </p:nvSpPr>
          <p:spPr>
            <a:xfrm>
              <a:off x="221631" y="1450796"/>
              <a:ext cx="2836529" cy="2551432"/>
            </a:xfrm>
            <a:prstGeom prst="roundRect">
              <a:avLst>
                <a:gd name="adj" fmla="val 52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/>
                <a:t> </a:t>
              </a:r>
              <a:endParaRPr lang="es-CO" sz="36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CD7B67-B109-BFEE-5464-6994A1CDE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31" y="1861356"/>
              <a:ext cx="2749150" cy="159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1A40BDF-8C5F-4B1D-B18C-F5F5D1348803}"/>
                </a:ext>
              </a:extLst>
            </p:cNvPr>
            <p:cNvSpPr/>
            <p:nvPr/>
          </p:nvSpPr>
          <p:spPr>
            <a:xfrm>
              <a:off x="943082" y="1361214"/>
              <a:ext cx="148912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800" b="1" cap="none" spc="0" dirty="0">
                  <a:ln/>
                  <a:solidFill>
                    <a:schemeClr val="accent3"/>
                  </a:solidFill>
                  <a:effectLst/>
                </a:rPr>
                <a:t>Clúster 0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70676A6B-EE0F-0661-9CFB-DBCC0BB38908}"/>
                </a:ext>
              </a:extLst>
            </p:cNvPr>
            <p:cNvSpPr/>
            <p:nvPr/>
          </p:nvSpPr>
          <p:spPr>
            <a:xfrm>
              <a:off x="1009064" y="3440308"/>
              <a:ext cx="11881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557,75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ágono 12">
                <a:extLst>
                  <a:ext uri="{FF2B5EF4-FFF2-40B4-BE49-F238E27FC236}">
                    <a16:creationId xmlns:a16="http://schemas.microsoft.com/office/drawing/2014/main" id="{6BD14996-27A9-5F2D-974A-3C8C737BA2B1}"/>
                  </a:ext>
                </a:extLst>
              </p:cNvPr>
              <p:cNvSpPr/>
              <p:nvPr/>
            </p:nvSpPr>
            <p:spPr>
              <a:xfrm>
                <a:off x="135546" y="1398066"/>
                <a:ext cx="3962046" cy="1199535"/>
              </a:xfrm>
              <a:prstGeom prst="hexagon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𝑹𝑴𝑺𝑬</m:t>
                      </m:r>
                      <m:r>
                        <a:rPr lang="es-E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s-E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s-E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s-E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E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E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E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E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s-E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s-E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E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E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O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exágono 12">
                <a:extLst>
                  <a:ext uri="{FF2B5EF4-FFF2-40B4-BE49-F238E27FC236}">
                    <a16:creationId xmlns:a16="http://schemas.microsoft.com/office/drawing/2014/main" id="{6BD14996-27A9-5F2D-974A-3C8C737BA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6" y="1398066"/>
                <a:ext cx="3962046" cy="1199535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o 43">
            <a:extLst>
              <a:ext uri="{FF2B5EF4-FFF2-40B4-BE49-F238E27FC236}">
                <a16:creationId xmlns:a16="http://schemas.microsoft.com/office/drawing/2014/main" id="{748158E8-C789-B85F-703A-C37523232334}"/>
              </a:ext>
            </a:extLst>
          </p:cNvPr>
          <p:cNvGrpSpPr/>
          <p:nvPr/>
        </p:nvGrpSpPr>
        <p:grpSpPr>
          <a:xfrm>
            <a:off x="3189558" y="2554335"/>
            <a:ext cx="2863826" cy="2641014"/>
            <a:chOff x="3151333" y="1344968"/>
            <a:chExt cx="2863826" cy="2641014"/>
          </a:xfrm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D3F782D8-CF39-7D0D-AA62-21361EA9B3DC}"/>
                </a:ext>
              </a:extLst>
            </p:cNvPr>
            <p:cNvSpPr/>
            <p:nvPr/>
          </p:nvSpPr>
          <p:spPr>
            <a:xfrm>
              <a:off x="3178630" y="1434550"/>
              <a:ext cx="2836529" cy="2551432"/>
            </a:xfrm>
            <a:prstGeom prst="roundRect">
              <a:avLst>
                <a:gd name="adj" fmla="val 52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/>
                <a:t> </a:t>
              </a:r>
              <a:endParaRPr lang="es-CO" sz="3600" dirty="0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A598A046-D60E-AD77-3CBE-79A7DEBEEA96}"/>
                </a:ext>
              </a:extLst>
            </p:cNvPr>
            <p:cNvSpPr/>
            <p:nvPr/>
          </p:nvSpPr>
          <p:spPr>
            <a:xfrm>
              <a:off x="3900082" y="1344968"/>
              <a:ext cx="148912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800" b="1" cap="none" spc="0" dirty="0">
                  <a:ln/>
                  <a:solidFill>
                    <a:schemeClr val="accent3"/>
                  </a:solidFill>
                  <a:effectLst/>
                </a:rPr>
                <a:t>Clúster 1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6DF1A4B3-687B-6EEE-788B-1701919D5DC0}"/>
                </a:ext>
              </a:extLst>
            </p:cNvPr>
            <p:cNvSpPr/>
            <p:nvPr/>
          </p:nvSpPr>
          <p:spPr>
            <a:xfrm>
              <a:off x="3966063" y="3424062"/>
              <a:ext cx="11881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357,67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FDB6DC0-11CB-4E58-DC06-54E9F949F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333" y="1845111"/>
              <a:ext cx="2771593" cy="159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89A6C6FA-FA7C-4C00-9E4D-23A41866571D}"/>
              </a:ext>
            </a:extLst>
          </p:cNvPr>
          <p:cNvGrpSpPr/>
          <p:nvPr/>
        </p:nvGrpSpPr>
        <p:grpSpPr>
          <a:xfrm>
            <a:off x="6184782" y="2554335"/>
            <a:ext cx="2836529" cy="2641014"/>
            <a:chOff x="6195711" y="1344968"/>
            <a:chExt cx="2836529" cy="2641014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DFC2A2A7-1417-8948-9E24-086FC39FA4C4}"/>
                </a:ext>
              </a:extLst>
            </p:cNvPr>
            <p:cNvSpPr/>
            <p:nvPr/>
          </p:nvSpPr>
          <p:spPr>
            <a:xfrm>
              <a:off x="6195711" y="1434550"/>
              <a:ext cx="2836529" cy="2551432"/>
            </a:xfrm>
            <a:prstGeom prst="roundRect">
              <a:avLst>
                <a:gd name="adj" fmla="val 52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/>
                <a:t> </a:t>
              </a:r>
              <a:endParaRPr lang="es-CO" sz="3600" dirty="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7B185355-D839-452D-EF6A-BD38CB4A5A9E}"/>
                </a:ext>
              </a:extLst>
            </p:cNvPr>
            <p:cNvSpPr/>
            <p:nvPr/>
          </p:nvSpPr>
          <p:spPr>
            <a:xfrm>
              <a:off x="6917163" y="1344968"/>
              <a:ext cx="148912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800" b="1" cap="none" spc="0" dirty="0">
                  <a:ln/>
                  <a:solidFill>
                    <a:schemeClr val="accent3"/>
                  </a:solidFill>
                  <a:effectLst/>
                </a:rPr>
                <a:t>Clúster 2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5A353675-6F44-1104-3283-BC1D224C1675}"/>
                </a:ext>
              </a:extLst>
            </p:cNvPr>
            <p:cNvSpPr/>
            <p:nvPr/>
          </p:nvSpPr>
          <p:spPr>
            <a:xfrm>
              <a:off x="6983144" y="3424062"/>
              <a:ext cx="11881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371,51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1E948F5E-CDEC-4526-15CB-8134EAF20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811" y="1861356"/>
              <a:ext cx="2760327" cy="159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D11D5E20-560C-E2E9-0C7A-590C201A7940}"/>
              </a:ext>
            </a:extLst>
          </p:cNvPr>
          <p:cNvGrpSpPr/>
          <p:nvPr/>
        </p:nvGrpSpPr>
        <p:grpSpPr>
          <a:xfrm>
            <a:off x="9152710" y="2554335"/>
            <a:ext cx="2836529" cy="2641014"/>
            <a:chOff x="9152710" y="1344968"/>
            <a:chExt cx="2836529" cy="2641014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E2BB55DE-CD45-E74C-6439-8C40520134A6}"/>
                </a:ext>
              </a:extLst>
            </p:cNvPr>
            <p:cNvSpPr/>
            <p:nvPr/>
          </p:nvSpPr>
          <p:spPr>
            <a:xfrm>
              <a:off x="9152710" y="1434550"/>
              <a:ext cx="2836529" cy="2551432"/>
            </a:xfrm>
            <a:prstGeom prst="roundRect">
              <a:avLst>
                <a:gd name="adj" fmla="val 52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/>
                <a:t> </a:t>
              </a:r>
              <a:endParaRPr lang="es-CO" sz="3600" dirty="0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63F5F731-8344-3A48-9CBA-AC71C5474669}"/>
                </a:ext>
              </a:extLst>
            </p:cNvPr>
            <p:cNvSpPr/>
            <p:nvPr/>
          </p:nvSpPr>
          <p:spPr>
            <a:xfrm>
              <a:off x="9874162" y="1344968"/>
              <a:ext cx="148912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800" b="1" cap="none" spc="0" dirty="0">
                  <a:ln/>
                  <a:solidFill>
                    <a:schemeClr val="accent3"/>
                  </a:solidFill>
                  <a:effectLst/>
                </a:rPr>
                <a:t>Clúster 3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3FDE4930-9A09-AA15-1EBB-C84817A7EAE5}"/>
                </a:ext>
              </a:extLst>
            </p:cNvPr>
            <p:cNvSpPr/>
            <p:nvPr/>
          </p:nvSpPr>
          <p:spPr>
            <a:xfrm>
              <a:off x="9940143" y="3424062"/>
              <a:ext cx="11881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199,05</a:t>
              </a: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040A541-8EC9-6F22-0810-8BD824E50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237" y="1875619"/>
              <a:ext cx="2732124" cy="160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exágono 71">
                <a:extLst>
                  <a:ext uri="{FF2B5EF4-FFF2-40B4-BE49-F238E27FC236}">
                    <a16:creationId xmlns:a16="http://schemas.microsoft.com/office/drawing/2014/main" id="{8C5F4EAB-4DB9-2918-5BA2-E38364440F92}"/>
                  </a:ext>
                </a:extLst>
              </p:cNvPr>
              <p:cNvSpPr/>
              <p:nvPr/>
            </p:nvSpPr>
            <p:spPr>
              <a:xfrm>
                <a:off x="4251323" y="1398066"/>
                <a:ext cx="3318493" cy="1199535"/>
              </a:xfrm>
              <a:prstGeom prst="hexagon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𝑬𝒗𝒂𝒍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𝑪𝒍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ú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𝒔𝒕𝒆𝒓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𝑹𝑴𝑺𝑬</m:t>
                          </m:r>
                        </m:e>
                      </m:acc>
                    </m:oMath>
                  </m:oMathPara>
                </a14:m>
                <a:endParaRPr lang="es-CO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Hexágono 71">
                <a:extLst>
                  <a:ext uri="{FF2B5EF4-FFF2-40B4-BE49-F238E27FC236}">
                    <a16:creationId xmlns:a16="http://schemas.microsoft.com/office/drawing/2014/main" id="{8C5F4EAB-4DB9-2918-5BA2-E38364440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23" y="1398066"/>
                <a:ext cx="3318493" cy="1199535"/>
              </a:xfrm>
              <a:prstGeom prst="hexago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exágono 72">
                <a:extLst>
                  <a:ext uri="{FF2B5EF4-FFF2-40B4-BE49-F238E27FC236}">
                    <a16:creationId xmlns:a16="http://schemas.microsoft.com/office/drawing/2014/main" id="{ED14695F-5F7E-CDF6-FB98-C31FF3A675EA}"/>
                  </a:ext>
                </a:extLst>
              </p:cNvPr>
              <p:cNvSpPr/>
              <p:nvPr/>
            </p:nvSpPr>
            <p:spPr>
              <a:xfrm>
                <a:off x="7723547" y="1398066"/>
                <a:ext cx="4352170" cy="1199535"/>
              </a:xfrm>
              <a:prstGeom prst="hexagon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𝑬𝒗𝒂𝒍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𝑮𝒆𝒏𝒆𝒓𝒂𝒍</m:t>
                      </m:r>
                      <m:r>
                        <a:rPr lang="es-E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𝑬𝒗𝒂𝒍</m:t>
                          </m:r>
                          <m: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  <m: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ú</m:t>
                          </m:r>
                          <m:r>
                            <a:rPr lang="es-E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𝒔𝒕𝒆𝒓</m:t>
                          </m:r>
                        </m:e>
                      </m:acc>
                    </m:oMath>
                  </m:oMathPara>
                </a14:m>
                <a:endParaRPr lang="es-CO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Hexágono 72">
                <a:extLst>
                  <a:ext uri="{FF2B5EF4-FFF2-40B4-BE49-F238E27FC236}">
                    <a16:creationId xmlns:a16="http://schemas.microsoft.com/office/drawing/2014/main" id="{ED14695F-5F7E-CDF6-FB98-C31FF3A67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47" y="1398066"/>
                <a:ext cx="4352170" cy="1199535"/>
              </a:xfrm>
              <a:prstGeom prst="hexagon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850161DC-81BE-F629-3235-59F74D7A5FF5}"/>
              </a:ext>
            </a:extLst>
          </p:cNvPr>
          <p:cNvSpPr/>
          <p:nvPr/>
        </p:nvSpPr>
        <p:spPr>
          <a:xfrm>
            <a:off x="61821" y="5277445"/>
            <a:ext cx="12068355" cy="5089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schemeClr val="tx1"/>
                </a:solidFill>
              </a:rPr>
              <a:t>Eval_General</a:t>
            </a:r>
            <a:r>
              <a:rPr lang="es-ES" sz="3600" dirty="0">
                <a:solidFill>
                  <a:schemeClr val="tx1"/>
                </a:solidFill>
              </a:rPr>
              <a:t> = 371,49</a:t>
            </a:r>
            <a:endParaRPr lang="es-CO" sz="3600" dirty="0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3430F527-EBB4-53A1-BB2A-062B868B18AC}"/>
              </a:ext>
            </a:extLst>
          </p:cNvPr>
          <p:cNvSpPr/>
          <p:nvPr/>
        </p:nvSpPr>
        <p:spPr>
          <a:xfrm>
            <a:off x="66354" y="5799911"/>
            <a:ext cx="12068355" cy="5089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Puntaje </a:t>
            </a:r>
            <a:r>
              <a:rPr lang="es-ES" sz="3600" dirty="0" err="1">
                <a:solidFill>
                  <a:schemeClr val="bg1"/>
                </a:solidFill>
              </a:rPr>
              <a:t>Certámen</a:t>
            </a:r>
            <a:r>
              <a:rPr lang="es-ES" sz="3600" dirty="0">
                <a:solidFill>
                  <a:schemeClr val="bg1"/>
                </a:solidFill>
              </a:rPr>
              <a:t> = 496.033.444,72 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40306D-2143-294D-BF02-B847CF98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78FD187-F49F-E9A8-D378-18742C0F3835}"/>
              </a:ext>
            </a:extLst>
          </p:cNvPr>
          <p:cNvSpPr/>
          <p:nvPr/>
        </p:nvSpPr>
        <p:spPr>
          <a:xfrm>
            <a:off x="4907127" y="361787"/>
            <a:ext cx="6703951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 ISLEÑOS: ¡Gracias!</a:t>
            </a:r>
          </a:p>
        </p:txBody>
      </p:sp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5171E4F-05E6-1B94-D0D5-1D08016CED56}"/>
              </a:ext>
            </a:extLst>
          </p:cNvPr>
          <p:cNvSpPr/>
          <p:nvPr/>
        </p:nvSpPr>
        <p:spPr>
          <a:xfrm>
            <a:off x="4753728" y="948506"/>
            <a:ext cx="7106580" cy="5407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AFFDF-9445-7343-1946-4A551C9F8395}"/>
              </a:ext>
            </a:extLst>
          </p:cNvPr>
          <p:cNvSpPr/>
          <p:nvPr/>
        </p:nvSpPr>
        <p:spPr>
          <a:xfrm>
            <a:off x="5359540" y="910276"/>
            <a:ext cx="2629246" cy="1210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Solución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2</a:t>
            </a:fld>
            <a:endParaRPr lang="es-ES_tradnl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1EC353F-E655-B836-1779-9DFC4884907E}"/>
              </a:ext>
            </a:extLst>
          </p:cNvPr>
          <p:cNvGrpSpPr/>
          <p:nvPr/>
        </p:nvGrpSpPr>
        <p:grpSpPr>
          <a:xfrm>
            <a:off x="113288" y="2340019"/>
            <a:ext cx="3058790" cy="3139710"/>
            <a:chOff x="8092" y="2340019"/>
            <a:chExt cx="3058790" cy="3139710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A6D64003-3200-7BBE-FF16-4ED45B56D0D7}"/>
                </a:ext>
              </a:extLst>
            </p:cNvPr>
            <p:cNvSpPr/>
            <p:nvPr/>
          </p:nvSpPr>
          <p:spPr>
            <a:xfrm>
              <a:off x="8092" y="2388571"/>
              <a:ext cx="3058790" cy="30911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4" name="Gráfico 3" descr="Grifo con fugas con relleno sólido">
              <a:extLst>
                <a:ext uri="{FF2B5EF4-FFF2-40B4-BE49-F238E27FC236}">
                  <a16:creationId xmlns:a16="http://schemas.microsoft.com/office/drawing/2014/main" id="{3D5BAC1D-3628-0B3A-BC8F-BBB995FE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5812" y="2340019"/>
              <a:ext cx="1145625" cy="1145625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9D6113F-E110-606F-DA59-C3278EDB162C}"/>
                </a:ext>
              </a:extLst>
            </p:cNvPr>
            <p:cNvSpPr txBox="1"/>
            <p:nvPr/>
          </p:nvSpPr>
          <p:spPr>
            <a:xfrm>
              <a:off x="250235" y="3337018"/>
              <a:ext cx="24767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/>
                <a:t>CAJAMAR WATER FOOTPRINT</a:t>
              </a:r>
            </a:p>
          </p:txBody>
        </p:sp>
      </p:grp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7B16260-77CE-86F9-4279-9D7557D8CB2F}"/>
              </a:ext>
            </a:extLst>
          </p:cNvPr>
          <p:cNvSpPr/>
          <p:nvPr/>
        </p:nvSpPr>
        <p:spPr>
          <a:xfrm>
            <a:off x="3426091" y="3605411"/>
            <a:ext cx="971044" cy="657478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01AEA35-1E75-DFB3-4BBA-C4D4485E6A9D}"/>
              </a:ext>
            </a:extLst>
          </p:cNvPr>
          <p:cNvSpPr/>
          <p:nvPr/>
        </p:nvSpPr>
        <p:spPr>
          <a:xfrm>
            <a:off x="4996963" y="2032394"/>
            <a:ext cx="2775568" cy="17431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Exploración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6103E77-B4B6-13AB-D7DF-F230EF813895}"/>
              </a:ext>
            </a:extLst>
          </p:cNvPr>
          <p:cNvSpPr/>
          <p:nvPr/>
        </p:nvSpPr>
        <p:spPr>
          <a:xfrm>
            <a:off x="8853078" y="2032394"/>
            <a:ext cx="2775568" cy="1743193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Predicción</a:t>
            </a:r>
            <a:endParaRPr lang="es-CO" sz="3600" dirty="0">
              <a:solidFill>
                <a:schemeClr val="tx1"/>
              </a:solidFill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B46C2934-7CE4-A25A-78BC-D8924A8C5A0D}"/>
              </a:ext>
            </a:extLst>
          </p:cNvPr>
          <p:cNvSpPr/>
          <p:nvPr/>
        </p:nvSpPr>
        <p:spPr>
          <a:xfrm>
            <a:off x="7988786" y="2925552"/>
            <a:ext cx="656129" cy="3176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81ACBA-963A-4E4D-7A0F-BB78B5F16608}"/>
              </a:ext>
            </a:extLst>
          </p:cNvPr>
          <p:cNvGrpSpPr/>
          <p:nvPr/>
        </p:nvGrpSpPr>
        <p:grpSpPr>
          <a:xfrm>
            <a:off x="9366639" y="1160258"/>
            <a:ext cx="1795644" cy="872135"/>
            <a:chOff x="9366639" y="1160258"/>
            <a:chExt cx="1795644" cy="872135"/>
          </a:xfrm>
        </p:grpSpPr>
        <p:sp>
          <p:nvSpPr>
            <p:cNvPr id="20" name="Flecha: curvada hacia arriba 19">
              <a:extLst>
                <a:ext uri="{FF2B5EF4-FFF2-40B4-BE49-F238E27FC236}">
                  <a16:creationId xmlns:a16="http://schemas.microsoft.com/office/drawing/2014/main" id="{20271106-6B9C-766D-F5DA-15A9C0E79309}"/>
                </a:ext>
              </a:extLst>
            </p:cNvPr>
            <p:cNvSpPr/>
            <p:nvPr/>
          </p:nvSpPr>
          <p:spPr>
            <a:xfrm flipH="1" flipV="1">
              <a:off x="9782985" y="1587712"/>
              <a:ext cx="962952" cy="444681"/>
            </a:xfrm>
            <a:prstGeom prst="curved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ACAFFCF-158E-F4C5-9858-545559277B24}"/>
                </a:ext>
              </a:extLst>
            </p:cNvPr>
            <p:cNvSpPr/>
            <p:nvPr/>
          </p:nvSpPr>
          <p:spPr>
            <a:xfrm>
              <a:off x="9366639" y="1160258"/>
              <a:ext cx="179564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Calibración</a:t>
              </a:r>
            </a:p>
          </p:txBody>
        </p:sp>
      </p:grp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FE43C5F-946A-E5D2-3260-9CB4B787CBC8}"/>
              </a:ext>
            </a:extLst>
          </p:cNvPr>
          <p:cNvSpPr/>
          <p:nvPr/>
        </p:nvSpPr>
        <p:spPr>
          <a:xfrm>
            <a:off x="6919234" y="4262889"/>
            <a:ext cx="2775568" cy="174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Evaluación</a:t>
            </a:r>
            <a:endParaRPr lang="es-CO" sz="3600" dirty="0">
              <a:solidFill>
                <a:schemeClr val="tx1"/>
              </a:solidFill>
            </a:endParaRPr>
          </a:p>
        </p:txBody>
      </p:sp>
      <p:sp>
        <p:nvSpPr>
          <p:cNvPr id="2" name="Flecha: arriba y abajo 1">
            <a:extLst>
              <a:ext uri="{FF2B5EF4-FFF2-40B4-BE49-F238E27FC236}">
                <a16:creationId xmlns:a16="http://schemas.microsoft.com/office/drawing/2014/main" id="{5C20EC81-5CCA-8F30-5B77-4543E2C2715A}"/>
              </a:ext>
            </a:extLst>
          </p:cNvPr>
          <p:cNvSpPr/>
          <p:nvPr/>
        </p:nvSpPr>
        <p:spPr>
          <a:xfrm rot="18733566">
            <a:off x="6179243" y="3902927"/>
            <a:ext cx="312898" cy="896940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arriba y abajo 23">
            <a:extLst>
              <a:ext uri="{FF2B5EF4-FFF2-40B4-BE49-F238E27FC236}">
                <a16:creationId xmlns:a16="http://schemas.microsoft.com/office/drawing/2014/main" id="{5B37967F-2AC1-E5A7-EDC0-5002D422474F}"/>
              </a:ext>
            </a:extLst>
          </p:cNvPr>
          <p:cNvSpPr/>
          <p:nvPr/>
        </p:nvSpPr>
        <p:spPr>
          <a:xfrm rot="2866434" flipH="1">
            <a:off x="10075719" y="3902926"/>
            <a:ext cx="312898" cy="896940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9" grpId="0" animBg="1"/>
      <p:bldP spid="15" grpId="0" animBg="1"/>
      <p:bldP spid="16" grpId="0" animBg="1"/>
      <p:bldP spid="17" grpId="0" animBg="1"/>
      <p:bldP spid="23" grpId="0" animBg="1"/>
      <p:bldP spid="2" grpId="0" animBg="1"/>
      <p:bldP spid="2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B55CE5-7E50-47BC-8438-A049305A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FA6C93-B40C-4F1E-B279-B20FD7A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3</a:t>
            </a:fld>
            <a:endParaRPr lang="es-ES_tradn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76D04C3-3515-F16C-CCA3-E6255BA3A2C9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Exploración</a:t>
            </a:r>
            <a:r>
              <a:rPr lang="es-ES" sz="3600" dirty="0"/>
              <a:t> </a:t>
            </a:r>
            <a:endParaRPr lang="es-CO" sz="360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9472309-68D9-D45E-8C31-B5E3CF0D9950}"/>
              </a:ext>
            </a:extLst>
          </p:cNvPr>
          <p:cNvGrpSpPr/>
          <p:nvPr/>
        </p:nvGrpSpPr>
        <p:grpSpPr>
          <a:xfrm>
            <a:off x="61822" y="2430082"/>
            <a:ext cx="1760931" cy="1219796"/>
            <a:chOff x="61822" y="1509662"/>
            <a:chExt cx="1760931" cy="1219796"/>
          </a:xfrm>
        </p:grpSpPr>
        <p:pic>
          <p:nvPicPr>
            <p:cNvPr id="3" name="Gráfico 2" descr="Libro abierto con relleno sólido">
              <a:extLst>
                <a:ext uri="{FF2B5EF4-FFF2-40B4-BE49-F238E27FC236}">
                  <a16:creationId xmlns:a16="http://schemas.microsoft.com/office/drawing/2014/main" id="{EBDD249A-FAA6-5FD4-3C3F-85B6E581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5087" y="1509662"/>
              <a:ext cx="914400" cy="914400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68A5C42-994A-F273-F173-183FAC8FA419}"/>
                </a:ext>
              </a:extLst>
            </p:cNvPr>
            <p:cNvSpPr txBox="1"/>
            <p:nvPr/>
          </p:nvSpPr>
          <p:spPr>
            <a:xfrm>
              <a:off x="61822" y="2360126"/>
              <a:ext cx="176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Lectura de Datos</a:t>
              </a:r>
              <a:endParaRPr lang="es-CO" dirty="0"/>
            </a:p>
          </p:txBody>
        </p:sp>
      </p:grp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990130FB-267D-FDAC-EB5D-4BD3F2431A56}"/>
              </a:ext>
            </a:extLst>
          </p:cNvPr>
          <p:cNvSpPr/>
          <p:nvPr/>
        </p:nvSpPr>
        <p:spPr>
          <a:xfrm>
            <a:off x="1822753" y="291757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2398AF2-D673-5532-5571-D282E249AB30}"/>
              </a:ext>
            </a:extLst>
          </p:cNvPr>
          <p:cNvGrpSpPr/>
          <p:nvPr/>
        </p:nvGrpSpPr>
        <p:grpSpPr>
          <a:xfrm>
            <a:off x="2455514" y="2476072"/>
            <a:ext cx="1217762" cy="1127817"/>
            <a:chOff x="2481070" y="1653333"/>
            <a:chExt cx="1217762" cy="1127817"/>
          </a:xfrm>
        </p:grpSpPr>
        <p:pic>
          <p:nvPicPr>
            <p:cNvPr id="1026" name="Picture 2" descr="Orden alfabetico - Iconos gratis de interfaz">
              <a:extLst>
                <a:ext uri="{FF2B5EF4-FFF2-40B4-BE49-F238E27FC236}">
                  <a16:creationId xmlns:a16="http://schemas.microsoft.com/office/drawing/2014/main" id="{691014C1-5DA8-7B01-8D89-1AF992FE6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554" y="1653333"/>
              <a:ext cx="706793" cy="70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F1C8603-56FB-67EA-8FD0-00175DFFD640}"/>
                </a:ext>
              </a:extLst>
            </p:cNvPr>
            <p:cNvSpPr txBox="1"/>
            <p:nvPr/>
          </p:nvSpPr>
          <p:spPr>
            <a:xfrm>
              <a:off x="2481070" y="2411818"/>
              <a:ext cx="1217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Ordenado</a:t>
              </a:r>
              <a:endParaRPr lang="es-CO" dirty="0"/>
            </a:p>
          </p:txBody>
        </p:sp>
      </p:grp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1576230C-1BAF-0869-327A-1100C5CFCDA2}"/>
              </a:ext>
            </a:extLst>
          </p:cNvPr>
          <p:cNvSpPr/>
          <p:nvPr/>
        </p:nvSpPr>
        <p:spPr>
          <a:xfrm>
            <a:off x="3747899" y="291757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B05BD653-ED02-8F48-C2FC-6616BAFB7260}"/>
              </a:ext>
            </a:extLst>
          </p:cNvPr>
          <p:cNvSpPr/>
          <p:nvPr/>
        </p:nvSpPr>
        <p:spPr>
          <a:xfrm>
            <a:off x="5518669" y="291757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A002AB6-13EE-A099-A96B-1B357BD56DDA}"/>
              </a:ext>
            </a:extLst>
          </p:cNvPr>
          <p:cNvGrpSpPr/>
          <p:nvPr/>
        </p:nvGrpSpPr>
        <p:grpSpPr>
          <a:xfrm>
            <a:off x="4380660" y="2411174"/>
            <a:ext cx="1063386" cy="1257612"/>
            <a:chOff x="4351467" y="1623882"/>
            <a:chExt cx="1063386" cy="1257612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DCAC98F-68E7-FEC2-CFA3-5931CF4C8D85}"/>
                </a:ext>
              </a:extLst>
            </p:cNvPr>
            <p:cNvGrpSpPr/>
            <p:nvPr/>
          </p:nvGrpSpPr>
          <p:grpSpPr>
            <a:xfrm>
              <a:off x="4351467" y="1623882"/>
              <a:ext cx="1063386" cy="963975"/>
              <a:chOff x="4370690" y="1632508"/>
              <a:chExt cx="1063386" cy="963975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9748847-93F2-656A-D4D4-AA08B28300A8}"/>
                  </a:ext>
                </a:extLst>
              </p:cNvPr>
              <p:cNvSpPr/>
              <p:nvPr/>
            </p:nvSpPr>
            <p:spPr>
              <a:xfrm>
                <a:off x="4401285" y="1791330"/>
                <a:ext cx="100219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36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NaN</a:t>
                </a:r>
                <a:endParaRPr lang="es-E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Símbolo &quot;No permitido&quot; 18">
                <a:extLst>
                  <a:ext uri="{FF2B5EF4-FFF2-40B4-BE49-F238E27FC236}">
                    <a16:creationId xmlns:a16="http://schemas.microsoft.com/office/drawing/2014/main" id="{F901FCC6-3959-AAF1-2319-EED6E399F523}"/>
                  </a:ext>
                </a:extLst>
              </p:cNvPr>
              <p:cNvSpPr/>
              <p:nvPr/>
            </p:nvSpPr>
            <p:spPr>
              <a:xfrm>
                <a:off x="4370690" y="1632508"/>
                <a:ext cx="1063386" cy="963975"/>
              </a:xfrm>
              <a:prstGeom prst="noSmoking">
                <a:avLst/>
              </a:prstGeom>
              <a:solidFill>
                <a:srgbClr val="D9D9D9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38900DA-012D-5D95-AEE3-5E1D4B78BB96}"/>
                </a:ext>
              </a:extLst>
            </p:cNvPr>
            <p:cNvSpPr txBox="1"/>
            <p:nvPr/>
          </p:nvSpPr>
          <p:spPr>
            <a:xfrm>
              <a:off x="4351467" y="2512162"/>
              <a:ext cx="10633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Faltantes</a:t>
              </a:r>
              <a:endParaRPr lang="es-CO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A9A3BFF-98EB-9FE3-492C-8203A3305BFA}"/>
              </a:ext>
            </a:extLst>
          </p:cNvPr>
          <p:cNvGrpSpPr/>
          <p:nvPr/>
        </p:nvGrpSpPr>
        <p:grpSpPr>
          <a:xfrm>
            <a:off x="6151430" y="2402914"/>
            <a:ext cx="1176095" cy="1274133"/>
            <a:chOff x="6199489" y="1607266"/>
            <a:chExt cx="1176095" cy="1274133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6044246-1910-271B-96B3-D6605C95E869}"/>
                </a:ext>
              </a:extLst>
            </p:cNvPr>
            <p:cNvGrpSpPr/>
            <p:nvPr/>
          </p:nvGrpSpPr>
          <p:grpSpPr>
            <a:xfrm>
              <a:off x="6255843" y="1607266"/>
              <a:ext cx="1063386" cy="963975"/>
              <a:chOff x="4370690" y="1632508"/>
              <a:chExt cx="1063386" cy="963975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ACF42936-B2F0-2E85-3216-E98DE59AF7A8}"/>
                  </a:ext>
                </a:extLst>
              </p:cNvPr>
              <p:cNvSpPr/>
              <p:nvPr/>
            </p:nvSpPr>
            <p:spPr>
              <a:xfrm>
                <a:off x="4571203" y="1791330"/>
                <a:ext cx="66236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XX</a:t>
                </a:r>
              </a:p>
            </p:txBody>
          </p:sp>
          <p:sp>
            <p:nvSpPr>
              <p:cNvPr id="27" name="Símbolo &quot;No permitido&quot; 26">
                <a:extLst>
                  <a:ext uri="{FF2B5EF4-FFF2-40B4-BE49-F238E27FC236}">
                    <a16:creationId xmlns:a16="http://schemas.microsoft.com/office/drawing/2014/main" id="{E7006929-4C10-A5B2-DF89-54265D62BB89}"/>
                  </a:ext>
                </a:extLst>
              </p:cNvPr>
              <p:cNvSpPr/>
              <p:nvPr/>
            </p:nvSpPr>
            <p:spPr>
              <a:xfrm>
                <a:off x="4370690" y="1632508"/>
                <a:ext cx="1063386" cy="963975"/>
              </a:xfrm>
              <a:prstGeom prst="noSmoking">
                <a:avLst/>
              </a:prstGeom>
              <a:solidFill>
                <a:srgbClr val="D9D9D9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00132269-6A4D-23EA-EE04-6DC9D69E7CBB}"/>
                </a:ext>
              </a:extLst>
            </p:cNvPr>
            <p:cNvSpPr txBox="1"/>
            <p:nvPr/>
          </p:nvSpPr>
          <p:spPr>
            <a:xfrm>
              <a:off x="6199489" y="2512067"/>
              <a:ext cx="1176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Repetidos</a:t>
              </a:r>
              <a:endParaRPr lang="es-CO" dirty="0"/>
            </a:p>
          </p:txBody>
        </p:sp>
      </p:grp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6D64BC94-40C6-5ECF-E552-732AD2370636}"/>
              </a:ext>
            </a:extLst>
          </p:cNvPr>
          <p:cNvSpPr/>
          <p:nvPr/>
        </p:nvSpPr>
        <p:spPr>
          <a:xfrm>
            <a:off x="7402148" y="291757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B2531E8-2C80-86BC-018C-643207ABA390}"/>
              </a:ext>
            </a:extLst>
          </p:cNvPr>
          <p:cNvGrpSpPr/>
          <p:nvPr/>
        </p:nvGrpSpPr>
        <p:grpSpPr>
          <a:xfrm>
            <a:off x="8034911" y="2327057"/>
            <a:ext cx="1176095" cy="1425847"/>
            <a:chOff x="8034911" y="1352284"/>
            <a:chExt cx="1176095" cy="1425847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36E17357-22FB-FE01-B5C9-AEE01699190D}"/>
                </a:ext>
              </a:extLst>
            </p:cNvPr>
            <p:cNvSpPr/>
            <p:nvPr/>
          </p:nvSpPr>
          <p:spPr>
            <a:xfrm>
              <a:off x="8389561" y="1352284"/>
              <a:ext cx="466795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2A0B5935-AE05-068E-6E7B-28CD0FE3F436}"/>
                </a:ext>
              </a:extLst>
            </p:cNvPr>
            <p:cNvGrpSpPr/>
            <p:nvPr/>
          </p:nvGrpSpPr>
          <p:grpSpPr>
            <a:xfrm>
              <a:off x="8034911" y="1503998"/>
              <a:ext cx="1176095" cy="1274133"/>
              <a:chOff x="8034911" y="1503998"/>
              <a:chExt cx="1176095" cy="1274133"/>
            </a:xfrm>
          </p:grpSpPr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7C88B189-6108-5E9A-2A09-101C24D32B8A}"/>
                  </a:ext>
                </a:extLst>
              </p:cNvPr>
              <p:cNvSpPr txBox="1"/>
              <p:nvPr/>
            </p:nvSpPr>
            <p:spPr>
              <a:xfrm>
                <a:off x="8034911" y="2408799"/>
                <a:ext cx="11760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Negativos</a:t>
                </a:r>
              </a:p>
            </p:txBody>
          </p:sp>
          <p:sp>
            <p:nvSpPr>
              <p:cNvPr id="45" name="Símbolo &quot;No permitido&quot; 44">
                <a:extLst>
                  <a:ext uri="{FF2B5EF4-FFF2-40B4-BE49-F238E27FC236}">
                    <a16:creationId xmlns:a16="http://schemas.microsoft.com/office/drawing/2014/main" id="{D39C7476-7808-DD7B-3628-2E0E4C42DB20}"/>
                  </a:ext>
                </a:extLst>
              </p:cNvPr>
              <p:cNvSpPr/>
              <p:nvPr/>
            </p:nvSpPr>
            <p:spPr>
              <a:xfrm>
                <a:off x="8091265" y="1503998"/>
                <a:ext cx="1063386" cy="963975"/>
              </a:xfrm>
              <a:prstGeom prst="noSmoking">
                <a:avLst/>
              </a:prstGeom>
              <a:solidFill>
                <a:srgbClr val="D9D9D9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D12893F2-DEFA-8824-75C9-E1D299B5DAC7}"/>
              </a:ext>
            </a:extLst>
          </p:cNvPr>
          <p:cNvGrpSpPr/>
          <p:nvPr/>
        </p:nvGrpSpPr>
        <p:grpSpPr>
          <a:xfrm>
            <a:off x="61822" y="1220016"/>
            <a:ext cx="12068355" cy="932651"/>
            <a:chOff x="61822" y="1220016"/>
            <a:chExt cx="12068355" cy="932651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D3B17DA7-DA8B-C931-46E3-E2110CC9512F}"/>
                </a:ext>
              </a:extLst>
            </p:cNvPr>
            <p:cNvSpPr/>
            <p:nvPr/>
          </p:nvSpPr>
          <p:spPr>
            <a:xfrm>
              <a:off x="61822" y="1352399"/>
              <a:ext cx="12068355" cy="6645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/>
                <a:t> </a:t>
              </a:r>
              <a:endParaRPr lang="es-CO" sz="3600" dirty="0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349CC16-4BAC-4922-2F91-AE2549DFE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984" y="1236592"/>
              <a:ext cx="2222737" cy="89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D727749-2261-FF64-B935-C791625D9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69" y="1220016"/>
              <a:ext cx="2072557" cy="93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Logo de Python: la historia y el significado del logotipo, la marca y el  símbolo. | png, vector">
              <a:extLst>
                <a:ext uri="{FF2B5EF4-FFF2-40B4-BE49-F238E27FC236}">
                  <a16:creationId xmlns:a16="http://schemas.microsoft.com/office/drawing/2014/main" id="{60185188-6EC9-817C-98B3-161B104FE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445" y="1377082"/>
              <a:ext cx="2380891" cy="69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pycaret from pycaret - Coder Social">
              <a:extLst>
                <a:ext uri="{FF2B5EF4-FFF2-40B4-BE49-F238E27FC236}">
                  <a16:creationId xmlns:a16="http://schemas.microsoft.com/office/drawing/2014/main" id="{543227AC-3F84-CF78-A8DD-3AA3E1970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237" y="1472076"/>
              <a:ext cx="2608292" cy="373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Flecha: a la derecha 58">
            <a:extLst>
              <a:ext uri="{FF2B5EF4-FFF2-40B4-BE49-F238E27FC236}">
                <a16:creationId xmlns:a16="http://schemas.microsoft.com/office/drawing/2014/main" id="{43E0C457-ECC1-E2F8-B9B7-D3E7988930C8}"/>
              </a:ext>
            </a:extLst>
          </p:cNvPr>
          <p:cNvSpPr/>
          <p:nvPr/>
        </p:nvSpPr>
        <p:spPr>
          <a:xfrm>
            <a:off x="9360253" y="2899573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A5E0F0F-9E3C-B1FE-F861-B63F23C4841E}"/>
              </a:ext>
            </a:extLst>
          </p:cNvPr>
          <p:cNvGrpSpPr/>
          <p:nvPr/>
        </p:nvGrpSpPr>
        <p:grpSpPr>
          <a:xfrm>
            <a:off x="9965024" y="2420385"/>
            <a:ext cx="1849899" cy="1643078"/>
            <a:chOff x="10003433" y="2663379"/>
            <a:chExt cx="1849899" cy="1643078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EDC25C6D-0F05-8E17-A5C2-0803C7872A20}"/>
                </a:ext>
              </a:extLst>
            </p:cNvPr>
            <p:cNvGrpSpPr/>
            <p:nvPr/>
          </p:nvGrpSpPr>
          <p:grpSpPr>
            <a:xfrm>
              <a:off x="10283104" y="2663379"/>
              <a:ext cx="1290557" cy="651934"/>
              <a:chOff x="5075312" y="4327937"/>
              <a:chExt cx="1290557" cy="651934"/>
            </a:xfrm>
          </p:grpSpPr>
          <p:sp>
            <p:nvSpPr>
              <p:cNvPr id="47" name="Rectángulo: esquinas redondeadas 46">
                <a:extLst>
                  <a:ext uri="{FF2B5EF4-FFF2-40B4-BE49-F238E27FC236}">
                    <a16:creationId xmlns:a16="http://schemas.microsoft.com/office/drawing/2014/main" id="{CC3A0B8C-30E3-1AAA-8C28-B7817BA977A2}"/>
                  </a:ext>
                </a:extLst>
              </p:cNvPr>
              <p:cNvSpPr/>
              <p:nvPr/>
            </p:nvSpPr>
            <p:spPr>
              <a:xfrm>
                <a:off x="5123737" y="4327937"/>
                <a:ext cx="1176866" cy="65193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062634BC-3495-7B9C-02E0-03F54B46A3D1}"/>
                  </a:ext>
                </a:extLst>
              </p:cNvPr>
              <p:cNvSpPr txBox="1"/>
              <p:nvPr/>
            </p:nvSpPr>
            <p:spPr>
              <a:xfrm>
                <a:off x="5075312" y="4330739"/>
                <a:ext cx="129055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RI +. RT = R</a:t>
                </a:r>
              </a:p>
              <a:p>
                <a:r>
                  <a:rPr lang="es-ES" dirty="0"/>
                  <a:t>DI +. DT = R</a:t>
                </a:r>
                <a:endParaRPr lang="es-CO" dirty="0"/>
              </a:p>
            </p:txBody>
          </p:sp>
        </p:grp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05D048-E18C-4D5D-0163-6C354DFD9FFF}"/>
                </a:ext>
              </a:extLst>
            </p:cNvPr>
            <p:cNvSpPr txBox="1"/>
            <p:nvPr/>
          </p:nvSpPr>
          <p:spPr>
            <a:xfrm>
              <a:off x="10003433" y="3383127"/>
              <a:ext cx="184989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Consolidación </a:t>
              </a:r>
              <a:r>
                <a:rPr lang="es-ES" dirty="0" err="1"/>
                <a:t>Readings</a:t>
              </a:r>
              <a:r>
                <a:rPr lang="es-ES" dirty="0"/>
                <a:t> y Deltas</a:t>
              </a:r>
            </a:p>
            <a:p>
              <a:endParaRPr lang="es-CO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04E2D652-4607-9CFC-41DD-850C70EC0B82}"/>
              </a:ext>
            </a:extLst>
          </p:cNvPr>
          <p:cNvGrpSpPr/>
          <p:nvPr/>
        </p:nvGrpSpPr>
        <p:grpSpPr>
          <a:xfrm>
            <a:off x="740832" y="3777015"/>
            <a:ext cx="10170026" cy="928699"/>
            <a:chOff x="692707" y="3824385"/>
            <a:chExt cx="10170026" cy="928699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448CFAF0-3C4F-F114-0916-3D935E935254}"/>
                </a:ext>
              </a:extLst>
            </p:cNvPr>
            <p:cNvSpPr/>
            <p:nvPr/>
          </p:nvSpPr>
          <p:spPr>
            <a:xfrm>
              <a:off x="753533" y="4131733"/>
              <a:ext cx="10109200" cy="1554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3" name="Flecha: a la derecha 62">
              <a:extLst>
                <a:ext uri="{FF2B5EF4-FFF2-40B4-BE49-F238E27FC236}">
                  <a16:creationId xmlns:a16="http://schemas.microsoft.com/office/drawing/2014/main" id="{A212E54E-5BFE-6CE4-E5D0-AD2BA807B99B}"/>
                </a:ext>
              </a:extLst>
            </p:cNvPr>
            <p:cNvSpPr/>
            <p:nvPr/>
          </p:nvSpPr>
          <p:spPr>
            <a:xfrm rot="5400000">
              <a:off x="536046" y="4351607"/>
              <a:ext cx="558138" cy="2448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7BBC004C-38FB-CD7C-0517-D58B34B17304}"/>
                </a:ext>
              </a:extLst>
            </p:cNvPr>
            <p:cNvSpPr/>
            <p:nvPr/>
          </p:nvSpPr>
          <p:spPr>
            <a:xfrm rot="16200000">
              <a:off x="10553617" y="3978058"/>
              <a:ext cx="462790" cy="1554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C562B00-9100-1AE7-6152-678AC1A36111}"/>
              </a:ext>
            </a:extLst>
          </p:cNvPr>
          <p:cNvGrpSpPr/>
          <p:nvPr/>
        </p:nvGrpSpPr>
        <p:grpSpPr>
          <a:xfrm>
            <a:off x="47852" y="4879593"/>
            <a:ext cx="1766964" cy="1493071"/>
            <a:chOff x="47852" y="4879593"/>
            <a:chExt cx="1766964" cy="1493071"/>
          </a:xfrm>
        </p:grpSpPr>
        <p:pic>
          <p:nvPicPr>
            <p:cNvPr id="58" name="Gráfico 57" descr="Calculadora con relleno sólido">
              <a:extLst>
                <a:ext uri="{FF2B5EF4-FFF2-40B4-BE49-F238E27FC236}">
                  <a16:creationId xmlns:a16="http://schemas.microsoft.com/office/drawing/2014/main" id="{2A25B0E8-7B16-3385-ECA3-FDF7CF1D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2086" y="4879593"/>
              <a:ext cx="962307" cy="962307"/>
            </a:xfrm>
            <a:prstGeom prst="rect">
              <a:avLst/>
            </a:prstGeom>
          </p:spPr>
        </p:pic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58C47641-DDC5-FBC1-51F8-B30EF71A40DB}"/>
                </a:ext>
              </a:extLst>
            </p:cNvPr>
            <p:cNvSpPr txBox="1"/>
            <p:nvPr/>
          </p:nvSpPr>
          <p:spPr>
            <a:xfrm>
              <a:off x="645987" y="5018616"/>
              <a:ext cx="43450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900" dirty="0"/>
                <a:t>Delta</a:t>
              </a:r>
              <a:endParaRPr lang="es-CO" sz="900" dirty="0"/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6935D719-6A96-A23F-B9B7-03BF880263FF}"/>
                </a:ext>
              </a:extLst>
            </p:cNvPr>
            <p:cNvSpPr txBox="1"/>
            <p:nvPr/>
          </p:nvSpPr>
          <p:spPr>
            <a:xfrm>
              <a:off x="47852" y="5726333"/>
              <a:ext cx="17669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Recálculo Delta </a:t>
              </a:r>
              <a:r>
                <a:rPr lang="es-E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Interpolación</a:t>
              </a:r>
              <a:endParaRPr lang="es-CO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C9475206-3C4C-A1E5-4DE2-7B5659E4E71B}"/>
              </a:ext>
            </a:extLst>
          </p:cNvPr>
          <p:cNvSpPr/>
          <p:nvPr/>
        </p:nvSpPr>
        <p:spPr>
          <a:xfrm>
            <a:off x="2098479" y="5288317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Flecha: a la derecha 82">
            <a:extLst>
              <a:ext uri="{FF2B5EF4-FFF2-40B4-BE49-F238E27FC236}">
                <a16:creationId xmlns:a16="http://schemas.microsoft.com/office/drawing/2014/main" id="{6CBE4076-3CA0-5951-53CD-5767381453E9}"/>
              </a:ext>
            </a:extLst>
          </p:cNvPr>
          <p:cNvSpPr/>
          <p:nvPr/>
        </p:nvSpPr>
        <p:spPr>
          <a:xfrm>
            <a:off x="4505616" y="5241395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26594F50-25AF-E537-6D44-D5DF4B7BF373}"/>
              </a:ext>
            </a:extLst>
          </p:cNvPr>
          <p:cNvGrpSpPr/>
          <p:nvPr/>
        </p:nvGrpSpPr>
        <p:grpSpPr>
          <a:xfrm>
            <a:off x="5347417" y="4531279"/>
            <a:ext cx="1456405" cy="1871904"/>
            <a:chOff x="5007450" y="4531279"/>
            <a:chExt cx="1456405" cy="1871904"/>
          </a:xfrm>
        </p:grpSpPr>
        <p:pic>
          <p:nvPicPr>
            <p:cNvPr id="1044" name="Picture 20" descr="Racimo - Iconos gratis de negocios y finanzas">
              <a:extLst>
                <a:ext uri="{FF2B5EF4-FFF2-40B4-BE49-F238E27FC236}">
                  <a16:creationId xmlns:a16="http://schemas.microsoft.com/office/drawing/2014/main" id="{341CDF6A-C1E8-371D-4395-956D95071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450" y="4531279"/>
              <a:ext cx="1456405" cy="145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40242DAA-5460-A91F-A9C0-F40725526BF5}"/>
                </a:ext>
              </a:extLst>
            </p:cNvPr>
            <p:cNvSpPr txBox="1"/>
            <p:nvPr/>
          </p:nvSpPr>
          <p:spPr>
            <a:xfrm>
              <a:off x="5062558" y="6033851"/>
              <a:ext cx="14012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4 Clústeres</a:t>
              </a:r>
            </a:p>
          </p:txBody>
        </p:sp>
      </p:grpSp>
      <p:sp>
        <p:nvSpPr>
          <p:cNvPr id="133" name="Flecha: a la derecha 132">
            <a:extLst>
              <a:ext uri="{FF2B5EF4-FFF2-40B4-BE49-F238E27FC236}">
                <a16:creationId xmlns:a16="http://schemas.microsoft.com/office/drawing/2014/main" id="{A6D78AFE-043C-803E-42AB-3A1272DA8495}"/>
              </a:ext>
            </a:extLst>
          </p:cNvPr>
          <p:cNvSpPr/>
          <p:nvPr/>
        </p:nvSpPr>
        <p:spPr>
          <a:xfrm>
            <a:off x="7087485" y="5289060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BED05F29-1A03-8E8C-11DF-7B375B386DBE}"/>
              </a:ext>
            </a:extLst>
          </p:cNvPr>
          <p:cNvGrpSpPr/>
          <p:nvPr/>
        </p:nvGrpSpPr>
        <p:grpSpPr>
          <a:xfrm>
            <a:off x="7929286" y="4773352"/>
            <a:ext cx="1409094" cy="1968795"/>
            <a:chOff x="7393564" y="4773352"/>
            <a:chExt cx="1409094" cy="1968795"/>
          </a:xfrm>
        </p:grpSpPr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id="{6AED3A4D-E3AF-9298-B0AB-5C350EA492A2}"/>
                </a:ext>
              </a:extLst>
            </p:cNvPr>
            <p:cNvGrpSpPr/>
            <p:nvPr/>
          </p:nvGrpSpPr>
          <p:grpSpPr>
            <a:xfrm>
              <a:off x="7393564" y="4773352"/>
              <a:ext cx="1409094" cy="911248"/>
              <a:chOff x="7866690" y="4531279"/>
              <a:chExt cx="1409094" cy="911248"/>
            </a:xfrm>
          </p:grpSpPr>
          <p:grpSp>
            <p:nvGrpSpPr>
              <p:cNvPr id="101" name="Grupo 100">
                <a:extLst>
                  <a:ext uri="{FF2B5EF4-FFF2-40B4-BE49-F238E27FC236}">
                    <a16:creationId xmlns:a16="http://schemas.microsoft.com/office/drawing/2014/main" id="{9F7CA992-D54B-B2D7-37FA-1891DEA2E86B}"/>
                  </a:ext>
                </a:extLst>
              </p:cNvPr>
              <p:cNvGrpSpPr/>
              <p:nvPr/>
            </p:nvGrpSpPr>
            <p:grpSpPr>
              <a:xfrm>
                <a:off x="8291726" y="4531279"/>
                <a:ext cx="559023" cy="498492"/>
                <a:chOff x="8297333" y="4531279"/>
                <a:chExt cx="559023" cy="498492"/>
              </a:xfrm>
            </p:grpSpPr>
            <p:sp>
              <p:nvSpPr>
                <p:cNvPr id="82" name="Rectángulo: esquinas redondeadas 81">
                  <a:extLst>
                    <a:ext uri="{FF2B5EF4-FFF2-40B4-BE49-F238E27FC236}">
                      <a16:creationId xmlns:a16="http://schemas.microsoft.com/office/drawing/2014/main" id="{27C29402-3616-B819-197B-E493626F36D5}"/>
                    </a:ext>
                  </a:extLst>
                </p:cNvPr>
                <p:cNvSpPr/>
                <p:nvPr/>
              </p:nvSpPr>
              <p:spPr>
                <a:xfrm>
                  <a:off x="8297333" y="4531279"/>
                  <a:ext cx="559023" cy="2666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/>
                    <a:t>Data</a:t>
                  </a:r>
                  <a:endParaRPr lang="es-CO" sz="1400" dirty="0"/>
                </a:p>
              </p:txBody>
            </p:sp>
            <p:cxnSp>
              <p:nvCxnSpPr>
                <p:cNvPr id="105" name="Conector recto 104">
                  <a:extLst>
                    <a:ext uri="{FF2B5EF4-FFF2-40B4-BE49-F238E27FC236}">
                      <a16:creationId xmlns:a16="http://schemas.microsoft.com/office/drawing/2014/main" id="{1766FCCA-6993-BF3C-E21A-17558C272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6844" y="4797879"/>
                  <a:ext cx="0" cy="231892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00" name="Grupo 99">
                <a:extLst>
                  <a:ext uri="{FF2B5EF4-FFF2-40B4-BE49-F238E27FC236}">
                    <a16:creationId xmlns:a16="http://schemas.microsoft.com/office/drawing/2014/main" id="{FA7A2D9A-C1AE-6051-46D4-97A621660363}"/>
                  </a:ext>
                </a:extLst>
              </p:cNvPr>
              <p:cNvGrpSpPr/>
              <p:nvPr/>
            </p:nvGrpSpPr>
            <p:grpSpPr>
              <a:xfrm>
                <a:off x="7866690" y="5029771"/>
                <a:ext cx="1409094" cy="412756"/>
                <a:chOff x="7875008" y="5241395"/>
                <a:chExt cx="1409094" cy="412756"/>
              </a:xfrm>
            </p:grpSpPr>
            <p:cxnSp>
              <p:nvCxnSpPr>
                <p:cNvPr id="70" name="Conector recto 69">
                  <a:extLst>
                    <a:ext uri="{FF2B5EF4-FFF2-40B4-BE49-F238E27FC236}">
                      <a16:creationId xmlns:a16="http://schemas.microsoft.com/office/drawing/2014/main" id="{3B0D3801-3BC9-2F39-DA86-4B9B1A2D46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7861" y="5241395"/>
                  <a:ext cx="0" cy="11124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sp>
              <p:nvSpPr>
                <p:cNvPr id="93" name="Elipse 92">
                  <a:extLst>
                    <a:ext uri="{FF2B5EF4-FFF2-40B4-BE49-F238E27FC236}">
                      <a16:creationId xmlns:a16="http://schemas.microsoft.com/office/drawing/2014/main" id="{9D883B13-708A-B3BA-BACE-6CC9EBB0AAD3}"/>
                    </a:ext>
                  </a:extLst>
                </p:cNvPr>
                <p:cNvSpPr/>
                <p:nvPr/>
              </p:nvSpPr>
              <p:spPr>
                <a:xfrm>
                  <a:off x="7875008" y="5352636"/>
                  <a:ext cx="305706" cy="30151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/>
                    <a:t>0</a:t>
                  </a:r>
                  <a:endParaRPr lang="es-CO" dirty="0"/>
                </a:p>
              </p:txBody>
            </p:sp>
            <p:sp>
              <p:nvSpPr>
                <p:cNvPr id="96" name="Elipse 95">
                  <a:extLst>
                    <a:ext uri="{FF2B5EF4-FFF2-40B4-BE49-F238E27FC236}">
                      <a16:creationId xmlns:a16="http://schemas.microsoft.com/office/drawing/2014/main" id="{A84B62FC-D979-42A7-50F4-DA8C1DF69207}"/>
                    </a:ext>
                  </a:extLst>
                </p:cNvPr>
                <p:cNvSpPr/>
                <p:nvPr/>
              </p:nvSpPr>
              <p:spPr>
                <a:xfrm>
                  <a:off x="8610600" y="5352636"/>
                  <a:ext cx="305706" cy="30151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/>
                    <a:t>2</a:t>
                  </a:r>
                  <a:endParaRPr lang="es-CO" dirty="0"/>
                </a:p>
              </p:txBody>
            </p:sp>
            <p:sp>
              <p:nvSpPr>
                <p:cNvPr id="97" name="Elipse 96">
                  <a:extLst>
                    <a:ext uri="{FF2B5EF4-FFF2-40B4-BE49-F238E27FC236}">
                      <a16:creationId xmlns:a16="http://schemas.microsoft.com/office/drawing/2014/main" id="{200D99AA-A1F4-7812-7ED4-3F1B9619B721}"/>
                    </a:ext>
                  </a:extLst>
                </p:cNvPr>
                <p:cNvSpPr/>
                <p:nvPr/>
              </p:nvSpPr>
              <p:spPr>
                <a:xfrm>
                  <a:off x="8242804" y="5352636"/>
                  <a:ext cx="305706" cy="30151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/>
                    <a:t>1</a:t>
                  </a:r>
                  <a:endParaRPr lang="es-CO" dirty="0"/>
                </a:p>
              </p:txBody>
            </p:sp>
            <p:sp>
              <p:nvSpPr>
                <p:cNvPr id="98" name="Elipse 97">
                  <a:extLst>
                    <a:ext uri="{FF2B5EF4-FFF2-40B4-BE49-F238E27FC236}">
                      <a16:creationId xmlns:a16="http://schemas.microsoft.com/office/drawing/2014/main" id="{B2AAF5DA-86AE-2BEA-8F88-58716794C4BA}"/>
                    </a:ext>
                  </a:extLst>
                </p:cNvPr>
                <p:cNvSpPr/>
                <p:nvPr/>
              </p:nvSpPr>
              <p:spPr>
                <a:xfrm>
                  <a:off x="8978396" y="5352636"/>
                  <a:ext cx="305706" cy="301515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/>
                    <a:t>3</a:t>
                  </a:r>
                  <a:endParaRPr lang="es-CO" dirty="0"/>
                </a:p>
              </p:txBody>
            </p:sp>
            <p:cxnSp>
              <p:nvCxnSpPr>
                <p:cNvPr id="102" name="Conector recto 101">
                  <a:extLst>
                    <a:ext uri="{FF2B5EF4-FFF2-40B4-BE49-F238E27FC236}">
                      <a16:creationId xmlns:a16="http://schemas.microsoft.com/office/drawing/2014/main" id="{737DC5AC-35E1-8D43-F637-CA66BF4B5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5657" y="5241395"/>
                  <a:ext cx="0" cy="11124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103" name="Conector recto 102">
                  <a:extLst>
                    <a:ext uri="{FF2B5EF4-FFF2-40B4-BE49-F238E27FC236}">
                      <a16:creationId xmlns:a16="http://schemas.microsoft.com/office/drawing/2014/main" id="{E0079B57-9A2B-5997-0B70-E95D799FB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3453" y="5241395"/>
                  <a:ext cx="0" cy="11124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104" name="Conector recto 103">
                  <a:extLst>
                    <a:ext uri="{FF2B5EF4-FFF2-40B4-BE49-F238E27FC236}">
                      <a16:creationId xmlns:a16="http://schemas.microsoft.com/office/drawing/2014/main" id="{F8BDE05B-6E4B-680A-DE6E-CCF5C7507B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31249" y="5241395"/>
                  <a:ext cx="0" cy="111241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107" name="Conector recto 106">
                  <a:extLst>
                    <a:ext uri="{FF2B5EF4-FFF2-40B4-BE49-F238E27FC236}">
                      <a16:creationId xmlns:a16="http://schemas.microsoft.com/office/drawing/2014/main" id="{319E2438-D4EC-BB5F-33AD-484073891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7276" y="5241395"/>
                  <a:ext cx="1125137" cy="0"/>
                </a:xfrm>
                <a:prstGeom prst="lin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654D4FBF-87D3-CA64-A390-F6F49AC46358}"/>
                </a:ext>
              </a:extLst>
            </p:cNvPr>
            <p:cNvSpPr txBox="1"/>
            <p:nvPr/>
          </p:nvSpPr>
          <p:spPr>
            <a:xfrm>
              <a:off x="7397462" y="5818817"/>
              <a:ext cx="140129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Asignación Clasificación </a:t>
              </a:r>
              <a:r>
                <a:rPr lang="es-ES" dirty="0" err="1"/>
                <a:t>All</a:t>
              </a:r>
              <a:r>
                <a:rPr lang="es-ES" dirty="0"/>
                <a:t> Data</a:t>
              </a:r>
              <a:endParaRPr lang="es-CO" dirty="0"/>
            </a:p>
          </p:txBody>
        </p:sp>
      </p:grpSp>
      <p:sp>
        <p:nvSpPr>
          <p:cNvPr id="151" name="Flecha: a la derecha 150">
            <a:extLst>
              <a:ext uri="{FF2B5EF4-FFF2-40B4-BE49-F238E27FC236}">
                <a16:creationId xmlns:a16="http://schemas.microsoft.com/office/drawing/2014/main" id="{9590C1B0-636E-6AF7-8773-7F0514C93235}"/>
              </a:ext>
            </a:extLst>
          </p:cNvPr>
          <p:cNvSpPr/>
          <p:nvPr/>
        </p:nvSpPr>
        <p:spPr>
          <a:xfrm>
            <a:off x="9622043" y="5307728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8673C428-A7FF-3616-4BA2-13CE9A634ADB}"/>
              </a:ext>
            </a:extLst>
          </p:cNvPr>
          <p:cNvGrpSpPr/>
          <p:nvPr/>
        </p:nvGrpSpPr>
        <p:grpSpPr>
          <a:xfrm>
            <a:off x="10463842" y="4705928"/>
            <a:ext cx="1341867" cy="1713287"/>
            <a:chOff x="9639322" y="4735213"/>
            <a:chExt cx="1341867" cy="1713287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FC0DAA6-BBF5-0340-7377-940000CABF5D}"/>
                </a:ext>
              </a:extLst>
            </p:cNvPr>
            <p:cNvSpPr txBox="1"/>
            <p:nvPr/>
          </p:nvSpPr>
          <p:spPr>
            <a:xfrm>
              <a:off x="9639322" y="5802169"/>
              <a:ext cx="13418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Exportación clústeres</a:t>
              </a:r>
              <a:endParaRPr lang="es-CO" dirty="0"/>
            </a:p>
          </p:txBody>
        </p:sp>
        <p:pic>
          <p:nvPicPr>
            <p:cNvPr id="1046" name="Picture 22" descr="Exportar - Iconos gratis de flechas">
              <a:extLst>
                <a:ext uri="{FF2B5EF4-FFF2-40B4-BE49-F238E27FC236}">
                  <a16:creationId xmlns:a16="http://schemas.microsoft.com/office/drawing/2014/main" id="{C3507594-B2DA-651A-5B27-84D843625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465" y="4735213"/>
              <a:ext cx="1087580" cy="1087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50879B0E-7148-FCD4-1341-F9893C6D261C}"/>
              </a:ext>
            </a:extLst>
          </p:cNvPr>
          <p:cNvGrpSpPr/>
          <p:nvPr/>
        </p:nvGrpSpPr>
        <p:grpSpPr>
          <a:xfrm>
            <a:off x="2940280" y="4586086"/>
            <a:ext cx="1281673" cy="1998183"/>
            <a:chOff x="2544899" y="4586086"/>
            <a:chExt cx="1281673" cy="1998183"/>
          </a:xfrm>
        </p:grpSpPr>
        <p:pic>
          <p:nvPicPr>
            <p:cNvPr id="1040" name="Picture 16" descr="unsupervised learning anomaly detection - Cheap Online Shopping -">
              <a:extLst>
                <a:ext uri="{FF2B5EF4-FFF2-40B4-BE49-F238E27FC236}">
                  <a16:creationId xmlns:a16="http://schemas.microsoft.com/office/drawing/2014/main" id="{1C7B2C1D-EF02-245B-7894-F660CC3DA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899" y="4586086"/>
              <a:ext cx="1281673" cy="123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6678D74A-FA8C-C907-6EF6-10EDFCADCDAE}"/>
                </a:ext>
              </a:extLst>
            </p:cNvPr>
            <p:cNvSpPr txBox="1"/>
            <p:nvPr/>
          </p:nvSpPr>
          <p:spPr>
            <a:xfrm>
              <a:off x="2610933" y="5937938"/>
              <a:ext cx="11496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 err="1"/>
                <a:t>Outliers</a:t>
              </a:r>
              <a:r>
                <a:rPr lang="es-ES" dirty="0"/>
                <a:t> HAMPEL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3" grpId="0" animBg="1"/>
      <p:bldP spid="39" grpId="0" animBg="1"/>
      <p:bldP spid="59" grpId="0" animBg="1"/>
      <p:bldP spid="75" grpId="0" animBg="1"/>
      <p:bldP spid="83" grpId="0" animBg="1"/>
      <p:bldP spid="133" grpId="0" animBg="1"/>
      <p:bldP spid="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B2A918-CEA0-4AA5-8528-889BC080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B3A639-1276-4119-9DE0-980AE901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4</a:t>
            </a:fld>
            <a:endParaRPr lang="es-ES_tradnl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1232635-AE40-68FD-F1D8-E570C7BB3396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Exploración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73C067FB-1747-952C-BEDD-A402F3696086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interés (1) – Recálculo del Delta con Interpolaciones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Flecha: a la derecha 90">
            <a:extLst>
              <a:ext uri="{FF2B5EF4-FFF2-40B4-BE49-F238E27FC236}">
                <a16:creationId xmlns:a16="http://schemas.microsoft.com/office/drawing/2014/main" id="{809CC3A2-7DC4-C5B4-83D9-9C97CE2B6395}"/>
              </a:ext>
            </a:extLst>
          </p:cNvPr>
          <p:cNvSpPr/>
          <p:nvPr/>
        </p:nvSpPr>
        <p:spPr>
          <a:xfrm>
            <a:off x="1726046" y="5257224"/>
            <a:ext cx="468796" cy="26161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ángulo: esquinas redondeadas 91">
                <a:extLst>
                  <a:ext uri="{FF2B5EF4-FFF2-40B4-BE49-F238E27FC236}">
                    <a16:creationId xmlns:a16="http://schemas.microsoft.com/office/drawing/2014/main" id="{7223AE6B-274E-1EDA-EB2D-E7C837DA0766}"/>
                  </a:ext>
                </a:extLst>
              </p:cNvPr>
              <p:cNvSpPr/>
              <p:nvPr/>
            </p:nvSpPr>
            <p:spPr>
              <a:xfrm>
                <a:off x="2274794" y="5007029"/>
                <a:ext cx="1905000" cy="762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𝑰𝒏𝒕𝒆𝒓𝒑𝒐𝒍𝒂𝒄𝒊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s-ES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por hora</a:t>
                </a:r>
              </a:p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(derivación)</a:t>
                </a:r>
              </a:p>
            </p:txBody>
          </p:sp>
        </mc:Choice>
        <mc:Fallback xmlns="">
          <p:sp>
            <p:nvSpPr>
              <p:cNvPr id="92" name="Rectángulo: esquinas redondeadas 91">
                <a:extLst>
                  <a:ext uri="{FF2B5EF4-FFF2-40B4-BE49-F238E27FC236}">
                    <a16:creationId xmlns:a16="http://schemas.microsoft.com/office/drawing/2014/main" id="{7223AE6B-274E-1EDA-EB2D-E7C837DA0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94" y="5007029"/>
                <a:ext cx="1905000" cy="762000"/>
              </a:xfrm>
              <a:prstGeom prst="roundRect">
                <a:avLst/>
              </a:prstGeom>
              <a:blipFill>
                <a:blip r:embed="rId4"/>
                <a:stretch>
                  <a:fillRect b="-1338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ángulo: esquinas redondeadas 95">
                <a:extLst>
                  <a:ext uri="{FF2B5EF4-FFF2-40B4-BE49-F238E27FC236}">
                    <a16:creationId xmlns:a16="http://schemas.microsoft.com/office/drawing/2014/main" id="{5AD6B211-68B8-60D8-8095-757534310F7C}"/>
                  </a:ext>
                </a:extLst>
              </p:cNvPr>
              <p:cNvSpPr/>
              <p:nvPr/>
            </p:nvSpPr>
            <p:spPr>
              <a:xfrm>
                <a:off x="5628308" y="5007029"/>
                <a:ext cx="835548" cy="762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𝑫𝑰𝑭𝑭</m:t>
                      </m:r>
                    </m:oMath>
                  </m:oMathPara>
                </a14:m>
                <a:endParaRPr lang="es-CO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Rectángulo: esquinas redondeadas 95">
                <a:extLst>
                  <a:ext uri="{FF2B5EF4-FFF2-40B4-BE49-F238E27FC236}">
                    <a16:creationId xmlns:a16="http://schemas.microsoft.com/office/drawing/2014/main" id="{5AD6B211-68B8-60D8-8095-75753431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308" y="5007029"/>
                <a:ext cx="835548" cy="762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upo 117">
            <a:extLst>
              <a:ext uri="{FF2B5EF4-FFF2-40B4-BE49-F238E27FC236}">
                <a16:creationId xmlns:a16="http://schemas.microsoft.com/office/drawing/2014/main" id="{7876EEA6-D63C-52D8-C183-F064113F3800}"/>
              </a:ext>
            </a:extLst>
          </p:cNvPr>
          <p:cNvGrpSpPr/>
          <p:nvPr/>
        </p:nvGrpSpPr>
        <p:grpSpPr>
          <a:xfrm>
            <a:off x="996174" y="2197319"/>
            <a:ext cx="11110101" cy="1837519"/>
            <a:chOff x="996174" y="2197319"/>
            <a:chExt cx="11110101" cy="1837519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593B1373-78B3-69B7-52F7-C722A50E058F}"/>
                </a:ext>
              </a:extLst>
            </p:cNvPr>
            <p:cNvGrpSpPr/>
            <p:nvPr/>
          </p:nvGrpSpPr>
          <p:grpSpPr>
            <a:xfrm>
              <a:off x="996174" y="2221699"/>
              <a:ext cx="1903985" cy="1625230"/>
              <a:chOff x="382086" y="4879593"/>
              <a:chExt cx="962307" cy="962307"/>
            </a:xfrm>
          </p:grpSpPr>
          <p:pic>
            <p:nvPicPr>
              <p:cNvPr id="53" name="Gráfico 52" descr="Calculadora con relleno sólido">
                <a:extLst>
                  <a:ext uri="{FF2B5EF4-FFF2-40B4-BE49-F238E27FC236}">
                    <a16:creationId xmlns:a16="http://schemas.microsoft.com/office/drawing/2014/main" id="{4D6D651C-AB13-2EC0-0E24-18D67A9DB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2086" y="4879593"/>
                <a:ext cx="962307" cy="962307"/>
              </a:xfrm>
              <a:prstGeom prst="rect">
                <a:avLst/>
              </a:prstGeom>
            </p:spPr>
          </p:pic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BC8AD334-8947-6B81-DB56-4AF0A67AB283}"/>
                  </a:ext>
                </a:extLst>
              </p:cNvPr>
              <p:cNvSpPr txBox="1"/>
              <p:nvPr/>
            </p:nvSpPr>
            <p:spPr>
              <a:xfrm>
                <a:off x="645987" y="5018616"/>
                <a:ext cx="434503" cy="218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dirty="0"/>
                  <a:t>Delta</a:t>
                </a:r>
                <a:endParaRPr lang="es-CO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>
                  <a:extLst>
                    <a:ext uri="{FF2B5EF4-FFF2-40B4-BE49-F238E27FC236}">
                      <a16:creationId xmlns:a16="http://schemas.microsoft.com/office/drawing/2014/main" id="{ECB9DFCC-1705-82CD-3EBB-DB942031F926}"/>
                    </a:ext>
                  </a:extLst>
                </p:cNvPr>
                <p:cNvSpPr txBox="1"/>
                <p:nvPr/>
              </p:nvSpPr>
              <p:spPr>
                <a:xfrm>
                  <a:off x="2945240" y="3229949"/>
                  <a:ext cx="9161035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s-ES" sz="2000" dirty="0" smtClean="0"/>
                        <m:t>Ƴ</m:t>
                      </m:r>
                      <m:r>
                        <a:rPr lang="es-E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2000" b="0" i="0" smtClean="0">
                              <a:latin typeface="Cambria Math" panose="02040503050406030204" pitchFamily="18" charset="0"/>
                            </a:rPr>
                            <m:t>Inter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000" b="0" i="0" smtClean="0">
                              <a:latin typeface="Cambria Math" panose="02040503050406030204" pitchFamily="18" charset="0"/>
                            </a:rPr>
                            <m:t>Delta</m:t>
                          </m:r>
                        </m:sub>
                      </m:sSub>
                      <m:r>
                        <a:rPr lang="es-ES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𝐹𝑖𝑟𝑠𝑡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𝑅𝑜𝑤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0" i="1">
                          <a:latin typeface="Cambria Math" panose="02040503050406030204" pitchFamily="18" charset="0"/>
                        </a:rPr>
                        <m:t>𝑂𝑙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𝐷𝐸𝐿𝑇𝐴</m:t>
                          </m:r>
                        </m:sub>
                      </m:sSub>
                      <m:r>
                        <a:rPr lang="es-ES" sz="2000" b="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||</m:t>
                      </m:r>
                    </m:oMath>
                  </a14:m>
                  <a:r>
                    <a:rPr lang="es-ES" sz="2000" dirty="0"/>
                    <a:t> </a:t>
                  </a:r>
                  <a14:m>
                    <m:oMath xmlns:m="http://schemas.openxmlformats.org/officeDocument/2006/math">
                      <m:r>
                        <a:rPr lang="es-ES" sz="2000" b="0" i="1">
                          <a:latin typeface="Cambria Math" panose="02040503050406030204" pitchFamily="18" charset="0"/>
                        </a:rPr>
                        <m:t>𝑖𝑛𝑡𝑒𝑟𝑝𝑜𝑙𝑎𝑡𝑒</m:t>
                      </m:r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𝐷𝑎𝑦𝑠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>
                              <a:latin typeface="Cambria Math" panose="02040503050406030204" pitchFamily="18" charset="0"/>
                            </a:rPr>
                            <m:t>𝐼𝑛𝑡𝑒</m:t>
                          </m:r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000" b="0" i="1">
                                  <a:latin typeface="Cambria Math" panose="02040503050406030204" pitchFamily="18" charset="0"/>
                                </a:rPr>
                                <m:t>𝐷𝐸𝐿𝑇𝐴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a14:m>
                  <a:endParaRPr lang="es-CO" sz="2000" dirty="0"/>
                </a:p>
              </p:txBody>
            </p:sp>
          </mc:Choice>
          <mc:Fallback xmlns="">
            <p:sp>
              <p:nvSpPr>
                <p:cNvPr id="3" name="CuadroTexto 2">
                  <a:extLst>
                    <a:ext uri="{FF2B5EF4-FFF2-40B4-BE49-F238E27FC236}">
                      <a16:creationId xmlns:a16="http://schemas.microsoft.com/office/drawing/2014/main" id="{ECB9DFCC-1705-82CD-3EBB-DB942031F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40" y="3229949"/>
                  <a:ext cx="916103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931" t="-2000" b="-36000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uadroTexto 87">
                  <a:extLst>
                    <a:ext uri="{FF2B5EF4-FFF2-40B4-BE49-F238E27FC236}">
                      <a16:creationId xmlns:a16="http://schemas.microsoft.com/office/drawing/2014/main" id="{96FDA152-9B14-FF80-71AA-B0BB3C1D7520}"/>
                    </a:ext>
                  </a:extLst>
                </p:cNvPr>
                <p:cNvSpPr txBox="1"/>
                <p:nvPr/>
              </p:nvSpPr>
              <p:spPr>
                <a:xfrm>
                  <a:off x="2945240" y="2694430"/>
                  <a:ext cx="8505825" cy="4077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𝐼𝑛𝑡𝑒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𝐷𝐸𝐿𝑇𝐴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𝐼𝑛𝑡𝑒</m:t>
                          </m:r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𝑅𝐸𝐴𝐷𝐼𝑁𝐺</m:t>
                              </m:r>
                            </m:sub>
                          </m:sSub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s-ES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𝐼𝑛𝑡𝑒</m:t>
                          </m:r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𝑅𝐸𝐴𝐷𝐼𝑁𝐺</m:t>
                              </m:r>
                            </m:sub>
                          </m:sSub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s-CO" sz="2400" dirty="0"/>
                </a:p>
              </p:txBody>
            </p:sp>
          </mc:Choice>
          <mc:Fallback xmlns="">
            <p:sp>
              <p:nvSpPr>
                <p:cNvPr id="88" name="CuadroTexto 87">
                  <a:extLst>
                    <a:ext uri="{FF2B5EF4-FFF2-40B4-BE49-F238E27FC236}">
                      <a16:creationId xmlns:a16="http://schemas.microsoft.com/office/drawing/2014/main" id="{96FDA152-9B14-FF80-71AA-B0BB3C1D7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40" y="2694430"/>
                  <a:ext cx="8505825" cy="407740"/>
                </a:xfrm>
                <a:prstGeom prst="rect">
                  <a:avLst/>
                </a:prstGeom>
                <a:blipFill>
                  <a:blip r:embed="rId9"/>
                  <a:stretch>
                    <a:fillRect l="-1219" b="-16418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A664ADA3-2678-EC8F-03D0-246B3E7E5A39}"/>
                    </a:ext>
                  </a:extLst>
                </p:cNvPr>
                <p:cNvSpPr txBox="1"/>
                <p:nvPr/>
              </p:nvSpPr>
              <p:spPr>
                <a:xfrm>
                  <a:off x="2945240" y="3665506"/>
                  <a:ext cx="36876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𝑁𝑒𝑤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𝐷𝐸𝐿𝑇𝐴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s-ES" sz="2400" dirty="0"/>
                          <m:t>Ƴ</m:t>
                        </m:r>
                        <m:r>
                          <a:rPr lang="es-E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 panose="02040503050406030204" pitchFamily="18" charset="0"/>
                              </a:rPr>
                              <m:t>Inter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S" sz="2400" b="0" i="0" smtClean="0">
                                <a:latin typeface="Cambria Math" panose="02040503050406030204" pitchFamily="18" charset="0"/>
                              </a:rPr>
                              <m:t>DELTA</m:t>
                            </m:r>
                          </m:sub>
                        </m:sSub>
                        <m:r>
                          <a:rPr lang="es-ES" sz="240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CO" sz="2400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A664ADA3-2678-EC8F-03D0-246B3E7E5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40" y="3665506"/>
                  <a:ext cx="368767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488" r="-2645" b="-34426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96">
                  <a:extLst>
                    <a:ext uri="{FF2B5EF4-FFF2-40B4-BE49-F238E27FC236}">
                      <a16:creationId xmlns:a16="http://schemas.microsoft.com/office/drawing/2014/main" id="{F6CC82A7-B54C-C280-0274-97BA6EE9DB29}"/>
                    </a:ext>
                  </a:extLst>
                </p:cNvPr>
                <p:cNvSpPr txBox="1"/>
                <p:nvPr/>
              </p:nvSpPr>
              <p:spPr>
                <a:xfrm>
                  <a:off x="2945240" y="2197319"/>
                  <a:ext cx="680407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i="1" smtClean="0">
                            <a:latin typeface="Cambria Math" panose="02040503050406030204" pitchFamily="18" charset="0"/>
                          </a:rPr>
                          <m:t>𝐼𝑛𝑡𝑒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𝑅𝐸𝐴𝐷𝐼𝑁𝐺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𝑖𝑛𝑡𝑒𝑟𝑝𝑜𝑟𝑙𝑎𝑡𝑒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𝐻𝑜𝑢𝑟</m:t>
                        </m:r>
                        <m:d>
                          <m:d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𝑅𝑒𝑎𝑑𝑖𝑛𝑔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</m:d>
                      </m:oMath>
                    </m:oMathPara>
                  </a14:m>
                  <a:endParaRPr lang="es-CO" sz="2400" dirty="0"/>
                </a:p>
              </p:txBody>
            </p:sp>
          </mc:Choice>
          <mc:Fallback xmlns="">
            <p:sp>
              <p:nvSpPr>
                <p:cNvPr id="97" name="CuadroTexto 96">
                  <a:extLst>
                    <a:ext uri="{FF2B5EF4-FFF2-40B4-BE49-F238E27FC236}">
                      <a16:creationId xmlns:a16="http://schemas.microsoft.com/office/drawing/2014/main" id="{F6CC82A7-B54C-C280-0274-97BA6EE9D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40" y="2197319"/>
                  <a:ext cx="6804072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717" b="-34426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Elipse 101">
            <a:extLst>
              <a:ext uri="{FF2B5EF4-FFF2-40B4-BE49-F238E27FC236}">
                <a16:creationId xmlns:a16="http://schemas.microsoft.com/office/drawing/2014/main" id="{9DAE9FC7-2023-311B-D6F5-69F9ABB6FA58}"/>
              </a:ext>
            </a:extLst>
          </p:cNvPr>
          <p:cNvSpPr/>
          <p:nvPr/>
        </p:nvSpPr>
        <p:spPr>
          <a:xfrm>
            <a:off x="44263" y="4991729"/>
            <a:ext cx="1586146" cy="79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err="1">
                <a:solidFill>
                  <a:schemeClr val="tx1"/>
                </a:solidFill>
              </a:rPr>
              <a:t>Readings</a:t>
            </a:r>
            <a:endParaRPr lang="es-CO" b="1" i="1" dirty="0">
              <a:solidFill>
                <a:schemeClr val="tx1"/>
              </a:solidFill>
            </a:endParaRP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C3DB7971-7465-6757-5F91-6C23E58531BE}"/>
              </a:ext>
            </a:extLst>
          </p:cNvPr>
          <p:cNvGrpSpPr/>
          <p:nvPr/>
        </p:nvGrpSpPr>
        <p:grpSpPr>
          <a:xfrm>
            <a:off x="4160744" y="5257224"/>
            <a:ext cx="1448513" cy="644901"/>
            <a:chOff x="4160744" y="5257224"/>
            <a:chExt cx="1448513" cy="644901"/>
          </a:xfrm>
        </p:grpSpPr>
        <p:sp>
          <p:nvSpPr>
            <p:cNvPr id="103" name="Flecha: a la derecha 102">
              <a:extLst>
                <a:ext uri="{FF2B5EF4-FFF2-40B4-BE49-F238E27FC236}">
                  <a16:creationId xmlns:a16="http://schemas.microsoft.com/office/drawing/2014/main" id="{1AA7ECCD-B6D8-DB70-1ADA-8F6947FAFBD8}"/>
                </a:ext>
              </a:extLst>
            </p:cNvPr>
            <p:cNvSpPr/>
            <p:nvPr/>
          </p:nvSpPr>
          <p:spPr>
            <a:xfrm>
              <a:off x="4751502" y="5257224"/>
              <a:ext cx="468796" cy="26161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04">
                  <a:extLst>
                    <a:ext uri="{FF2B5EF4-FFF2-40B4-BE49-F238E27FC236}">
                      <a16:creationId xmlns:a16="http://schemas.microsoft.com/office/drawing/2014/main" id="{0461DC58-AAAD-356F-9C2B-726CF02C6452}"/>
                    </a:ext>
                  </a:extLst>
                </p:cNvPr>
                <p:cNvSpPr txBox="1"/>
                <p:nvPr/>
              </p:nvSpPr>
              <p:spPr>
                <a:xfrm>
                  <a:off x="4160744" y="5532793"/>
                  <a:ext cx="144851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𝑰𝒏𝒕𝒆𝒓</m:t>
                            </m:r>
                          </m:e>
                          <m:sub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𝑹𝑬𝑨𝑫𝑰𝑵𝑮</m:t>
                            </m:r>
                          </m:sub>
                        </m:sSub>
                      </m:oMath>
                    </m:oMathPara>
                  </a14:m>
                  <a:endParaRPr lang="es-CO" dirty="0"/>
                </a:p>
              </p:txBody>
            </p:sp>
          </mc:Choice>
          <mc:Fallback xmlns="">
            <p:sp>
              <p:nvSpPr>
                <p:cNvPr id="105" name="CuadroTexto 104">
                  <a:extLst>
                    <a:ext uri="{FF2B5EF4-FFF2-40B4-BE49-F238E27FC236}">
                      <a16:creationId xmlns:a16="http://schemas.microsoft.com/office/drawing/2014/main" id="{0461DC58-AAAD-356F-9C2B-726CF02C6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744" y="5532793"/>
                  <a:ext cx="1448513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5485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7CCC37D2-1D5B-1A2A-A36C-A20EBBD96E0C}"/>
              </a:ext>
            </a:extLst>
          </p:cNvPr>
          <p:cNvGrpSpPr/>
          <p:nvPr/>
        </p:nvGrpSpPr>
        <p:grpSpPr>
          <a:xfrm>
            <a:off x="6390664" y="5257224"/>
            <a:ext cx="1448513" cy="602174"/>
            <a:chOff x="6390664" y="5257224"/>
            <a:chExt cx="1448513" cy="602174"/>
          </a:xfrm>
        </p:grpSpPr>
        <p:sp>
          <p:nvSpPr>
            <p:cNvPr id="106" name="Flecha: a la derecha 105">
              <a:extLst>
                <a:ext uri="{FF2B5EF4-FFF2-40B4-BE49-F238E27FC236}">
                  <a16:creationId xmlns:a16="http://schemas.microsoft.com/office/drawing/2014/main" id="{7D08D1FF-ED0A-03D2-D9F8-FA68BC15D730}"/>
                </a:ext>
              </a:extLst>
            </p:cNvPr>
            <p:cNvSpPr/>
            <p:nvPr/>
          </p:nvSpPr>
          <p:spPr>
            <a:xfrm>
              <a:off x="6924272" y="5257224"/>
              <a:ext cx="468796" cy="26161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06">
                  <a:extLst>
                    <a:ext uri="{FF2B5EF4-FFF2-40B4-BE49-F238E27FC236}">
                      <a16:creationId xmlns:a16="http://schemas.microsoft.com/office/drawing/2014/main" id="{27F08BAA-E6FF-D25A-C85C-69F140C2D8CD}"/>
                    </a:ext>
                  </a:extLst>
                </p:cNvPr>
                <p:cNvSpPr txBox="1"/>
                <p:nvPr/>
              </p:nvSpPr>
              <p:spPr>
                <a:xfrm>
                  <a:off x="6390664" y="5490066"/>
                  <a:ext cx="144851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𝑰𝒏𝒕𝒆𝒓</m:t>
                            </m:r>
                          </m:e>
                          <m:sub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𝑫𝑬𝑳𝑻𝑨</m:t>
                            </m:r>
                          </m:sub>
                        </m:sSub>
                      </m:oMath>
                    </m:oMathPara>
                  </a14:m>
                  <a:endParaRPr lang="es-CO" dirty="0"/>
                </a:p>
              </p:txBody>
            </p:sp>
          </mc:Choice>
          <mc:Fallback xmlns="">
            <p:sp>
              <p:nvSpPr>
                <p:cNvPr id="107" name="CuadroTexto 106">
                  <a:extLst>
                    <a:ext uri="{FF2B5EF4-FFF2-40B4-BE49-F238E27FC236}">
                      <a16:creationId xmlns:a16="http://schemas.microsoft.com/office/drawing/2014/main" id="{27F08BAA-E6FF-D25A-C85C-69F140C2D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664" y="5490066"/>
                  <a:ext cx="14485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B62459A5-43CB-5AC8-8297-DB3E08EBB7E7}"/>
                  </a:ext>
                </a:extLst>
              </p:cNvPr>
              <p:cNvSpPr/>
              <p:nvPr/>
            </p:nvSpPr>
            <p:spPr>
              <a:xfrm>
                <a:off x="6514132" y="4024765"/>
                <a:ext cx="1905000" cy="792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i="1" dirty="0">
                    <a:solidFill>
                      <a:schemeClr val="tx1"/>
                    </a:solidFill>
                  </a:rPr>
                  <a:t>Primera fila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𝑶𝒍</m:t>
                    </m:r>
                    <m:sSub>
                      <m:sSubPr>
                        <m:ctrlPr>
                          <a:rPr lang="es-E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s-E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𝑫𝑬𝑳𝑻𝑨</m:t>
                        </m:r>
                      </m:sub>
                    </m:sSub>
                  </m:oMath>
                </a14:m>
                <a:r>
                  <a:rPr lang="es-ES" b="1" i="1" dirty="0">
                    <a:solidFill>
                      <a:schemeClr val="tx1"/>
                    </a:solidFill>
                  </a:rPr>
                  <a:t> </a:t>
                </a:r>
                <a:endParaRPr lang="es-CO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B62459A5-43CB-5AC8-8297-DB3E08EB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132" y="4024765"/>
                <a:ext cx="1905000" cy="7926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ángulo: esquinas redondeadas 108">
                <a:extLst>
                  <a:ext uri="{FF2B5EF4-FFF2-40B4-BE49-F238E27FC236}">
                    <a16:creationId xmlns:a16="http://schemas.microsoft.com/office/drawing/2014/main" id="{7364A5D6-D7E4-79DD-0EF6-003AE6474D9C}"/>
                  </a:ext>
                </a:extLst>
              </p:cNvPr>
              <p:cNvSpPr/>
              <p:nvPr/>
            </p:nvSpPr>
            <p:spPr>
              <a:xfrm>
                <a:off x="7735981" y="5007029"/>
                <a:ext cx="2209800" cy="762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𝑰𝒏𝒕𝒆𝒓𝒑𝒐𝒍𝒂𝒄𝒊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s-ES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por Día</a:t>
                </a:r>
              </a:p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(Lineal Bidireccional)</a:t>
                </a:r>
              </a:p>
            </p:txBody>
          </p:sp>
        </mc:Choice>
        <mc:Fallback xmlns="">
          <p:sp>
            <p:nvSpPr>
              <p:cNvPr id="109" name="Rectángulo: esquinas redondeadas 108">
                <a:extLst>
                  <a:ext uri="{FF2B5EF4-FFF2-40B4-BE49-F238E27FC236}">
                    <a16:creationId xmlns:a16="http://schemas.microsoft.com/office/drawing/2014/main" id="{7364A5D6-D7E4-79DD-0EF6-003AE6474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981" y="5007029"/>
                <a:ext cx="2209800" cy="762000"/>
              </a:xfrm>
              <a:prstGeom prst="roundRect">
                <a:avLst/>
              </a:prstGeom>
              <a:blipFill>
                <a:blip r:embed="rId15"/>
                <a:stretch>
                  <a:fillRect b="-1338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1047E5F4-C81E-A662-862B-E9A63F14CCAF}"/>
                  </a:ext>
                </a:extLst>
              </p:cNvPr>
              <p:cNvSpPr/>
              <p:nvPr/>
            </p:nvSpPr>
            <p:spPr>
              <a:xfrm>
                <a:off x="10733042" y="4924859"/>
                <a:ext cx="1373233" cy="792600"/>
              </a:xfrm>
              <a:prstGeom prst="ellipse">
                <a:avLst/>
              </a:prstGeom>
              <a:solidFill>
                <a:srgbClr val="FF7C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𝑵𝒆𝒘</m:t>
                          </m:r>
                        </m:e>
                        <m:sub>
                          <m:r>
                            <a:rPr lang="es-E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𝑫𝑬𝑳𝑻𝑨</m:t>
                          </m:r>
                        </m:sub>
                      </m:sSub>
                    </m:oMath>
                  </m:oMathPara>
                </a14:m>
                <a:endParaRPr lang="es-CO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1047E5F4-C81E-A662-862B-E9A63F14C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42" y="4924859"/>
                <a:ext cx="1373233" cy="7926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lecha: a la derecha 114">
            <a:extLst>
              <a:ext uri="{FF2B5EF4-FFF2-40B4-BE49-F238E27FC236}">
                <a16:creationId xmlns:a16="http://schemas.microsoft.com/office/drawing/2014/main" id="{AF050535-DC4B-5D98-C4E2-BB680BCC6234}"/>
              </a:ext>
            </a:extLst>
          </p:cNvPr>
          <p:cNvSpPr/>
          <p:nvPr/>
        </p:nvSpPr>
        <p:spPr>
          <a:xfrm>
            <a:off x="10105013" y="5287104"/>
            <a:ext cx="468796" cy="26161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Flecha: doblada 115">
            <a:extLst>
              <a:ext uri="{FF2B5EF4-FFF2-40B4-BE49-F238E27FC236}">
                <a16:creationId xmlns:a16="http://schemas.microsoft.com/office/drawing/2014/main" id="{B8996212-1160-21C0-479F-4AA70606E9DC}"/>
              </a:ext>
            </a:extLst>
          </p:cNvPr>
          <p:cNvSpPr/>
          <p:nvPr/>
        </p:nvSpPr>
        <p:spPr>
          <a:xfrm rot="5400000">
            <a:off x="8475663" y="4419089"/>
            <a:ext cx="600075" cy="482308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91" grpId="0" animBg="1"/>
      <p:bldP spid="92" grpId="0" animBg="1"/>
      <p:bldP spid="96" grpId="0" animBg="1"/>
      <p:bldP spid="102" grpId="0" animBg="1"/>
      <p:bldP spid="108" grpId="0" animBg="1"/>
      <p:bldP spid="109" grpId="0" animBg="1"/>
      <p:bldP spid="111" grpId="0" animBg="1"/>
      <p:bldP spid="111" grpId="1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E322538C-D52C-28E3-C5F8-10F6A8E13865}"/>
              </a:ext>
            </a:extLst>
          </p:cNvPr>
          <p:cNvGrpSpPr/>
          <p:nvPr/>
        </p:nvGrpSpPr>
        <p:grpSpPr>
          <a:xfrm>
            <a:off x="3383280" y="1774470"/>
            <a:ext cx="8808720" cy="5352521"/>
            <a:chOff x="3383280" y="1853126"/>
            <a:chExt cx="8808720" cy="5352521"/>
          </a:xfrm>
        </p:grpSpPr>
        <p:pic>
          <p:nvPicPr>
            <p:cNvPr id="6148" name="Picture 4" descr="Ventana Abierta Vectores, Iconos, Gráficos y Fondos para Descargar Gratis">
              <a:extLst>
                <a:ext uri="{FF2B5EF4-FFF2-40B4-BE49-F238E27FC236}">
                  <a16:creationId xmlns:a16="http://schemas.microsoft.com/office/drawing/2014/main" id="{99AF8E64-3DFC-DCD3-6CEE-16A631756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80" y="1853126"/>
              <a:ext cx="8808720" cy="535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rapecio 54">
              <a:extLst>
                <a:ext uri="{FF2B5EF4-FFF2-40B4-BE49-F238E27FC236}">
                  <a16:creationId xmlns:a16="http://schemas.microsoft.com/office/drawing/2014/main" id="{19ACF1F7-0EE8-9A3D-778D-5400A2FC0D63}"/>
                </a:ext>
              </a:extLst>
            </p:cNvPr>
            <p:cNvSpPr/>
            <p:nvPr/>
          </p:nvSpPr>
          <p:spPr>
            <a:xfrm flipV="1">
              <a:off x="5699621" y="3971552"/>
              <a:ext cx="4114800" cy="1569340"/>
            </a:xfrm>
            <a:prstGeom prst="trapezoid">
              <a:avLst>
                <a:gd name="adj" fmla="val 5008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7E4562E-0AE1-0913-5F7E-AE9B1011B79F}"/>
                </a:ext>
              </a:extLst>
            </p:cNvPr>
            <p:cNvGrpSpPr/>
            <p:nvPr/>
          </p:nvGrpSpPr>
          <p:grpSpPr>
            <a:xfrm>
              <a:off x="6401389" y="4152732"/>
              <a:ext cx="2703578" cy="799475"/>
              <a:chOff x="5623561" y="3632512"/>
              <a:chExt cx="5641847" cy="1333763"/>
            </a:xfrm>
          </p:grpSpPr>
          <p:sp>
            <p:nvSpPr>
              <p:cNvPr id="10" name="Globo: flecha hacia abajo 9">
                <a:extLst>
                  <a:ext uri="{FF2B5EF4-FFF2-40B4-BE49-F238E27FC236}">
                    <a16:creationId xmlns:a16="http://schemas.microsoft.com/office/drawing/2014/main" id="{07CEE454-A826-7791-709E-72019C4EBC22}"/>
                  </a:ext>
                </a:extLst>
              </p:cNvPr>
              <p:cNvSpPr/>
              <p:nvPr/>
            </p:nvSpPr>
            <p:spPr>
              <a:xfrm>
                <a:off x="5725902" y="3632512"/>
                <a:ext cx="5367528" cy="1333763"/>
              </a:xfrm>
              <a:prstGeom prst="downArrowCallou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D10A365D-76CF-5A66-AE67-4BDD21DFDCF8}"/>
                      </a:ext>
                    </a:extLst>
                  </p:cNvPr>
                  <p:cNvSpPr txBox="1"/>
                  <p:nvPr/>
                </p:nvSpPr>
                <p:spPr>
                  <a:xfrm>
                    <a:off x="5623561" y="3739729"/>
                    <a:ext cx="5641847" cy="8215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𝑂𝑢𝑡𝑙𝑖𝑒𝑟𝑠</m:t>
                          </m:r>
                          <m:r>
                            <a:rPr lang="es-ES" sz="2600" b="0" i="1" smtClean="0">
                              <a:latin typeface="Cambria Math" panose="02040503050406030204" pitchFamily="18" charset="0"/>
                            </a:rPr>
                            <m:t>&lt;36  </m:t>
                          </m:r>
                        </m:oMath>
                      </m:oMathPara>
                    </a14:m>
                    <a:endParaRPr lang="es-CO" sz="2600" dirty="0"/>
                  </a:p>
                </p:txBody>
              </p:sp>
            </mc:Choice>
            <mc:Fallback xmlns="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D10A365D-76CF-5A66-AE67-4BDD21DFDC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3561" y="3739729"/>
                    <a:ext cx="5641847" cy="8215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C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7E920429-1C20-CBBC-EA4C-4473B66AF6F3}"/>
                    </a:ext>
                  </a:extLst>
                </p:cNvPr>
                <p:cNvSpPr txBox="1"/>
                <p:nvPr/>
              </p:nvSpPr>
              <p:spPr>
                <a:xfrm>
                  <a:off x="6083807" y="4851294"/>
                  <a:ext cx="3425953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sz="3200" i="1">
                          <a:latin typeface="Cambria Math" panose="02040503050406030204" pitchFamily="18" charset="0"/>
                        </a:rPr>
                        <m:t>𝑂𝑢𝑡𝑙𝑖𝑒𝑟</m:t>
                      </m:r>
                    </m:oMath>
                  </a14:m>
                  <a:r>
                    <a:rPr lang="es-CO" sz="3200" dirty="0"/>
                    <a:t> =</a:t>
                  </a:r>
                  <a:r>
                    <a:rPr lang="es-ES" sz="3200" dirty="0"/>
                    <a:t> </a:t>
                  </a:r>
                  <a14:m>
                    <m:oMath xmlns:m="http://schemas.openxmlformats.org/officeDocument/2006/math">
                      <m:r>
                        <a:rPr lang="es-ES" sz="3200" i="1">
                          <a:latin typeface="Cambria Math" panose="02040503050406030204" pitchFamily="18" charset="0"/>
                        </a:rPr>
                        <m:t>𝑀𝑒𝑑𝑖𝑎𝑛</m:t>
                      </m:r>
                    </m:oMath>
                  </a14:m>
                  <a:endParaRPr lang="es-CO" sz="3200" dirty="0"/>
                </a:p>
              </p:txBody>
            </p:sp>
          </mc:Choice>
          <mc:Fallback xmlns="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7E920429-1C20-CBBC-EA4C-4473B66AF6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807" y="4851294"/>
                  <a:ext cx="3425953" cy="584775"/>
                </a:xfrm>
                <a:prstGeom prst="rect">
                  <a:avLst/>
                </a:prstGeom>
                <a:blipFill>
                  <a:blip r:embed="rId4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rapecio 14">
              <a:extLst>
                <a:ext uri="{FF2B5EF4-FFF2-40B4-BE49-F238E27FC236}">
                  <a16:creationId xmlns:a16="http://schemas.microsoft.com/office/drawing/2014/main" id="{49449186-717E-DEB1-8FA7-FB35A7AE27A9}"/>
                </a:ext>
              </a:extLst>
            </p:cNvPr>
            <p:cNvSpPr/>
            <p:nvPr/>
          </p:nvSpPr>
          <p:spPr>
            <a:xfrm flipV="1">
              <a:off x="5542346" y="2402212"/>
              <a:ext cx="4388063" cy="1569340"/>
            </a:xfrm>
            <a:prstGeom prst="trapezoid">
              <a:avLst>
                <a:gd name="adj" fmla="val 939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3DAEA8AD-FEB7-CE94-F06B-CF08B3DD7B4D}"/>
                </a:ext>
              </a:extLst>
            </p:cNvPr>
            <p:cNvGrpSpPr/>
            <p:nvPr/>
          </p:nvGrpSpPr>
          <p:grpSpPr>
            <a:xfrm>
              <a:off x="5542346" y="2536509"/>
              <a:ext cx="4442901" cy="799475"/>
              <a:chOff x="5623561" y="3632514"/>
              <a:chExt cx="5641847" cy="1333763"/>
            </a:xfrm>
          </p:grpSpPr>
          <p:sp>
            <p:nvSpPr>
              <p:cNvPr id="47" name="Globo: flecha hacia abajo 46">
                <a:extLst>
                  <a:ext uri="{FF2B5EF4-FFF2-40B4-BE49-F238E27FC236}">
                    <a16:creationId xmlns:a16="http://schemas.microsoft.com/office/drawing/2014/main" id="{C5FEA95C-B651-B336-CA3C-F6F6732F9C0B}"/>
                  </a:ext>
                </a:extLst>
              </p:cNvPr>
              <p:cNvSpPr/>
              <p:nvPr/>
            </p:nvSpPr>
            <p:spPr>
              <a:xfrm>
                <a:off x="5725902" y="3632514"/>
                <a:ext cx="5367528" cy="1333763"/>
              </a:xfrm>
              <a:prstGeom prst="downArrowCallou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uadroTexto 47">
                    <a:extLst>
                      <a:ext uri="{FF2B5EF4-FFF2-40B4-BE49-F238E27FC236}">
                        <a16:creationId xmlns:a16="http://schemas.microsoft.com/office/drawing/2014/main" id="{3470FF87-1D8B-9538-FD6D-ABDC2CB21792}"/>
                      </a:ext>
                    </a:extLst>
                  </p:cNvPr>
                  <p:cNvSpPr txBox="1"/>
                  <p:nvPr/>
                </p:nvSpPr>
                <p:spPr>
                  <a:xfrm>
                    <a:off x="5623561" y="3739729"/>
                    <a:ext cx="5641847" cy="7701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𝑁𝑒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𝐷𝐸𝐿𝑇𝐴</m:t>
                                  </m:r>
                                </m:sub>
                              </m:s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𝑀𝑒𝑑𝑖𝑎𝑛</m:t>
                              </m:r>
                            </m:e>
                          </m:d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&gt;3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oMath>
                      </m:oMathPara>
                    </a14:m>
                    <a:endParaRPr lang="es-CO" sz="2400" dirty="0"/>
                  </a:p>
                </p:txBody>
              </p:sp>
            </mc:Choice>
            <mc:Fallback xmlns="">
              <p:sp>
                <p:nvSpPr>
                  <p:cNvPr id="48" name="CuadroTexto 47">
                    <a:extLst>
                      <a:ext uri="{FF2B5EF4-FFF2-40B4-BE49-F238E27FC236}">
                        <a16:creationId xmlns:a16="http://schemas.microsoft.com/office/drawing/2014/main" id="{3470FF87-1D8B-9538-FD6D-ABDC2CB21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3561" y="3739729"/>
                    <a:ext cx="5641847" cy="77019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s-C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uadroTexto 50">
                  <a:extLst>
                    <a:ext uri="{FF2B5EF4-FFF2-40B4-BE49-F238E27FC236}">
                      <a16:creationId xmlns:a16="http://schemas.microsoft.com/office/drawing/2014/main" id="{2330B050-02F4-BCD6-25BD-1A28A9E26176}"/>
                    </a:ext>
                  </a:extLst>
                </p:cNvPr>
                <p:cNvSpPr txBox="1"/>
                <p:nvPr/>
              </p:nvSpPr>
              <p:spPr>
                <a:xfrm>
                  <a:off x="6897622" y="3275696"/>
                  <a:ext cx="170688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𝑂𝑢𝑡𝑙𝑖𝑒𝑟</m:t>
                        </m:r>
                      </m:oMath>
                    </m:oMathPara>
                  </a14:m>
                  <a:endParaRPr lang="es-CO" sz="3200" dirty="0"/>
                </a:p>
              </p:txBody>
            </p:sp>
          </mc:Choice>
          <mc:Fallback xmlns="">
            <p:sp>
              <p:nvSpPr>
                <p:cNvPr id="51" name="CuadroTexto 50">
                  <a:extLst>
                    <a:ext uri="{FF2B5EF4-FFF2-40B4-BE49-F238E27FC236}">
                      <a16:creationId xmlns:a16="http://schemas.microsoft.com/office/drawing/2014/main" id="{2330B050-02F4-BCD6-25BD-1A28A9E26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22" y="3275696"/>
                  <a:ext cx="1706882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B2A918-CEA0-4AA5-8528-889BC080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B3A639-1276-4119-9DE0-980AE901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5</a:t>
            </a:fld>
            <a:endParaRPr lang="es-ES_tradnl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1232635-AE40-68FD-F1D8-E570C7BB3396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Exploración</a:t>
            </a:r>
            <a:r>
              <a:rPr lang="es-ES" sz="3600" dirty="0"/>
              <a:t> </a:t>
            </a:r>
            <a:endParaRPr lang="es-CO" sz="3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542832-FE15-EA75-A7E2-22F02215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" y="2970793"/>
            <a:ext cx="3566416" cy="25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6CA6BE9-B7E4-D57E-341F-B1EE933578A9}"/>
              </a:ext>
            </a:extLst>
          </p:cNvPr>
          <p:cNvSpPr/>
          <p:nvPr/>
        </p:nvSpPr>
        <p:spPr>
          <a:xfrm>
            <a:off x="7400906" y="58946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73C067FB-1747-952C-BEDD-A402F3696086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interés (2) – Manejo de </a:t>
            </a:r>
            <a:r>
              <a:rPr lang="es-E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Outliers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DB63C781-1EB5-2527-247E-319133D8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36"/>
            <a:ext cx="12192000" cy="4946045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18EBA2-FCC5-4818-B845-3F7846B4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3431C9-F22A-482C-845E-C9DF22AA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6</a:t>
            </a:fld>
            <a:endParaRPr lang="es-ES_tradnl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123B497-E494-6C53-CD91-5DE733F938D4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Exploración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71B8308-3551-A040-1AD6-72458CD94AE7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interés (3) – Dominio Clasificado 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F01BCC-0FA9-531E-F398-F264B71EA2F8}"/>
              </a:ext>
            </a:extLst>
          </p:cNvPr>
          <p:cNvSpPr/>
          <p:nvPr/>
        </p:nvSpPr>
        <p:spPr>
          <a:xfrm>
            <a:off x="6961239" y="1474964"/>
            <a:ext cx="4050890" cy="41937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Clustering</a:t>
            </a:r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s-E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by</a:t>
            </a:r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s-E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day_of_week</a:t>
            </a:r>
            <a:endParaRPr lang="es-CO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2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CB3467-2659-4CD2-A46F-44F7388E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999035-03E2-4692-9488-73751E5B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7</a:t>
            </a:fld>
            <a:endParaRPr lang="es-ES_tradn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28B2DC-4E75-C1B4-3C6E-57923C690F09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Predicción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7436728-81EC-64C0-0B8E-E778B19EDC47}"/>
              </a:ext>
            </a:extLst>
          </p:cNvPr>
          <p:cNvSpPr/>
          <p:nvPr/>
        </p:nvSpPr>
        <p:spPr>
          <a:xfrm>
            <a:off x="1612581" y="39348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2D6D70C5-3BAF-6999-8FD3-EBB9D8D52731}"/>
              </a:ext>
            </a:extLst>
          </p:cNvPr>
          <p:cNvSpPr/>
          <p:nvPr/>
        </p:nvSpPr>
        <p:spPr>
          <a:xfrm>
            <a:off x="3351786" y="39348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5ED937BF-5283-26D4-7136-B51C02684066}"/>
              </a:ext>
            </a:extLst>
          </p:cNvPr>
          <p:cNvSpPr/>
          <p:nvPr/>
        </p:nvSpPr>
        <p:spPr>
          <a:xfrm>
            <a:off x="5473961" y="39348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0A1799A5-7B71-D14B-D077-A530F3694834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rgbClr val="F59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 </a:t>
            </a:r>
            <a:endParaRPr lang="es-CO" sz="3600" dirty="0"/>
          </a:p>
        </p:txBody>
      </p:sp>
      <p:pic>
        <p:nvPicPr>
          <p:cNvPr id="39" name="Picture 12" descr="Logo de Python: la historia y el significado del logotipo, la marca y el  símbolo. | png, vector">
            <a:extLst>
              <a:ext uri="{FF2B5EF4-FFF2-40B4-BE49-F238E27FC236}">
                <a16:creationId xmlns:a16="http://schemas.microsoft.com/office/drawing/2014/main" id="{28E0F17E-4BB7-CF6C-7034-BFD72CC2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58" y="1400709"/>
            <a:ext cx="2380891" cy="6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9298D9F4-C67B-F99B-BD0A-0CF3D44F563A}"/>
              </a:ext>
            </a:extLst>
          </p:cNvPr>
          <p:cNvSpPr/>
          <p:nvPr/>
        </p:nvSpPr>
        <p:spPr>
          <a:xfrm>
            <a:off x="9718311" y="39348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11973E9-317A-2DC3-1132-B5B703E0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50" y="887872"/>
            <a:ext cx="2051803" cy="11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D4068FB-1C46-0759-8F38-E6C2F39F0B65}"/>
              </a:ext>
            </a:extLst>
          </p:cNvPr>
          <p:cNvGrpSpPr/>
          <p:nvPr/>
        </p:nvGrpSpPr>
        <p:grpSpPr>
          <a:xfrm>
            <a:off x="311209" y="3328398"/>
            <a:ext cx="1382494" cy="1597778"/>
            <a:chOff x="240087" y="2215996"/>
            <a:chExt cx="1382494" cy="1597778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ACE0F60-7EAE-DE8D-C5AD-D0F18AE21987}"/>
                </a:ext>
              </a:extLst>
            </p:cNvPr>
            <p:cNvSpPr txBox="1"/>
            <p:nvPr/>
          </p:nvSpPr>
          <p:spPr>
            <a:xfrm>
              <a:off x="240087" y="3167443"/>
              <a:ext cx="1382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/>
                <a:t>Importación </a:t>
              </a:r>
            </a:p>
            <a:p>
              <a:pPr algn="ctr"/>
              <a:r>
                <a:rPr lang="es-ES" dirty="0"/>
                <a:t>Clústeres</a:t>
              </a:r>
              <a:endParaRPr lang="es-CO" dirty="0"/>
            </a:p>
          </p:txBody>
        </p:sp>
        <p:pic>
          <p:nvPicPr>
            <p:cNvPr id="2058" name="Picture 10" descr="Icono Importación, descargar Gratis - Icon-Icons.com">
              <a:extLst>
                <a:ext uri="{FF2B5EF4-FFF2-40B4-BE49-F238E27FC236}">
                  <a16:creationId xmlns:a16="http://schemas.microsoft.com/office/drawing/2014/main" id="{3F8E8683-8921-404D-B178-A1E0E059AA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4" t="6808" r="9546" b="11322"/>
            <a:stretch/>
          </p:blipFill>
          <p:spPr bwMode="auto">
            <a:xfrm>
              <a:off x="496635" y="2215996"/>
              <a:ext cx="869397" cy="89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ED78476-67D0-206C-C610-14E87AC5E315}"/>
              </a:ext>
            </a:extLst>
          </p:cNvPr>
          <p:cNvGrpSpPr/>
          <p:nvPr/>
        </p:nvGrpSpPr>
        <p:grpSpPr>
          <a:xfrm>
            <a:off x="2089597" y="3278247"/>
            <a:ext cx="1343311" cy="1723708"/>
            <a:chOff x="2329965" y="2157180"/>
            <a:chExt cx="1343311" cy="17237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CF74104-2F8B-264A-65EF-98906CC466AD}"/>
                </a:ext>
              </a:extLst>
            </p:cNvPr>
            <p:cNvSpPr txBox="1"/>
            <p:nvPr/>
          </p:nvSpPr>
          <p:spPr>
            <a:xfrm>
              <a:off x="2329965" y="3234557"/>
              <a:ext cx="13433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Preparación Datos</a:t>
              </a:r>
              <a:endParaRPr lang="es-CO" dirty="0"/>
            </a:p>
          </p:txBody>
        </p:sp>
        <p:pic>
          <p:nvPicPr>
            <p:cNvPr id="2060" name="Picture 12" descr="icono de la máquina de engranajes 2494923 Vector en Vecteezy">
              <a:extLst>
                <a:ext uri="{FF2B5EF4-FFF2-40B4-BE49-F238E27FC236}">
                  <a16:creationId xmlns:a16="http://schemas.microsoft.com/office/drawing/2014/main" id="{5082B44C-9D28-D0BD-07D5-F7D40FA91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687" y="2157180"/>
              <a:ext cx="1087661" cy="1087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9AC46DC6-178D-0B45-75F5-C222FB0CAC42}"/>
              </a:ext>
            </a:extLst>
          </p:cNvPr>
          <p:cNvGrpSpPr/>
          <p:nvPr/>
        </p:nvGrpSpPr>
        <p:grpSpPr>
          <a:xfrm>
            <a:off x="8073152" y="3210989"/>
            <a:ext cx="1726281" cy="1610561"/>
            <a:chOff x="6918732" y="3036075"/>
            <a:chExt cx="1726281" cy="1610561"/>
          </a:xfrm>
        </p:grpSpPr>
        <p:pic>
          <p:nvPicPr>
            <p:cNvPr id="2064" name="Picture 16" descr="Calibrar - Iconos gratis de construcción y herramientas">
              <a:extLst>
                <a:ext uri="{FF2B5EF4-FFF2-40B4-BE49-F238E27FC236}">
                  <a16:creationId xmlns:a16="http://schemas.microsoft.com/office/drawing/2014/main" id="{48FF710E-1D9A-CFC3-4522-69507C422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184" y="3036075"/>
              <a:ext cx="1077377" cy="107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59886C9C-54A8-1053-80B4-F6D82C260E6B}"/>
                </a:ext>
              </a:extLst>
            </p:cNvPr>
            <p:cNvSpPr txBox="1"/>
            <p:nvPr/>
          </p:nvSpPr>
          <p:spPr>
            <a:xfrm>
              <a:off x="6918732" y="4000305"/>
              <a:ext cx="17262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Análisis Calibrador</a:t>
              </a:r>
              <a:endParaRPr lang="es-CO" dirty="0"/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6C556C08-D9AF-29A5-7C32-D16F4ED6B715}"/>
              </a:ext>
            </a:extLst>
          </p:cNvPr>
          <p:cNvGrpSpPr/>
          <p:nvPr/>
        </p:nvGrpSpPr>
        <p:grpSpPr>
          <a:xfrm>
            <a:off x="10195325" y="3038104"/>
            <a:ext cx="1726281" cy="1811559"/>
            <a:chOff x="9119059" y="2821985"/>
            <a:chExt cx="1726281" cy="1811559"/>
          </a:xfrm>
        </p:grpSpPr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9AACB736-3201-0C1A-0E1A-60D62FC25F75}"/>
                </a:ext>
              </a:extLst>
            </p:cNvPr>
            <p:cNvSpPr txBox="1"/>
            <p:nvPr/>
          </p:nvSpPr>
          <p:spPr>
            <a:xfrm>
              <a:off x="9119059" y="3987213"/>
              <a:ext cx="17262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Consolidación Exportación</a:t>
              </a:r>
              <a:endParaRPr lang="es-CO" dirty="0"/>
            </a:p>
          </p:txBody>
        </p:sp>
        <p:pic>
          <p:nvPicPr>
            <p:cNvPr id="2066" name="Picture 18" descr="833 Consolidar Vectores, Ilustraciones y Gráficos - 123RF">
              <a:extLst>
                <a:ext uri="{FF2B5EF4-FFF2-40B4-BE49-F238E27FC236}">
                  <a16:creationId xmlns:a16="http://schemas.microsoft.com/office/drawing/2014/main" id="{98D0F128-3DA5-BE9F-6E42-7F9A93F64E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6" t="11368" r="19130" b="12840"/>
            <a:stretch/>
          </p:blipFill>
          <p:spPr bwMode="auto">
            <a:xfrm rot="10800000">
              <a:off x="9481405" y="2821985"/>
              <a:ext cx="1001590" cy="117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Flecha: a la derecha 89">
            <a:extLst>
              <a:ext uri="{FF2B5EF4-FFF2-40B4-BE49-F238E27FC236}">
                <a16:creationId xmlns:a16="http://schemas.microsoft.com/office/drawing/2014/main" id="{FD6C2428-217F-8DC4-E95D-7A2F86DDFC86}"/>
              </a:ext>
            </a:extLst>
          </p:cNvPr>
          <p:cNvSpPr/>
          <p:nvPr/>
        </p:nvSpPr>
        <p:spPr>
          <a:xfrm>
            <a:off x="7596136" y="39348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F7A0AC9-9AFA-7130-3C1C-364F5A733BD2}"/>
              </a:ext>
            </a:extLst>
          </p:cNvPr>
          <p:cNvGrpSpPr/>
          <p:nvPr/>
        </p:nvGrpSpPr>
        <p:grpSpPr>
          <a:xfrm>
            <a:off x="5950977" y="3003670"/>
            <a:ext cx="1726281" cy="1722509"/>
            <a:chOff x="6190493" y="2926668"/>
            <a:chExt cx="1726281" cy="1722509"/>
          </a:xfrm>
        </p:grpSpPr>
        <p:pic>
          <p:nvPicPr>
            <p:cNvPr id="2068" name="Picture 20" descr="Bola de cristal - Iconos gratis de">
              <a:extLst>
                <a:ext uri="{FF2B5EF4-FFF2-40B4-BE49-F238E27FC236}">
                  <a16:creationId xmlns:a16="http://schemas.microsoft.com/office/drawing/2014/main" id="{B213C7BE-D031-F20A-F11F-2C8531120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318" y="2926668"/>
              <a:ext cx="1318631" cy="131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579D14B7-2CFF-43DB-6D84-A7AFF7B44458}"/>
                </a:ext>
              </a:extLst>
            </p:cNvPr>
            <p:cNvSpPr txBox="1"/>
            <p:nvPr/>
          </p:nvSpPr>
          <p:spPr>
            <a:xfrm>
              <a:off x="6190493" y="4279845"/>
              <a:ext cx="17262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Predicción</a:t>
              </a:r>
              <a:endParaRPr lang="es-CO" dirty="0"/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14AA97FE-75CF-A37F-B2ED-F0DF37D8FF80}"/>
              </a:ext>
            </a:extLst>
          </p:cNvPr>
          <p:cNvGrpSpPr/>
          <p:nvPr/>
        </p:nvGrpSpPr>
        <p:grpSpPr>
          <a:xfrm>
            <a:off x="3828802" y="2922552"/>
            <a:ext cx="1726281" cy="2058821"/>
            <a:chOff x="3828802" y="2922552"/>
            <a:chExt cx="1726281" cy="2058821"/>
          </a:xfrm>
        </p:grpSpPr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8050378D-13F8-7F6C-BE0D-B68D2A34AEAC}"/>
                </a:ext>
              </a:extLst>
            </p:cNvPr>
            <p:cNvSpPr txBox="1"/>
            <p:nvPr/>
          </p:nvSpPr>
          <p:spPr>
            <a:xfrm>
              <a:off x="3828802" y="4335042"/>
              <a:ext cx="17262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Optimización Hiperparámetos</a:t>
              </a:r>
              <a:endParaRPr lang="es-CO" dirty="0"/>
            </a:p>
          </p:txBody>
        </p:sp>
        <p:pic>
          <p:nvPicPr>
            <p:cNvPr id="2070" name="Picture 22" descr="Servicios - Bioquimia">
              <a:extLst>
                <a:ext uri="{FF2B5EF4-FFF2-40B4-BE49-F238E27FC236}">
                  <a16:creationId xmlns:a16="http://schemas.microsoft.com/office/drawing/2014/main" id="{7204BEA7-F22E-0BB6-41B0-59AC86E4B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9" t="17401" r="16804" b="16632"/>
            <a:stretch/>
          </p:blipFill>
          <p:spPr bwMode="auto">
            <a:xfrm>
              <a:off x="3938580" y="2922552"/>
              <a:ext cx="1412677" cy="143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0AB5E8-CB23-85A6-1A41-B9D2EFA3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87" y="4741009"/>
            <a:ext cx="1699471" cy="16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30" grpId="0" animBg="1"/>
      <p:bldP spid="36" grpId="0" animBg="1"/>
      <p:bldP spid="41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672F63-38B4-40BB-B8DB-D6629DBC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AFB8D7-CAE6-4036-9120-1B3E47A6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8</a:t>
            </a:fld>
            <a:endParaRPr lang="es-ES_tradn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7D804DF-8B23-9689-41AA-8C5FDC52697E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Predicción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80D90BA-5F3F-5192-82B6-F77A6787EF69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rgbClr val="F59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interés (4) – Preparación de datos</a:t>
            </a:r>
            <a:r>
              <a:rPr lang="es-ES" sz="3600" dirty="0"/>
              <a:t> </a:t>
            </a:r>
            <a:endParaRPr lang="es-CO" sz="3600" dirty="0"/>
          </a:p>
        </p:txBody>
      </p:sp>
      <p:pic>
        <p:nvPicPr>
          <p:cNvPr id="14" name="Picture 12" descr="icono de la máquina de engranajes 2494923 Vector en Vecteezy">
            <a:extLst>
              <a:ext uri="{FF2B5EF4-FFF2-40B4-BE49-F238E27FC236}">
                <a16:creationId xmlns:a16="http://schemas.microsoft.com/office/drawing/2014/main" id="{BFB59154-1B75-6BBE-E651-66447DA1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60" y="2289510"/>
            <a:ext cx="1540428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5C2A6A8C-497A-A391-2728-7EC1DEC7987C}"/>
              </a:ext>
            </a:extLst>
          </p:cNvPr>
          <p:cNvGrpSpPr/>
          <p:nvPr/>
        </p:nvGrpSpPr>
        <p:grpSpPr>
          <a:xfrm>
            <a:off x="1218770" y="4255210"/>
            <a:ext cx="3723971" cy="1955470"/>
            <a:chOff x="353097" y="2213470"/>
            <a:chExt cx="3723971" cy="1955470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6FE205D2-B604-AEC6-78CB-BF16531D57FD}"/>
                </a:ext>
              </a:extLst>
            </p:cNvPr>
            <p:cNvGrpSpPr/>
            <p:nvPr/>
          </p:nvGrpSpPr>
          <p:grpSpPr>
            <a:xfrm>
              <a:off x="353097" y="2213470"/>
              <a:ext cx="3723971" cy="1092294"/>
              <a:chOff x="455887" y="3986569"/>
              <a:chExt cx="3723971" cy="1092294"/>
            </a:xfrm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DF72D8F-A469-2A74-096D-61F575403C9F}"/>
                  </a:ext>
                </a:extLst>
              </p:cNvPr>
              <p:cNvSpPr/>
              <p:nvPr/>
            </p:nvSpPr>
            <p:spPr>
              <a:xfrm>
                <a:off x="481150" y="4570748"/>
                <a:ext cx="3673446" cy="5017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F9C5C125-95D5-8A14-AFAB-90E02C2DE32C}"/>
                  </a:ext>
                </a:extLst>
              </p:cNvPr>
              <p:cNvSpPr/>
              <p:nvPr/>
            </p:nvSpPr>
            <p:spPr>
              <a:xfrm>
                <a:off x="3524323" y="4570748"/>
                <a:ext cx="643788" cy="501765"/>
              </a:xfrm>
              <a:prstGeom prst="rect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>
                    <a:solidFill>
                      <a:schemeClr val="tx1"/>
                    </a:solidFill>
                  </a:rPr>
                  <a:t>14 días</a:t>
                </a:r>
                <a:endParaRPr lang="es-CO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AE1E903-8DA6-1585-DD7D-A1B2508FA39E}"/>
                  </a:ext>
                </a:extLst>
              </p:cNvPr>
              <p:cNvSpPr/>
              <p:nvPr/>
            </p:nvSpPr>
            <p:spPr>
              <a:xfrm>
                <a:off x="481150" y="4570748"/>
                <a:ext cx="643788" cy="501765"/>
              </a:xfrm>
              <a:prstGeom prst="rect">
                <a:avLst/>
              </a:prstGeom>
              <a:solidFill>
                <a:srgbClr val="FF0066">
                  <a:alpha val="2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A9FBC7C-3B69-8807-F9AF-1F65D1B3481C}"/>
                  </a:ext>
                </a:extLst>
              </p:cNvPr>
              <p:cNvSpPr/>
              <p:nvPr/>
            </p:nvSpPr>
            <p:spPr>
              <a:xfrm>
                <a:off x="3510807" y="4024134"/>
                <a:ext cx="64378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Test</a:t>
                </a:r>
                <a:endParaRPr lang="es-E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85BEC091-51B3-5C1D-6172-D72561F11DE1}"/>
                  </a:ext>
                </a:extLst>
              </p:cNvPr>
              <p:cNvSpPr/>
              <p:nvPr/>
            </p:nvSpPr>
            <p:spPr>
              <a:xfrm>
                <a:off x="1577190" y="3986569"/>
                <a:ext cx="8123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Train</a:t>
                </a:r>
                <a:endParaRPr lang="es-E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7172" name="Picture 4" descr="Alejandra Garcia Roa by seilasosa on emaze">
                <a:extLst>
                  <a:ext uri="{FF2B5EF4-FFF2-40B4-BE49-F238E27FC236}">
                    <a16:creationId xmlns:a16="http://schemas.microsoft.com/office/drawing/2014/main" id="{7B81E05A-49C2-D6FA-6D9A-A279F8E1B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55887" y="4324351"/>
                <a:ext cx="3068435" cy="256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Alejandra Garcia Roa by seilasosa on emaze">
                <a:extLst>
                  <a:ext uri="{FF2B5EF4-FFF2-40B4-BE49-F238E27FC236}">
                    <a16:creationId xmlns:a16="http://schemas.microsoft.com/office/drawing/2014/main" id="{FB180375-D65B-201C-6090-346E36FE14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524321" y="4340485"/>
                <a:ext cx="655537" cy="256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" name="Conector: curvado 18">
                <a:extLst>
                  <a:ext uri="{FF2B5EF4-FFF2-40B4-BE49-F238E27FC236}">
                    <a16:creationId xmlns:a16="http://schemas.microsoft.com/office/drawing/2014/main" id="{230A1061-F4E2-81E4-4E0B-2F481159DBF4}"/>
                  </a:ext>
                </a:extLst>
              </p:cNvPr>
              <p:cNvCxnSpPr>
                <a:cxnSpLocks/>
                <a:stCxn id="16" idx="2"/>
                <a:endCxn id="15" idx="2"/>
              </p:cNvCxnSpPr>
              <p:nvPr/>
            </p:nvCxnSpPr>
            <p:spPr>
              <a:xfrm rot="16200000" flipH="1">
                <a:off x="2324630" y="3550926"/>
                <a:ext cx="12700" cy="3043173"/>
              </a:xfrm>
              <a:prstGeom prst="curvedConnector3">
                <a:avLst>
                  <a:gd name="adj1" fmla="val 3896205"/>
                </a:avLst>
              </a:prstGeom>
              <a:ln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7551901F-6BDB-5A5A-FB93-B07B8EBF1B7F}"/>
                </a:ext>
              </a:extLst>
            </p:cNvPr>
            <p:cNvSpPr/>
            <p:nvPr/>
          </p:nvSpPr>
          <p:spPr>
            <a:xfrm>
              <a:off x="1236828" y="3768830"/>
              <a:ext cx="19007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Asignación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DE0E3E2-45CE-5FA7-27FF-D5F76AAD7478}"/>
              </a:ext>
            </a:extLst>
          </p:cNvPr>
          <p:cNvGrpSpPr/>
          <p:nvPr/>
        </p:nvGrpSpPr>
        <p:grpSpPr>
          <a:xfrm>
            <a:off x="8424876" y="4214810"/>
            <a:ext cx="2322666" cy="1587594"/>
            <a:chOff x="706603" y="4418150"/>
            <a:chExt cx="2322666" cy="1587594"/>
          </a:xfrm>
        </p:grpSpPr>
        <p:sp>
          <p:nvSpPr>
            <p:cNvPr id="33" name="Rectángulo: esquinas diagonales redondeadas 32">
              <a:extLst>
                <a:ext uri="{FF2B5EF4-FFF2-40B4-BE49-F238E27FC236}">
                  <a16:creationId xmlns:a16="http://schemas.microsoft.com/office/drawing/2014/main" id="{D4BCE9B6-6DC7-0F30-D2B9-57E50559AE8F}"/>
                </a:ext>
              </a:extLst>
            </p:cNvPr>
            <p:cNvSpPr/>
            <p:nvPr/>
          </p:nvSpPr>
          <p:spPr>
            <a:xfrm>
              <a:off x="706603" y="4418150"/>
              <a:ext cx="2296479" cy="1587594"/>
            </a:xfrm>
            <a:prstGeom prst="round2Diag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81400B3-EBCF-EA33-F0DA-8BC0E23444CF}"/>
                </a:ext>
              </a:extLst>
            </p:cNvPr>
            <p:cNvSpPr txBox="1"/>
            <p:nvPr/>
          </p:nvSpPr>
          <p:spPr>
            <a:xfrm>
              <a:off x="731845" y="4805415"/>
              <a:ext cx="22974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Media Transversal.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Serie calibrada.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# Día de la semana.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/>
                <a:t># de mes.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0B55C5D-3168-0FD4-48C5-4873C526F6C8}"/>
                </a:ext>
              </a:extLst>
            </p:cNvPr>
            <p:cNvSpPr txBox="1"/>
            <p:nvPr/>
          </p:nvSpPr>
          <p:spPr>
            <a:xfrm>
              <a:off x="941037" y="4458550"/>
              <a:ext cx="1962268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Variables Exógenas</a:t>
              </a:r>
              <a:endParaRPr lang="es-CO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Flecha: doblada hacia arriba 40">
            <a:extLst>
              <a:ext uri="{FF2B5EF4-FFF2-40B4-BE49-F238E27FC236}">
                <a16:creationId xmlns:a16="http://schemas.microsoft.com/office/drawing/2014/main" id="{63B52F07-FB52-3798-3B46-6B1757D7D995}"/>
              </a:ext>
            </a:extLst>
          </p:cNvPr>
          <p:cNvSpPr/>
          <p:nvPr/>
        </p:nvSpPr>
        <p:spPr>
          <a:xfrm rot="10800000">
            <a:off x="2772076" y="3059724"/>
            <a:ext cx="1972148" cy="77021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Flecha: doblada hacia arriba 53">
            <a:extLst>
              <a:ext uri="{FF2B5EF4-FFF2-40B4-BE49-F238E27FC236}">
                <a16:creationId xmlns:a16="http://schemas.microsoft.com/office/drawing/2014/main" id="{FD64E19C-014D-C539-9070-F40B33956709}"/>
              </a:ext>
            </a:extLst>
          </p:cNvPr>
          <p:cNvSpPr/>
          <p:nvPr/>
        </p:nvSpPr>
        <p:spPr>
          <a:xfrm rot="10800000" flipH="1">
            <a:off x="7694483" y="2984663"/>
            <a:ext cx="1972148" cy="77021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5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1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188A56-8F92-4BB3-8B8F-8E061C00FBC6}"/>
              </a:ext>
            </a:extLst>
          </p:cNvPr>
          <p:cNvSpPr txBox="1"/>
          <p:nvPr/>
        </p:nvSpPr>
        <p:spPr>
          <a:xfrm>
            <a:off x="4397135" y="193528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ISLEÑOS</a:t>
            </a:r>
          </a:p>
        </p:txBody>
      </p:sp>
      <p:pic>
        <p:nvPicPr>
          <p:cNvPr id="7" name="Picture 2" descr="Repositori UJI">
            <a:extLst>
              <a:ext uri="{FF2B5EF4-FFF2-40B4-BE49-F238E27FC236}">
                <a16:creationId xmlns:a16="http://schemas.microsoft.com/office/drawing/2014/main" id="{503A20D0-7A65-48F2-98A5-39239E79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01" y="232195"/>
            <a:ext cx="2152258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672F63-38B4-40BB-B8DB-D6629DBC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AFB8D7-CAE6-4036-9120-1B3E47A6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9</a:t>
            </a:fld>
            <a:endParaRPr lang="es-ES_tradn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7D804DF-8B23-9689-41AA-8C5FDC52697E}"/>
              </a:ext>
            </a:extLst>
          </p:cNvPr>
          <p:cNvSpPr/>
          <p:nvPr/>
        </p:nvSpPr>
        <p:spPr>
          <a:xfrm>
            <a:off x="61822" y="852256"/>
            <a:ext cx="12068355" cy="508958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Predicción</a:t>
            </a:r>
            <a:r>
              <a:rPr lang="es-ES" sz="3600" dirty="0"/>
              <a:t> </a:t>
            </a:r>
            <a:endParaRPr lang="es-CO" sz="36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80D90BA-5F3F-5192-82B6-F77A6787EF69}"/>
              </a:ext>
            </a:extLst>
          </p:cNvPr>
          <p:cNvSpPr/>
          <p:nvPr/>
        </p:nvSpPr>
        <p:spPr>
          <a:xfrm>
            <a:off x="61822" y="1352399"/>
            <a:ext cx="12068355" cy="664500"/>
          </a:xfrm>
          <a:prstGeom prst="roundRect">
            <a:avLst/>
          </a:prstGeom>
          <a:solidFill>
            <a:srgbClr val="F59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interés (5) – Preparación de datos – Para cada Clúster</a:t>
            </a:r>
            <a:r>
              <a:rPr lang="es-ES" sz="3600" dirty="0"/>
              <a:t> </a:t>
            </a:r>
            <a:endParaRPr lang="es-CO" sz="3600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969E79F-AE67-8D49-5F5F-396B6C3921AB}"/>
              </a:ext>
            </a:extLst>
          </p:cNvPr>
          <p:cNvGrpSpPr/>
          <p:nvPr/>
        </p:nvGrpSpPr>
        <p:grpSpPr>
          <a:xfrm>
            <a:off x="746665" y="3659945"/>
            <a:ext cx="1900731" cy="2513890"/>
            <a:chOff x="3408017" y="4255382"/>
            <a:chExt cx="1900731" cy="2513890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627C39EF-4CF4-5516-6908-EA57F0DB3B85}"/>
                </a:ext>
              </a:extLst>
            </p:cNvPr>
            <p:cNvGrpSpPr/>
            <p:nvPr/>
          </p:nvGrpSpPr>
          <p:grpSpPr>
            <a:xfrm>
              <a:off x="3636876" y="4255382"/>
              <a:ext cx="1520517" cy="1872650"/>
              <a:chOff x="4397135" y="4255382"/>
              <a:chExt cx="1520517" cy="1872650"/>
            </a:xfrm>
          </p:grpSpPr>
          <p:pic>
            <p:nvPicPr>
              <p:cNvPr id="7174" name="Picture 6" descr="Ilustraciones e Imágenes de Brazo robotico en PNG y SVG">
                <a:extLst>
                  <a:ext uri="{FF2B5EF4-FFF2-40B4-BE49-F238E27FC236}">
                    <a16:creationId xmlns:a16="http://schemas.microsoft.com/office/drawing/2014/main" id="{D2F364B9-B3D8-9080-6414-9156EBBCC0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97135" y="4255382"/>
                <a:ext cx="1520517" cy="1872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F4CA0ECC-BD16-3886-E57A-214FC47537B6}"/>
                  </a:ext>
                </a:extLst>
              </p:cNvPr>
              <p:cNvSpPr/>
              <p:nvPr/>
            </p:nvSpPr>
            <p:spPr>
              <a:xfrm>
                <a:off x="5340315" y="5240834"/>
                <a:ext cx="559013" cy="433859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ID</a:t>
                </a:r>
                <a:endParaRPr lang="es-CO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D078E9A3-00F8-0587-DFD2-0600C4955EF9}"/>
                </a:ext>
              </a:extLst>
            </p:cNvPr>
            <p:cNvSpPr/>
            <p:nvPr/>
          </p:nvSpPr>
          <p:spPr>
            <a:xfrm>
              <a:off x="3408017" y="6061386"/>
              <a:ext cx="190073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Selección Serie Característica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FA1B877-EAF7-16F4-78BE-1F2A88079F63}"/>
              </a:ext>
            </a:extLst>
          </p:cNvPr>
          <p:cNvGrpSpPr/>
          <p:nvPr/>
        </p:nvGrpSpPr>
        <p:grpSpPr>
          <a:xfrm>
            <a:off x="6565300" y="3780181"/>
            <a:ext cx="2106903" cy="2273418"/>
            <a:chOff x="6463856" y="3929878"/>
            <a:chExt cx="1905000" cy="2122130"/>
          </a:xfrm>
        </p:grpSpPr>
        <p:pic>
          <p:nvPicPr>
            <p:cNvPr id="7176" name="Picture 8" descr="Random Forest Icon - Download Random Forest Icon 1503830 | Noun Project">
              <a:extLst>
                <a:ext uri="{FF2B5EF4-FFF2-40B4-BE49-F238E27FC236}">
                  <a16:creationId xmlns:a16="http://schemas.microsoft.com/office/drawing/2014/main" id="{C7439187-5C52-99E8-1703-F023A1AF4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856" y="39298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59E5CA6B-4E95-3E1D-3E3B-49B36529F755}"/>
                </a:ext>
              </a:extLst>
            </p:cNvPr>
            <p:cNvSpPr/>
            <p:nvPr/>
          </p:nvSpPr>
          <p:spPr>
            <a:xfrm>
              <a:off x="6468124" y="5651898"/>
              <a:ext cx="19007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Random Forest</a:t>
              </a:r>
              <a:endPara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818569A-9948-DB09-327E-9C6C2D95EFB5}"/>
              </a:ext>
            </a:extLst>
          </p:cNvPr>
          <p:cNvGrpSpPr/>
          <p:nvPr/>
        </p:nvGrpSpPr>
        <p:grpSpPr>
          <a:xfrm>
            <a:off x="3568596" y="3800512"/>
            <a:ext cx="2075504" cy="2232756"/>
            <a:chOff x="6364080" y="4175001"/>
            <a:chExt cx="2075504" cy="2232756"/>
          </a:xfrm>
        </p:grpSpPr>
        <p:sp>
          <p:nvSpPr>
            <p:cNvPr id="30" name="Cubo 29">
              <a:extLst>
                <a:ext uri="{FF2B5EF4-FFF2-40B4-BE49-F238E27FC236}">
                  <a16:creationId xmlns:a16="http://schemas.microsoft.com/office/drawing/2014/main" id="{A68B5F0B-081F-8D7D-19C8-0658BC9A69B7}"/>
                </a:ext>
              </a:extLst>
            </p:cNvPr>
            <p:cNvSpPr/>
            <p:nvPr/>
          </p:nvSpPr>
          <p:spPr>
            <a:xfrm>
              <a:off x="6674709" y="4522981"/>
              <a:ext cx="1381517" cy="1394938"/>
            </a:xfrm>
            <a:prstGeom prst="cub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48C980D-37B0-5004-E07C-8F32BF134213}"/>
                </a:ext>
              </a:extLst>
            </p:cNvPr>
            <p:cNvSpPr txBox="1"/>
            <p:nvPr/>
          </p:nvSpPr>
          <p:spPr>
            <a:xfrm rot="16200000">
              <a:off x="5823611" y="5205384"/>
              <a:ext cx="1450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#Estimadores</a:t>
              </a:r>
              <a:endParaRPr lang="es-CO" dirty="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769B3F1-0F40-FCAB-B082-D2C731FA1553}"/>
                </a:ext>
              </a:extLst>
            </p:cNvPr>
            <p:cNvSpPr txBox="1"/>
            <p:nvPr/>
          </p:nvSpPr>
          <p:spPr>
            <a:xfrm>
              <a:off x="6548745" y="4175001"/>
              <a:ext cx="1890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Max(Profundidad)</a:t>
              </a:r>
              <a:endParaRPr lang="es-CO" dirty="0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BE499760-CCBA-F88F-6303-4952DBA756F1}"/>
                </a:ext>
              </a:extLst>
            </p:cNvPr>
            <p:cNvSpPr txBox="1"/>
            <p:nvPr/>
          </p:nvSpPr>
          <p:spPr>
            <a:xfrm rot="5400000">
              <a:off x="7932630" y="4776164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Lags</a:t>
              </a:r>
              <a:endParaRPr lang="es-CO" dirty="0"/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62E56E1-65F3-4632-FC95-957E3255E042}"/>
                </a:ext>
              </a:extLst>
            </p:cNvPr>
            <p:cNvSpPr txBox="1"/>
            <p:nvPr/>
          </p:nvSpPr>
          <p:spPr>
            <a:xfrm rot="5400000">
              <a:off x="7766171" y="49601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2</a:t>
              </a:r>
              <a:endParaRPr lang="es-CO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5EE2C0FA-D8DB-6AC4-ED47-B3750FD2891D}"/>
                </a:ext>
              </a:extLst>
            </p:cNvPr>
            <p:cNvSpPr txBox="1"/>
            <p:nvPr/>
          </p:nvSpPr>
          <p:spPr>
            <a:xfrm>
              <a:off x="7237802" y="44652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3</a:t>
              </a:r>
              <a:endParaRPr lang="es-CO" dirty="0"/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E9B3383D-D34E-1A50-CFE6-828698D46D09}"/>
                </a:ext>
              </a:extLst>
            </p:cNvPr>
            <p:cNvSpPr txBox="1"/>
            <p:nvPr/>
          </p:nvSpPr>
          <p:spPr>
            <a:xfrm rot="16200000">
              <a:off x="6703601" y="5236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2</a:t>
              </a:r>
              <a:endParaRPr lang="es-CO" dirty="0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19903638-DA7A-16A1-946E-2FB6E4EA3BEB}"/>
                </a:ext>
              </a:extLst>
            </p:cNvPr>
            <p:cNvSpPr txBox="1"/>
            <p:nvPr/>
          </p:nvSpPr>
          <p:spPr>
            <a:xfrm>
              <a:off x="6589996" y="6038425"/>
              <a:ext cx="1375248" cy="3693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Len(</a:t>
              </a:r>
              <a:r>
                <a:rPr lang="es-ES" dirty="0" err="1">
                  <a:solidFill>
                    <a:schemeClr val="bg1"/>
                  </a:solidFill>
                </a:rPr>
                <a:t>grid</a:t>
              </a:r>
              <a:r>
                <a:rPr lang="es-ES" dirty="0">
                  <a:solidFill>
                    <a:schemeClr val="bg1"/>
                  </a:solidFill>
                </a:rPr>
                <a:t>)=12</a:t>
              </a:r>
              <a:endParaRPr lang="es-CO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22" descr="Servicios - Bioquimia">
            <a:extLst>
              <a:ext uri="{FF2B5EF4-FFF2-40B4-BE49-F238E27FC236}">
                <a16:creationId xmlns:a16="http://schemas.microsoft.com/office/drawing/2014/main" id="{6FB65214-274A-3E2B-4C86-6724F5779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17401" r="16804" b="16632"/>
          <a:stretch/>
        </p:blipFill>
        <p:spPr bwMode="auto">
          <a:xfrm>
            <a:off x="5389660" y="2146205"/>
            <a:ext cx="1412677" cy="14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47F220B-7CB5-4C68-0FD1-6C248FC1874B}"/>
              </a:ext>
            </a:extLst>
          </p:cNvPr>
          <p:cNvGrpSpPr/>
          <p:nvPr/>
        </p:nvGrpSpPr>
        <p:grpSpPr>
          <a:xfrm>
            <a:off x="9357209" y="4121719"/>
            <a:ext cx="2102182" cy="2080575"/>
            <a:chOff x="9212832" y="4545230"/>
            <a:chExt cx="2102182" cy="2080575"/>
          </a:xfrm>
        </p:grpSpPr>
        <p:pic>
          <p:nvPicPr>
            <p:cNvPr id="8194" name="Picture 2" descr="4.3. Parámetros | Programación avanzada: Estructuras de datos y funciones">
              <a:extLst>
                <a:ext uri="{FF2B5EF4-FFF2-40B4-BE49-F238E27FC236}">
                  <a16:creationId xmlns:a16="http://schemas.microsoft.com/office/drawing/2014/main" id="{FE8DB177-02F0-C22F-5E8D-540EEC754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597591" y="4545230"/>
              <a:ext cx="1392410" cy="139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A438D0E-7421-264D-8754-C8BAC3E0E446}"/>
                </a:ext>
              </a:extLst>
            </p:cNvPr>
            <p:cNvSpPr/>
            <p:nvPr/>
          </p:nvSpPr>
          <p:spPr>
            <a:xfrm>
              <a:off x="9212832" y="5917919"/>
              <a:ext cx="210218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Hiperparámetros Óptimos</a:t>
              </a:r>
            </a:p>
          </p:txBody>
        </p:sp>
      </p:grpSp>
      <p:sp>
        <p:nvSpPr>
          <p:cNvPr id="52" name="Flecha: a la derecha 51">
            <a:extLst>
              <a:ext uri="{FF2B5EF4-FFF2-40B4-BE49-F238E27FC236}">
                <a16:creationId xmlns:a16="http://schemas.microsoft.com/office/drawing/2014/main" id="{D0AC3FA3-563B-A3B7-D164-5BEDC902AD64}"/>
              </a:ext>
            </a:extLst>
          </p:cNvPr>
          <p:cNvSpPr/>
          <p:nvPr/>
        </p:nvSpPr>
        <p:spPr>
          <a:xfrm>
            <a:off x="2828927" y="47944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87E6F37A-F936-78A0-A1D1-47BC1F184A70}"/>
              </a:ext>
            </a:extLst>
          </p:cNvPr>
          <p:cNvSpPr/>
          <p:nvPr/>
        </p:nvSpPr>
        <p:spPr>
          <a:xfrm>
            <a:off x="5825631" y="47944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Flecha: a la derecha 53">
            <a:extLst>
              <a:ext uri="{FF2B5EF4-FFF2-40B4-BE49-F238E27FC236}">
                <a16:creationId xmlns:a16="http://schemas.microsoft.com/office/drawing/2014/main" id="{EEF0ABFF-AFFD-4E34-0614-E96F0CE7991B}"/>
              </a:ext>
            </a:extLst>
          </p:cNvPr>
          <p:cNvSpPr/>
          <p:nvPr/>
        </p:nvSpPr>
        <p:spPr>
          <a:xfrm>
            <a:off x="8853734" y="4794482"/>
            <a:ext cx="558138" cy="2448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400</Words>
  <Application>Microsoft Office PowerPoint</Application>
  <PresentationFormat>Panorámica</PresentationFormat>
  <Paragraphs>162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Aldan Jay ComSai</cp:lastModifiedBy>
  <cp:revision>79</cp:revision>
  <dcterms:created xsi:type="dcterms:W3CDTF">2017-03-31T07:46:04Z</dcterms:created>
  <dcterms:modified xsi:type="dcterms:W3CDTF">2022-05-10T06:32:20Z</dcterms:modified>
</cp:coreProperties>
</file>