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7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Rockwell" charset="0"/>
      <p:regular r:id="rId19"/>
      <p:bold r:id="rId20"/>
      <p:italic r:id="rId21"/>
      <p:boldItalic r:id="rId22"/>
    </p:embeddedFont>
    <p:embeddedFont>
      <p:font typeface="Roboto" charset="0"/>
      <p:regular r:id="rId23"/>
      <p:bold r:id="rId24"/>
      <p:italic r:id="rId25"/>
      <p:boldItalic r:id="rId26"/>
    </p:embeddedFont>
    <p:embeddedFont>
      <p:font typeface="Fira Sans Extra Condensed Medium" charset="0"/>
      <p:regular r:id="rId27"/>
      <p:bold r:id="rId28"/>
      <p:italic r:id="rId29"/>
      <p:boldItalic r:id="rId30"/>
    </p:embeddedFont>
    <p:embeddedFont>
      <p:font typeface="Fira Sans Extra Condensed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66" y="1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83eb7fb35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283eb7fb3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83eb7fb35_0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1283eb7fb3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35206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 b="1"/>
              <a:t>Frase x ENGANCHE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 b="1"/>
              <a:t>Estudiantes que nos conocimos y con deseo de seguir aprendiendo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/>
              <a:t>Ventajas de nuestra visualización</a:t>
            </a: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/>
              <a:t>Pensamos en qué información nos gustaría recibir si fuéramos los que toman decisiones en ATIDA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/>
              <a:t>Ventas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/>
              <a:t>Productos</a:t>
            </a:r>
            <a:endParaRPr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s-CO"/>
              <a:t>Clientes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Nos pusimos en los zapatos de los ejecutivos….</a:t>
            </a: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83eb7fb35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283eb7fb3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83eb7fb35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283eb7fb3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83eb7fb35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283eb7fb3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hyperlink" Target="https://datahackers.com.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Text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6177" y="3428578"/>
            <a:ext cx="2548681" cy="108743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8500016" y="3649131"/>
            <a:ext cx="30298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 dirty="0"/>
          </a:p>
        </p:txBody>
      </p:sp>
      <p:sp>
        <p:nvSpPr>
          <p:cNvPr id="91" name="Google Shape;91;p13"/>
          <p:cNvSpPr txBox="1"/>
          <p:nvPr/>
        </p:nvSpPr>
        <p:spPr>
          <a:xfrm>
            <a:off x="5184621" y="4930399"/>
            <a:ext cx="68454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ATMIRA </a:t>
            </a:r>
            <a:r>
              <a:rPr lang="es-CO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PHARMA  </a:t>
            </a:r>
            <a:r>
              <a:rPr lang="es-CO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VISUALIZATION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BDE94011-E1E6-79FB-61D4-6675811C7E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228" name="Google Shape;228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60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4059104" y="210611"/>
            <a:ext cx="326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 l="65384"/>
          <a:stretch/>
        </p:blipFill>
        <p:spPr>
          <a:xfrm>
            <a:off x="7121592" y="2451123"/>
            <a:ext cx="4114799" cy="38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942" y="2514183"/>
            <a:ext cx="5734175" cy="349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3;p14">
            <a:extLst>
              <a:ext uri="{FF2B5EF4-FFF2-40B4-BE49-F238E27FC236}">
                <a16:creationId xmlns:a16="http://schemas.microsoft.com/office/drawing/2014/main" xmlns="" id="{65D5EEA6-D143-AA38-D1F4-252AAB2467DD}"/>
              </a:ext>
            </a:extLst>
          </p:cNvPr>
          <p:cNvSpPr txBox="1"/>
          <p:nvPr/>
        </p:nvSpPr>
        <p:spPr>
          <a:xfrm>
            <a:off x="1080853" y="1142428"/>
            <a:ext cx="102820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Los días y las categorías influyen en comportamiento del cliente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4A98AA82-7E0D-A112-1283-ED8EB2E06E22}"/>
              </a:ext>
            </a:extLst>
          </p:cNvPr>
          <p:cNvSpPr/>
          <p:nvPr/>
        </p:nvSpPr>
        <p:spPr>
          <a:xfrm>
            <a:off x="7444861" y="4748111"/>
            <a:ext cx="828496" cy="12909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A7A595C-C001-BF40-D4FC-BB0A2F37857C}"/>
              </a:ext>
            </a:extLst>
          </p:cNvPr>
          <p:cNvSpPr/>
          <p:nvPr/>
        </p:nvSpPr>
        <p:spPr>
          <a:xfrm>
            <a:off x="7121586" y="3843964"/>
            <a:ext cx="3630493" cy="7357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BDE94011-E1E6-79FB-61D4-6675811C7E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228" name="Google Shape;228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2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60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 txBox="1"/>
          <p:nvPr/>
        </p:nvSpPr>
        <p:spPr>
          <a:xfrm>
            <a:off x="4059104" y="210611"/>
            <a:ext cx="326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12" name="Google Shape;103;p14">
            <a:extLst>
              <a:ext uri="{FF2B5EF4-FFF2-40B4-BE49-F238E27FC236}">
                <a16:creationId xmlns:a16="http://schemas.microsoft.com/office/drawing/2014/main" xmlns="" id="{65D5EEA6-D143-AA38-D1F4-252AAB2467DD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Aharoni" panose="020B0604020202020204" pitchFamily="2" charset="-79"/>
                <a:sym typeface="Calibri"/>
              </a:rPr>
              <a:t>Clientes potenciales para su fidelización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C103A6CE-C6DF-3164-81B6-11B3FFCF0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813" y="2234729"/>
            <a:ext cx="6735115" cy="336279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8976990F-0B36-AC2B-4FE0-70166C94B13B}"/>
              </a:ext>
            </a:extLst>
          </p:cNvPr>
          <p:cNvCxnSpPr/>
          <p:nvPr/>
        </p:nvCxnSpPr>
        <p:spPr>
          <a:xfrm>
            <a:off x="6077146" y="2234729"/>
            <a:ext cx="0" cy="35097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E0814E9-2815-6441-4B1A-1B4BE3B93D20}"/>
              </a:ext>
            </a:extLst>
          </p:cNvPr>
          <p:cNvSpPr txBox="1"/>
          <p:nvPr/>
        </p:nvSpPr>
        <p:spPr>
          <a:xfrm>
            <a:off x="6477001" y="2315828"/>
            <a:ext cx="48859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Rockwell" panose="02060603020205020403" pitchFamily="18" charset="0"/>
              </a:rPr>
              <a:t>Permite identificar clientes susceptibles de campañas de fidelización.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Rockwell" panose="02060603020205020403" pitchFamily="18" charset="0"/>
              </a:rPr>
              <a:t>Aproximadamente el 50% de clientes ha comprado más de una vez.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latin typeface="Rockwell" panose="02060603020205020403" pitchFamily="18" charset="0"/>
              </a:rPr>
              <a:t>Elevada capacidad predictiva</a:t>
            </a:r>
          </a:p>
        </p:txBody>
      </p:sp>
    </p:spTree>
    <p:extLst>
      <p:ext uri="{BB962C8B-B14F-4D97-AF65-F5344CB8AC3E}">
        <p14:creationId xmlns:p14="http://schemas.microsoft.com/office/powerpoint/2010/main" xmlns="" val="106033789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BF7E1F06-D802-A979-5531-E31EE49AED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97" name="Google Shape;9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59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4059104" y="210611"/>
            <a:ext cx="3265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 dirty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6">
            <a:alphaModFix/>
          </a:blip>
          <a:srcRect l="1" t="81148" r="14830" b="1413"/>
          <a:stretch/>
        </p:blipFill>
        <p:spPr>
          <a:xfrm>
            <a:off x="2803963" y="4319300"/>
            <a:ext cx="6629400" cy="830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Google Shape;103;p14">
            <a:extLst>
              <a:ext uri="{FF2B5EF4-FFF2-40B4-BE49-F238E27FC236}">
                <a16:creationId xmlns:a16="http://schemas.microsoft.com/office/drawing/2014/main" xmlns="" id="{71C669C1-1113-B2AE-6CE7-2FA17EB645B3}"/>
              </a:ext>
            </a:extLst>
          </p:cNvPr>
          <p:cNvSpPr txBox="1"/>
          <p:nvPr/>
        </p:nvSpPr>
        <p:spPr>
          <a:xfrm>
            <a:off x="1844799" y="5385169"/>
            <a:ext cx="889250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b="1" dirty="0">
                <a:solidFill>
                  <a:srgbClr val="002060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Nunca parar de aprender</a:t>
            </a:r>
            <a:endParaRPr sz="4800" b="1" dirty="0">
              <a:solidFill>
                <a:srgbClr val="002060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pic>
        <p:nvPicPr>
          <p:cNvPr id="16" name="Google Shape;104;p14">
            <a:extLst>
              <a:ext uri="{FF2B5EF4-FFF2-40B4-BE49-F238E27FC236}">
                <a16:creationId xmlns:a16="http://schemas.microsoft.com/office/drawing/2014/main" xmlns="" id="{BD921C14-3668-456C-FA98-D050CE13E1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10" t="1594" r="67511" b="35932"/>
          <a:stretch/>
        </p:blipFill>
        <p:spPr>
          <a:xfrm>
            <a:off x="2928632" y="1841021"/>
            <a:ext cx="2206276" cy="2270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04;p14">
            <a:extLst>
              <a:ext uri="{FF2B5EF4-FFF2-40B4-BE49-F238E27FC236}">
                <a16:creationId xmlns:a16="http://schemas.microsoft.com/office/drawing/2014/main" xmlns="" id="{36968104-4325-1CBA-1730-988D132508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507" t="5029" r="34614" b="32497"/>
          <a:stretch/>
        </p:blipFill>
        <p:spPr>
          <a:xfrm>
            <a:off x="5257423" y="1868453"/>
            <a:ext cx="1962150" cy="2215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oogle Shape;104;p14">
            <a:extLst>
              <a:ext uri="{FF2B5EF4-FFF2-40B4-BE49-F238E27FC236}">
                <a16:creationId xmlns:a16="http://schemas.microsoft.com/office/drawing/2014/main" xmlns="" id="{3074009B-8AA2-2663-B251-7E30562D2E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9253" t="7385" r="1868" b="30141"/>
          <a:stretch/>
        </p:blipFill>
        <p:spPr>
          <a:xfrm>
            <a:off x="7343864" y="1868452"/>
            <a:ext cx="2089499" cy="2215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103;p14">
            <a:extLst>
              <a:ext uri="{FF2B5EF4-FFF2-40B4-BE49-F238E27FC236}">
                <a16:creationId xmlns:a16="http://schemas.microsoft.com/office/drawing/2014/main" xmlns="" id="{DC1C4336-FDE2-5015-180A-599448929FD6}"/>
              </a:ext>
            </a:extLst>
          </p:cNvPr>
          <p:cNvSpPr txBox="1"/>
          <p:nvPr/>
        </p:nvSpPr>
        <p:spPr>
          <a:xfrm>
            <a:off x="3471750" y="1045801"/>
            <a:ext cx="5248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El equipo tras el éxito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4CDA61F4-8947-9C19-8B0A-218282BBCD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110" name="Google Shape;11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59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4059104" y="210611"/>
            <a:ext cx="3265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5874590" y="2134335"/>
            <a:ext cx="529017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2000" b="0" i="0" u="none" strike="noStrike" cap="none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Farmacia online</a:t>
            </a:r>
          </a:p>
          <a:p>
            <a:pPr marL="457200" marR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000" dirty="0">
              <a:latin typeface="Rockwell" panose="02060603020205020403" pitchFamily="18" charset="0"/>
            </a:endParaRPr>
          </a:p>
          <a:p>
            <a:pPr marL="457200" marR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2000" b="0" i="0" u="none" strike="noStrike" cap="none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Centro de operaciones en España</a:t>
            </a:r>
            <a:endParaRPr sz="2000" b="0" i="0" u="none" strike="noStrike" cap="none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288" y="1849084"/>
            <a:ext cx="4403675" cy="444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Google Shape;115;p15">
            <a:extLst>
              <a:ext uri="{FF2B5EF4-FFF2-40B4-BE49-F238E27FC236}">
                <a16:creationId xmlns:a16="http://schemas.microsoft.com/office/drawing/2014/main" xmlns="" id="{594C8001-2EA4-8804-02A0-A1A5FF5EA8A0}"/>
              </a:ext>
            </a:extLst>
          </p:cNvPr>
          <p:cNvSpPr txBox="1"/>
          <p:nvPr/>
        </p:nvSpPr>
        <p:spPr>
          <a:xfrm>
            <a:off x="5688759" y="3661903"/>
            <a:ext cx="566183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2000" b="1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¿Que información nos gustaría recibir?</a:t>
            </a:r>
            <a:endParaRPr sz="20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3;p14">
            <a:extLst>
              <a:ext uri="{FF2B5EF4-FFF2-40B4-BE49-F238E27FC236}">
                <a16:creationId xmlns:a16="http://schemas.microsoft.com/office/drawing/2014/main" xmlns="" id="{1FB287BE-ADDF-A3E3-4735-17A6D98B70C8}"/>
              </a:ext>
            </a:extLst>
          </p:cNvPr>
          <p:cNvSpPr txBox="1"/>
          <p:nvPr/>
        </p:nvSpPr>
        <p:spPr>
          <a:xfrm>
            <a:off x="3471750" y="1101116"/>
            <a:ext cx="52485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Situación actual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sp>
        <p:nvSpPr>
          <p:cNvPr id="15" name="Google Shape;115;p15">
            <a:extLst>
              <a:ext uri="{FF2B5EF4-FFF2-40B4-BE49-F238E27FC236}">
                <a16:creationId xmlns:a16="http://schemas.microsoft.com/office/drawing/2014/main" xmlns="" id="{A9CD4C39-3F1E-2639-2ED8-A316CAC322F2}"/>
              </a:ext>
            </a:extLst>
          </p:cNvPr>
          <p:cNvSpPr txBox="1"/>
          <p:nvPr/>
        </p:nvSpPr>
        <p:spPr>
          <a:xfrm>
            <a:off x="5498651" y="5478843"/>
            <a:ext cx="18859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800" b="1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Ventas</a:t>
            </a:r>
            <a:endParaRPr sz="18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5;p15">
            <a:extLst>
              <a:ext uri="{FF2B5EF4-FFF2-40B4-BE49-F238E27FC236}">
                <a16:creationId xmlns:a16="http://schemas.microsoft.com/office/drawing/2014/main" xmlns="" id="{A31CFF24-125F-5194-93C0-F2527BD846E1}"/>
              </a:ext>
            </a:extLst>
          </p:cNvPr>
          <p:cNvSpPr txBox="1"/>
          <p:nvPr/>
        </p:nvSpPr>
        <p:spPr>
          <a:xfrm>
            <a:off x="7429032" y="5487114"/>
            <a:ext cx="218512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800" b="1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Productos</a:t>
            </a:r>
            <a:endParaRPr sz="18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5;p15">
            <a:extLst>
              <a:ext uri="{FF2B5EF4-FFF2-40B4-BE49-F238E27FC236}">
                <a16:creationId xmlns:a16="http://schemas.microsoft.com/office/drawing/2014/main" xmlns="" id="{67F5DE52-1EC9-881C-E159-57B6836EB0F6}"/>
              </a:ext>
            </a:extLst>
          </p:cNvPr>
          <p:cNvSpPr txBox="1"/>
          <p:nvPr/>
        </p:nvSpPr>
        <p:spPr>
          <a:xfrm>
            <a:off x="9765074" y="5478843"/>
            <a:ext cx="18859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s-CO" sz="1800" b="1" dirty="0">
                <a:solidFill>
                  <a:schemeClr val="dk1"/>
                </a:solidFill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Clientes</a:t>
            </a:r>
            <a:endParaRPr sz="18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" name="Conector: angular 2">
            <a:extLst>
              <a:ext uri="{FF2B5EF4-FFF2-40B4-BE49-F238E27FC236}">
                <a16:creationId xmlns:a16="http://schemas.microsoft.com/office/drawing/2014/main" xmlns="" id="{84C84CE7-DA78-22FD-EFD3-B6F30DBB99F7}"/>
              </a:ext>
            </a:extLst>
          </p:cNvPr>
          <p:cNvCxnSpPr>
            <a:cxnSpLocks/>
            <a:endCxn id="15" idx="0"/>
          </p:cNvCxnSpPr>
          <p:nvPr/>
        </p:nvCxnSpPr>
        <p:spPr>
          <a:xfrm rot="10800000" flipV="1">
            <a:off x="6441627" y="4415585"/>
            <a:ext cx="2079967" cy="1063257"/>
          </a:xfrm>
          <a:prstGeom prst="bentConnector2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xmlns="" id="{D8C917F5-EC02-9A4B-6315-AB08186F2084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 rot="16200000" flipH="1">
            <a:off x="7808065" y="4773585"/>
            <a:ext cx="1425142" cy="191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xmlns="" id="{14AD7EAF-3B7A-CDA1-448B-75151BB3FBF2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rot="16200000" flipH="1">
            <a:off x="8905429" y="3676222"/>
            <a:ext cx="1416871" cy="2188370"/>
          </a:xfrm>
          <a:prstGeom prst="bentConnector3">
            <a:avLst>
              <a:gd name="adj1" fmla="val 25053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55AB815A-9997-4999-3464-624C04660FD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124" name="Google Shape;12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60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4059104" y="210611"/>
            <a:ext cx="326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grpSp>
        <p:nvGrpSpPr>
          <p:cNvPr id="130" name="Google Shape;130;p16"/>
          <p:cNvGrpSpPr/>
          <p:nvPr/>
        </p:nvGrpSpPr>
        <p:grpSpPr>
          <a:xfrm>
            <a:off x="6314888" y="1964854"/>
            <a:ext cx="2838475" cy="1128564"/>
            <a:chOff x="2016463" y="1215125"/>
            <a:chExt cx="2838475" cy="1262675"/>
          </a:xfrm>
        </p:grpSpPr>
        <p:sp>
          <p:nvSpPr>
            <p:cNvPr id="131" name="Google Shape;131;p16"/>
            <p:cNvSpPr/>
            <p:nvPr/>
          </p:nvSpPr>
          <p:spPr>
            <a:xfrm>
              <a:off x="2016463" y="1865200"/>
              <a:ext cx="2838475" cy="612600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Análisis Exploratorio de datos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3741988" y="1215125"/>
              <a:ext cx="1112950" cy="612900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3814013" y="1287150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O1</a:t>
              </a:r>
              <a:endParaRPr sz="21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4" name="Google Shape;134;p16"/>
          <p:cNvGrpSpPr/>
          <p:nvPr/>
        </p:nvGrpSpPr>
        <p:grpSpPr>
          <a:xfrm>
            <a:off x="6314888" y="3226129"/>
            <a:ext cx="2838475" cy="1128564"/>
            <a:chOff x="2016463" y="2634050"/>
            <a:chExt cx="2838475" cy="1262675"/>
          </a:xfrm>
        </p:grpSpPr>
        <p:sp>
          <p:nvSpPr>
            <p:cNvPr id="135" name="Google Shape;135;p16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Enriquecimiento de los datos</a:t>
              </a:r>
              <a:endParaRPr sz="17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sz="21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8" name="Google Shape;138;p16"/>
          <p:cNvGrpSpPr/>
          <p:nvPr/>
        </p:nvGrpSpPr>
        <p:grpSpPr>
          <a:xfrm>
            <a:off x="8587188" y="2590131"/>
            <a:ext cx="2838775" cy="1128832"/>
            <a:chOff x="4288763" y="1924450"/>
            <a:chExt cx="2838775" cy="1262975"/>
          </a:xfrm>
        </p:grpSpPr>
        <p:sp>
          <p:nvSpPr>
            <p:cNvPr id="139" name="Google Shape;139;p16"/>
            <p:cNvSpPr/>
            <p:nvPr/>
          </p:nvSpPr>
          <p:spPr>
            <a:xfrm>
              <a:off x="4288763" y="2574525"/>
              <a:ext cx="2838775" cy="612900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Limpieza y depuración</a:t>
              </a:r>
              <a:endParaRPr sz="17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88763" y="1924450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63788" y="1996475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21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2" name="Google Shape;142;p16"/>
          <p:cNvGrpSpPr/>
          <p:nvPr/>
        </p:nvGrpSpPr>
        <p:grpSpPr>
          <a:xfrm>
            <a:off x="8587188" y="3861884"/>
            <a:ext cx="2838775" cy="1128564"/>
            <a:chOff x="4288763" y="3343375"/>
            <a:chExt cx="2838775" cy="1262675"/>
          </a:xfrm>
        </p:grpSpPr>
        <p:sp>
          <p:nvSpPr>
            <p:cNvPr id="143" name="Google Shape;143;p16"/>
            <p:cNvSpPr/>
            <p:nvPr/>
          </p:nvSpPr>
          <p:spPr>
            <a:xfrm>
              <a:off x="4288763" y="3993450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Inteligencia Artificial</a:t>
              </a:r>
              <a:endParaRPr sz="17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6259708" y="4447933"/>
            <a:ext cx="2838475" cy="1181113"/>
            <a:chOff x="2016463" y="1215125"/>
            <a:chExt cx="2838475" cy="1321469"/>
          </a:xfrm>
        </p:grpSpPr>
        <p:sp>
          <p:nvSpPr>
            <p:cNvPr id="147" name="Google Shape;147;p16"/>
            <p:cNvSpPr/>
            <p:nvPr/>
          </p:nvSpPr>
          <p:spPr>
            <a:xfrm>
              <a:off x="2016463" y="1923993"/>
              <a:ext cx="2838475" cy="612601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Creación de </a:t>
              </a:r>
              <a:r>
                <a:rPr lang="es-CO" sz="1200" dirty="0" err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dashboards</a:t>
              </a:r>
              <a:endParaRPr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741988" y="1215125"/>
              <a:ext cx="1112950" cy="612900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814013" y="1287150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O5</a:t>
              </a:r>
              <a:endParaRPr sz="21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0" name="Google Shape;150;p16"/>
          <p:cNvGrpSpPr/>
          <p:nvPr/>
        </p:nvGrpSpPr>
        <p:grpSpPr>
          <a:xfrm>
            <a:off x="8524128" y="5125761"/>
            <a:ext cx="2838775" cy="1128832"/>
            <a:chOff x="4288763" y="1924450"/>
            <a:chExt cx="2838775" cy="1262975"/>
          </a:xfrm>
        </p:grpSpPr>
        <p:sp>
          <p:nvSpPr>
            <p:cNvPr id="151" name="Google Shape;151;p16"/>
            <p:cNvSpPr/>
            <p:nvPr/>
          </p:nvSpPr>
          <p:spPr>
            <a:xfrm>
              <a:off x="4288763" y="2574525"/>
              <a:ext cx="2838775" cy="612900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2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Perfeccionamiento</a:t>
              </a:r>
              <a:endParaRPr sz="17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288763" y="1924450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463788" y="1996475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201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21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06</a:t>
              </a:r>
              <a:endParaRPr sz="21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54" name="Google Shape;15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0853" y="1883900"/>
            <a:ext cx="4363835" cy="4407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03;p14">
            <a:extLst>
              <a:ext uri="{FF2B5EF4-FFF2-40B4-BE49-F238E27FC236}">
                <a16:creationId xmlns:a16="http://schemas.microsoft.com/office/drawing/2014/main" xmlns="" id="{38306770-012F-7881-8985-10DB34CB33BC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Pasar de raw data a información útil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A66038D5-39DC-BEA3-0C49-0213EDB4F2F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159" name="Google Shape;15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59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 txBox="1"/>
          <p:nvPr/>
        </p:nvSpPr>
        <p:spPr>
          <a:xfrm>
            <a:off x="4059104" y="210611"/>
            <a:ext cx="3265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1687860" y="1983668"/>
            <a:ext cx="312645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Limpieza y depuración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6025101" y="1977397"/>
            <a:ext cx="388323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Enriquecimiento de los datos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 descr="Imagen que contiene bola de billar, dibujo, cuarto, tabla&#10;&#10;Descripción generada automáticamente">
            <a:extLst>
              <a:ext uri="{FF2B5EF4-FFF2-40B4-BE49-F238E27FC236}">
                <a16:creationId xmlns:a16="http://schemas.microsoft.com/office/drawing/2014/main" xmlns="" id="{3D14A8C9-AC2C-970A-E584-3916CA146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425" y="2671030"/>
            <a:ext cx="3209889" cy="1851036"/>
          </a:xfrm>
          <a:prstGeom prst="rect">
            <a:avLst/>
          </a:prstGeom>
        </p:spPr>
      </p:pic>
      <p:sp>
        <p:nvSpPr>
          <p:cNvPr id="24" name="Google Shape;103;p14">
            <a:extLst>
              <a:ext uri="{FF2B5EF4-FFF2-40B4-BE49-F238E27FC236}">
                <a16:creationId xmlns:a16="http://schemas.microsoft.com/office/drawing/2014/main" xmlns="" id="{9EA23D44-FB6E-7AC2-A11C-92EE71491A11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Preparación de los datos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pic>
        <p:nvPicPr>
          <p:cNvPr id="14" name="Imagen 1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28364D96-32BC-A209-25C8-A5822B166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101" y="3001273"/>
            <a:ext cx="5496503" cy="3003991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xmlns="" id="{91759E44-6131-7552-D3E3-1B9F524C4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7153" y="1788718"/>
            <a:ext cx="1886264" cy="1006008"/>
          </a:xfrm>
          <a:prstGeom prst="rect">
            <a:avLst/>
          </a:prstGeom>
        </p:spPr>
      </p:pic>
      <p:sp>
        <p:nvSpPr>
          <p:cNvPr id="27" name="Google Shape;168;p17">
            <a:extLst>
              <a:ext uri="{FF2B5EF4-FFF2-40B4-BE49-F238E27FC236}">
                <a16:creationId xmlns:a16="http://schemas.microsoft.com/office/drawing/2014/main" xmlns="" id="{AE05DD68-B4C2-E2F9-814B-4E180ABEB919}"/>
              </a:ext>
            </a:extLst>
          </p:cNvPr>
          <p:cNvSpPr txBox="1"/>
          <p:nvPr/>
        </p:nvSpPr>
        <p:spPr>
          <a:xfrm>
            <a:off x="1604425" y="4691161"/>
            <a:ext cx="4268883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Eliminación de duplicados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Expresiones regulares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Imputación </a:t>
            </a:r>
            <a:r>
              <a:rPr lang="es-CO" sz="1600" dirty="0" err="1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Random</a:t>
            </a: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 Forest (modelos IA)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1600" dirty="0" err="1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Webscrapping</a:t>
            </a: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s-CO" sz="1600" dirty="0" err="1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bot</a:t>
            </a:r>
            <a:r>
              <a:rPr lang="es-CO" sz="1600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49D1BEC0-34CE-3CAE-FB1B-B17CBAE5D118}"/>
              </a:ext>
            </a:extLst>
          </p:cNvPr>
          <p:cNvPicPr/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10510" y="863246"/>
            <a:ext cx="12192000" cy="6126780"/>
          </a:xfrm>
          <a:prstGeom prst="rect">
            <a:avLst/>
          </a:prstGeom>
        </p:spPr>
      </p:pic>
      <p:pic>
        <p:nvPicPr>
          <p:cNvPr id="174" name="Google Shape;174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59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/>
        </p:nvSpPr>
        <p:spPr>
          <a:xfrm>
            <a:off x="4059104" y="210611"/>
            <a:ext cx="3265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181" name="Google Shape;18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2264" y="4424749"/>
            <a:ext cx="2743200" cy="177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3;p14">
            <a:extLst>
              <a:ext uri="{FF2B5EF4-FFF2-40B4-BE49-F238E27FC236}">
                <a16:creationId xmlns:a16="http://schemas.microsoft.com/office/drawing/2014/main" xmlns="" id="{6682B494-30E4-8130-806C-BA2FA8C721D9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Valor añadido con Inteligencia Artificial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sp>
        <p:nvSpPr>
          <p:cNvPr id="18" name="Google Shape;168;p17">
            <a:extLst>
              <a:ext uri="{FF2B5EF4-FFF2-40B4-BE49-F238E27FC236}">
                <a16:creationId xmlns:a16="http://schemas.microsoft.com/office/drawing/2014/main" xmlns="" id="{3D76FA8F-2AD8-7AC3-87DF-5738EF039E62}"/>
              </a:ext>
            </a:extLst>
          </p:cNvPr>
          <p:cNvSpPr txBox="1"/>
          <p:nvPr/>
        </p:nvSpPr>
        <p:spPr>
          <a:xfrm>
            <a:off x="1080853" y="1983668"/>
            <a:ext cx="3500142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Predicción de reincidencia de compra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9;p17">
            <a:extLst>
              <a:ext uri="{FF2B5EF4-FFF2-40B4-BE49-F238E27FC236}">
                <a16:creationId xmlns:a16="http://schemas.microsoft.com/office/drawing/2014/main" xmlns="" id="{FA628B0F-CB20-9D2B-A704-0C7153EBE75D}"/>
              </a:ext>
            </a:extLst>
          </p:cNvPr>
          <p:cNvSpPr txBox="1"/>
          <p:nvPr/>
        </p:nvSpPr>
        <p:spPr>
          <a:xfrm>
            <a:off x="6618886" y="1983667"/>
            <a:ext cx="452995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Prototipo de sistema de recomendación de productos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xmlns="" id="{775FEE7D-1CC2-793B-A5FC-D9192639A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088" y="2967153"/>
            <a:ext cx="1431553" cy="1274299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xmlns="" id="{3DA689D9-5B17-07EC-7EE6-CD983D8ED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711" y="4409038"/>
            <a:ext cx="2555918" cy="1776314"/>
          </a:xfrm>
          <a:prstGeom prst="rect">
            <a:avLst/>
          </a:prstGeom>
        </p:spPr>
      </p:pic>
      <p:pic>
        <p:nvPicPr>
          <p:cNvPr id="9" name="Imagen 8" descr="Gráfico&#10;&#10;Descripción generada automáticamente con confianza media">
            <a:extLst>
              <a:ext uri="{FF2B5EF4-FFF2-40B4-BE49-F238E27FC236}">
                <a16:creationId xmlns:a16="http://schemas.microsoft.com/office/drawing/2014/main" xmlns="" id="{EB56484F-DBC6-6153-2BF5-5E11DC108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962" b="88889" l="5070" r="95691">
                        <a14:foregroundMark x1="8365" y1="58621" x2="8365" y2="58621"/>
                        <a14:foregroundMark x1="12421" y1="60153" x2="12421" y2="60153"/>
                        <a14:foregroundMark x1="19265" y1="56705" x2="19265" y2="56705"/>
                        <a14:foregroundMark x1="24842" y1="55172" x2="24842" y2="55172"/>
                        <a14:foregroundMark x1="26236" y1="56705" x2="26236" y2="56705"/>
                        <a14:foregroundMark x1="30292" y1="59387" x2="30292" y2="59387"/>
                        <a14:foregroundMark x1="38276" y1="58621" x2="38276" y2="58621"/>
                        <a14:foregroundMark x1="40811" y1="59387" x2="40811" y2="59387"/>
                        <a14:foregroundMark x1="49303" y1="50958" x2="49303" y2="50958"/>
                        <a14:foregroundMark x1="61470" y1="56705" x2="61470" y2="56705"/>
                        <a14:foregroundMark x1="64259" y1="68582" x2="64259" y2="68582"/>
                        <a14:foregroundMark x1="79341" y1="40230" x2="79341" y2="40230"/>
                        <a14:foregroundMark x1="90114" y1="37931" x2="90114" y2="37931"/>
                        <a14:foregroundMark x1="61977" y1="63602" x2="61977" y2="63602"/>
                        <a14:foregroundMark x1="80989" y1="31034" x2="80989" y2="31034"/>
                        <a14:foregroundMark x1="5196" y1="70115" x2="5196" y2="70115"/>
                        <a14:foregroundMark x1="63371" y1="62069" x2="63371" y2="62069"/>
                        <a14:foregroundMark x1="92269" y1="67816" x2="92269" y2="66667"/>
                        <a14:foregroundMark x1="95691" y1="60536" x2="95691" y2="6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782" y="2818104"/>
            <a:ext cx="3245776" cy="10736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88B89EC2-F1E9-7A8D-E988-0A2C94809CE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190" name="Google Shape;19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59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4059104" y="210611"/>
            <a:ext cx="32657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2744" y="3633029"/>
            <a:ext cx="3793425" cy="27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1832" y="3850222"/>
            <a:ext cx="3339746" cy="17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3;p14">
            <a:extLst>
              <a:ext uri="{FF2B5EF4-FFF2-40B4-BE49-F238E27FC236}">
                <a16:creationId xmlns:a16="http://schemas.microsoft.com/office/drawing/2014/main" xmlns="" id="{1998F792-F443-0398-2632-0F66105B1278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Visualización dinámica, sencilla y accesible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sp>
        <p:nvSpPr>
          <p:cNvPr id="19" name="Google Shape;168;p17">
            <a:extLst>
              <a:ext uri="{FF2B5EF4-FFF2-40B4-BE49-F238E27FC236}">
                <a16:creationId xmlns:a16="http://schemas.microsoft.com/office/drawing/2014/main" xmlns="" id="{29266A0C-CD5B-6D63-D1AF-C4798E3E291D}"/>
              </a:ext>
            </a:extLst>
          </p:cNvPr>
          <p:cNvSpPr txBox="1"/>
          <p:nvPr/>
        </p:nvSpPr>
        <p:spPr>
          <a:xfrm>
            <a:off x="1687860" y="1983668"/>
            <a:ext cx="312645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Creación de </a:t>
            </a:r>
            <a:r>
              <a:rPr lang="es-CO" sz="2000" b="1" dirty="0" err="1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dashboard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69;p17">
            <a:extLst>
              <a:ext uri="{FF2B5EF4-FFF2-40B4-BE49-F238E27FC236}">
                <a16:creationId xmlns:a16="http://schemas.microsoft.com/office/drawing/2014/main" xmlns="" id="{D0B6929A-7BAD-07C5-5F6C-D57B28BD162C}"/>
              </a:ext>
            </a:extLst>
          </p:cNvPr>
          <p:cNvSpPr txBox="1"/>
          <p:nvPr/>
        </p:nvSpPr>
        <p:spPr>
          <a:xfrm>
            <a:off x="6852744" y="1983668"/>
            <a:ext cx="388323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latin typeface="Rockwell" panose="02060603020205020403" pitchFamily="18" charset="0"/>
                <a:ea typeface="Calibri"/>
                <a:cs typeface="Calibri"/>
                <a:sym typeface="Calibri"/>
              </a:rPr>
              <a:t>Desarrollo web</a:t>
            </a:r>
            <a:endParaRPr sz="2000" b="1" dirty="0">
              <a:latin typeface="Rockwell" panose="020606030202050204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xmlns="" id="{D998FA81-1C59-2329-83C2-61F1F9BBD3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515" y="2259746"/>
            <a:ext cx="2857143" cy="1590476"/>
          </a:xfrm>
          <a:prstGeom prst="rect">
            <a:avLst/>
          </a:prstGeom>
        </p:spPr>
      </p:pic>
      <p:pic>
        <p:nvPicPr>
          <p:cNvPr id="5" name="Imagen 4" descr="Icono&#10;&#10;Descripción generada automáticamente con confianza media">
            <a:extLst>
              <a:ext uri="{FF2B5EF4-FFF2-40B4-BE49-F238E27FC236}">
                <a16:creationId xmlns:a16="http://schemas.microsoft.com/office/drawing/2014/main" xmlns="" id="{B01F9656-89EC-F11E-6D02-A76E62C32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3473" y="2564508"/>
            <a:ext cx="2857143" cy="980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F3CEB77-CDE9-080C-3F8B-5C307D162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0684" y="3709583"/>
            <a:ext cx="3651397" cy="22956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64DBD205-4F31-A9A4-8C32-31AD8B79C7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208" name="Google Shape;208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60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 txBox="1"/>
          <p:nvPr/>
        </p:nvSpPr>
        <p:spPr>
          <a:xfrm>
            <a:off x="4059104" y="210611"/>
            <a:ext cx="326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2647" y="1914839"/>
            <a:ext cx="9866705" cy="42471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;p14">
            <a:extLst>
              <a:ext uri="{FF2B5EF4-FFF2-40B4-BE49-F238E27FC236}">
                <a16:creationId xmlns:a16="http://schemas.microsoft.com/office/drawing/2014/main" xmlns="" id="{5D19BEC4-8CAD-6631-EC6A-B0E3E88F0A90}"/>
              </a:ext>
            </a:extLst>
          </p:cNvPr>
          <p:cNvSpPr txBox="1"/>
          <p:nvPr/>
        </p:nvSpPr>
        <p:spPr>
          <a:xfrm>
            <a:off x="1080853" y="1142428"/>
            <a:ext cx="1028205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Foco en España, con estrategia internacional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xmlns="" id="{70055CEB-9C02-7111-23D2-E5FAF223BBF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20000"/>
          </a:blip>
          <a:srcRect t="14100" b="9929"/>
          <a:stretch/>
        </p:blipFill>
        <p:spPr>
          <a:xfrm>
            <a:off x="0" y="852736"/>
            <a:ext cx="12192000" cy="6126780"/>
          </a:xfrm>
          <a:prstGeom prst="rect">
            <a:avLst/>
          </a:prstGeom>
        </p:spPr>
      </p:pic>
      <p:pic>
        <p:nvPicPr>
          <p:cNvPr id="218" name="Google Shape;218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b="87573"/>
          <a:stretch/>
        </p:blipFill>
        <p:spPr>
          <a:xfrm>
            <a:off x="0" y="0"/>
            <a:ext cx="12192000" cy="8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 descr="Texto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t="19660" b="10721"/>
          <a:stretch/>
        </p:blipFill>
        <p:spPr>
          <a:xfrm>
            <a:off x="2038237" y="210611"/>
            <a:ext cx="2020867" cy="60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/>
          <p:nvPr/>
        </p:nvSpPr>
        <p:spPr>
          <a:xfrm>
            <a:off x="4059104" y="210611"/>
            <a:ext cx="3265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DATAHACKERS</a:t>
            </a:r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/>
              <a:t>#UniversityHack</a:t>
            </a:r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pic>
        <p:nvPicPr>
          <p:cNvPr id="223" name="Google Shape;223;p21"/>
          <p:cNvPicPr preferRelativeResize="0"/>
          <p:nvPr/>
        </p:nvPicPr>
        <p:blipFill rotWithShape="1">
          <a:blip r:embed="rId6">
            <a:alphaModFix/>
          </a:blip>
          <a:srcRect r="45490"/>
          <a:stretch/>
        </p:blipFill>
        <p:spPr>
          <a:xfrm>
            <a:off x="2264427" y="1891862"/>
            <a:ext cx="7663145" cy="4464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3;p14">
            <a:extLst>
              <a:ext uri="{FF2B5EF4-FFF2-40B4-BE49-F238E27FC236}">
                <a16:creationId xmlns:a16="http://schemas.microsoft.com/office/drawing/2014/main" xmlns="" id="{C4E7C1F0-DF67-E553-6C3E-8ED3EBFFCEE0}"/>
              </a:ext>
            </a:extLst>
          </p:cNvPr>
          <p:cNvSpPr txBox="1"/>
          <p:nvPr/>
        </p:nvSpPr>
        <p:spPr>
          <a:xfrm>
            <a:off x="462458" y="1142428"/>
            <a:ext cx="113511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dirty="0">
                <a:solidFill>
                  <a:schemeClr val="dk1"/>
                </a:solidFill>
                <a:latin typeface="Rockwell" panose="02060603020205020403" pitchFamily="18" charset="0"/>
                <a:cs typeface="Aharoni" panose="020B0604020202020204" pitchFamily="2" charset="-79"/>
              </a:rPr>
              <a:t>Cosmética y Belleza e Higiene, categorías clave</a:t>
            </a:r>
            <a:endParaRPr sz="3600" b="1" dirty="0">
              <a:solidFill>
                <a:schemeClr val="dk1"/>
              </a:solidFill>
              <a:latin typeface="Rockwell" panose="02060603020205020403" pitchFamily="18" charset="0"/>
              <a:ea typeface="Calibri"/>
              <a:cs typeface="Aharoni" panose="020B0604020202020204" pitchFamily="2" charset="-79"/>
              <a:sym typeface="Calibri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F61CE7D5-647A-B8D1-77F8-FB1E1C75142D}"/>
              </a:ext>
            </a:extLst>
          </p:cNvPr>
          <p:cNvSpPr/>
          <p:nvPr/>
        </p:nvSpPr>
        <p:spPr>
          <a:xfrm>
            <a:off x="2643351" y="3490113"/>
            <a:ext cx="1902373" cy="12909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Flecha: arriba y abajo 2">
            <a:extLst>
              <a:ext uri="{FF2B5EF4-FFF2-40B4-BE49-F238E27FC236}">
                <a16:creationId xmlns:a16="http://schemas.microsoft.com/office/drawing/2014/main" xmlns="" id="{F6C79775-76E2-1A3F-2870-E0C6C4694A5A}"/>
              </a:ext>
            </a:extLst>
          </p:cNvPr>
          <p:cNvSpPr/>
          <p:nvPr/>
        </p:nvSpPr>
        <p:spPr>
          <a:xfrm>
            <a:off x="3652343" y="2294049"/>
            <a:ext cx="78830" cy="32395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: arriba y abajo 12">
            <a:extLst>
              <a:ext uri="{FF2B5EF4-FFF2-40B4-BE49-F238E27FC236}">
                <a16:creationId xmlns:a16="http://schemas.microsoft.com/office/drawing/2014/main" xmlns="" id="{EEB42440-B9DF-FD13-AB2B-6558CFCADB58}"/>
              </a:ext>
            </a:extLst>
          </p:cNvPr>
          <p:cNvSpPr/>
          <p:nvPr/>
        </p:nvSpPr>
        <p:spPr>
          <a:xfrm>
            <a:off x="3731173" y="5202326"/>
            <a:ext cx="78830" cy="32395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Flecha: arriba y abajo 16">
            <a:extLst>
              <a:ext uri="{FF2B5EF4-FFF2-40B4-BE49-F238E27FC236}">
                <a16:creationId xmlns:a16="http://schemas.microsoft.com/office/drawing/2014/main" xmlns="" id="{055CE54E-3601-F56F-8123-173D0820C2E9}"/>
              </a:ext>
            </a:extLst>
          </p:cNvPr>
          <p:cNvSpPr/>
          <p:nvPr/>
        </p:nvSpPr>
        <p:spPr>
          <a:xfrm rot="16579164">
            <a:off x="4401995" y="5515611"/>
            <a:ext cx="45719" cy="168166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257</Words>
  <Application>Microsoft Office PowerPoint</Application>
  <PresentationFormat>Personalizado</PresentationFormat>
  <Paragraphs>88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Rockwell</vt:lpstr>
      <vt:lpstr>Aharoni</vt:lpstr>
      <vt:lpstr>Roboto</vt:lpstr>
      <vt:lpstr>Fira Sans Extra Condensed Medium</vt:lpstr>
      <vt:lpstr>Fira Sans Extra Condensed</vt:lpstr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INTELIGENCIA</cp:lastModifiedBy>
  <cp:revision>5</cp:revision>
  <dcterms:modified xsi:type="dcterms:W3CDTF">2022-05-10T05:30:19Z</dcterms:modified>
</cp:coreProperties>
</file>