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1" r:id="rId1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Berros Sanmartin" initials="IBS" lastIdx="2" clrIdx="0">
    <p:extLst>
      <p:ext uri="{19B8F6BF-5375-455C-9EA6-DF929625EA0E}">
        <p15:presenceInfo xmlns:p15="http://schemas.microsoft.com/office/powerpoint/2012/main" userId="S::Irene.Berros.Sanmartin@es.ey.com::b2eef26f-6223-44bb-b206-d48c2cf215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8T20:21:39.112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26337-4923-44AE-A3A3-9C40AE7373C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8A1507B-0273-4778-9A2E-DA3BE2D8B88D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Irene Berros Sanmartín</a:t>
          </a:r>
          <a:endParaRPr lang="es-ES_tradnl" sz="2000" b="1" dirty="0">
            <a:solidFill>
              <a:schemeClr val="tx1"/>
            </a:solidFill>
          </a:endParaRPr>
        </a:p>
      </dgm:t>
    </dgm:pt>
    <dgm:pt modelId="{DF24A1F6-A3EB-4938-B749-4D300B95EA9F}" type="parTrans" cxnId="{1D6970C6-5B42-4F4C-B63A-C2E95DFFB2C9}">
      <dgm:prSet/>
      <dgm:spPr/>
      <dgm:t>
        <a:bodyPr/>
        <a:lstStyle/>
        <a:p>
          <a:endParaRPr lang="es-ES_tradnl"/>
        </a:p>
      </dgm:t>
    </dgm:pt>
    <dgm:pt modelId="{4BE6F0C1-A615-4939-BBA9-BC3B65304CFA}" type="sibTrans" cxnId="{1D6970C6-5B42-4F4C-B63A-C2E95DFFB2C9}">
      <dgm:prSet/>
      <dgm:spPr>
        <a:blipFill dpi="0" rotWithShape="1">
          <a:blip xmlns:r="http://schemas.openxmlformats.org/officeDocument/2006/relationships" r:embed="rId1"/>
          <a:srcRect/>
          <a:stretch>
            <a:fillRect t="-11609" b="-4391"/>
          </a:stretch>
        </a:blipFill>
      </dgm:spPr>
      <dgm:t>
        <a:bodyPr/>
        <a:lstStyle/>
        <a:p>
          <a:endParaRPr lang="es-ES_tradnl"/>
        </a:p>
      </dgm:t>
      <dgm:extLst>
        <a:ext uri="{E40237B7-FDA0-4F09-8148-C483321AD2D9}">
          <dgm14:cNvPr xmlns:dgm14="http://schemas.microsoft.com/office/drawing/2010/diagram" id="0" name="" descr="Mujer de cabello largo sonriendo&#10;&#10;Descripción generada automáticamente">
            <a:extLst>
              <a:ext uri="{FF2B5EF4-FFF2-40B4-BE49-F238E27FC236}">
                <a16:creationId xmlns:a16="http://schemas.microsoft.com/office/drawing/2014/main" id="{910C9D5A-49E1-42D4-AE66-C5146E60822A}"/>
              </a:ext>
            </a:extLst>
          </dgm14:cNvPr>
        </a:ext>
      </dgm:extLst>
    </dgm:pt>
    <dgm:pt modelId="{56B69194-1A10-427C-B6CD-175C54796760}" type="pres">
      <dgm:prSet presAssocID="{E2A26337-4923-44AE-A3A3-9C40AE7373C0}" presName="Name0" presStyleCnt="0">
        <dgm:presLayoutVars>
          <dgm:chMax val="7"/>
          <dgm:chPref val="7"/>
          <dgm:dir/>
        </dgm:presLayoutVars>
      </dgm:prSet>
      <dgm:spPr/>
    </dgm:pt>
    <dgm:pt modelId="{1D390FDE-ECCA-4E36-B1C4-D28699173A51}" type="pres">
      <dgm:prSet presAssocID="{E2A26337-4923-44AE-A3A3-9C40AE7373C0}" presName="Name1" presStyleCnt="0"/>
      <dgm:spPr/>
    </dgm:pt>
    <dgm:pt modelId="{8C3B072D-8056-4085-9CB7-DC2E0340F47C}" type="pres">
      <dgm:prSet presAssocID="{4BE6F0C1-A615-4939-BBA9-BC3B65304CFA}" presName="picture_1" presStyleCnt="0"/>
      <dgm:spPr/>
    </dgm:pt>
    <dgm:pt modelId="{2D2316AC-8185-40BA-A0E2-C65935269004}" type="pres">
      <dgm:prSet presAssocID="{4BE6F0C1-A615-4939-BBA9-BC3B65304CFA}" presName="pictureRepeatNode" presStyleLbl="alignImgPlace1" presStyleIdx="0" presStyleCnt="1" custScaleX="104987" custScaleY="104987" custLinFactNeighborX="3723" custLinFactNeighborY="-24703"/>
      <dgm:spPr/>
    </dgm:pt>
    <dgm:pt modelId="{1FEE4D1F-5EF2-472C-A66C-C7EC44E60377}" type="pres">
      <dgm:prSet presAssocID="{A8A1507B-0273-4778-9A2E-DA3BE2D8B88D}" presName="text_1" presStyleLbl="node1" presStyleIdx="0" presStyleCnt="0" custScaleX="239953" custScaleY="68325" custLinFactNeighborX="5817" custLinFactNeighborY="65284">
        <dgm:presLayoutVars>
          <dgm:bulletEnabled val="1"/>
        </dgm:presLayoutVars>
      </dgm:prSet>
      <dgm:spPr/>
    </dgm:pt>
  </dgm:ptLst>
  <dgm:cxnLst>
    <dgm:cxn modelId="{379E5A0E-0980-4F15-B6BE-FACC9A9E08F2}" type="presOf" srcId="{4BE6F0C1-A615-4939-BBA9-BC3B65304CFA}" destId="{2D2316AC-8185-40BA-A0E2-C65935269004}" srcOrd="0" destOrd="0" presId="urn:microsoft.com/office/officeart/2008/layout/CircularPictureCallout"/>
    <dgm:cxn modelId="{FAD7B59B-E3F6-4E8D-A6C2-AEDC9CD16F6A}" type="presOf" srcId="{E2A26337-4923-44AE-A3A3-9C40AE7373C0}" destId="{56B69194-1A10-427C-B6CD-175C54796760}" srcOrd="0" destOrd="0" presId="urn:microsoft.com/office/officeart/2008/layout/CircularPictureCallout"/>
    <dgm:cxn modelId="{1D6970C6-5B42-4F4C-B63A-C2E95DFFB2C9}" srcId="{E2A26337-4923-44AE-A3A3-9C40AE7373C0}" destId="{A8A1507B-0273-4778-9A2E-DA3BE2D8B88D}" srcOrd="0" destOrd="0" parTransId="{DF24A1F6-A3EB-4938-B749-4D300B95EA9F}" sibTransId="{4BE6F0C1-A615-4939-BBA9-BC3B65304CFA}"/>
    <dgm:cxn modelId="{880772EA-260F-4377-97EE-59858912FEC8}" type="presOf" srcId="{A8A1507B-0273-4778-9A2E-DA3BE2D8B88D}" destId="{1FEE4D1F-5EF2-472C-A66C-C7EC44E60377}" srcOrd="0" destOrd="0" presId="urn:microsoft.com/office/officeart/2008/layout/CircularPictureCallout"/>
    <dgm:cxn modelId="{B1A04667-B8B6-4277-9A6E-9DE71E52392D}" type="presParOf" srcId="{56B69194-1A10-427C-B6CD-175C54796760}" destId="{1D390FDE-ECCA-4E36-B1C4-D28699173A51}" srcOrd="0" destOrd="0" presId="urn:microsoft.com/office/officeart/2008/layout/CircularPictureCallout"/>
    <dgm:cxn modelId="{D4B97CF7-CD13-42C3-8C53-1FF0FEEB4C93}" type="presParOf" srcId="{1D390FDE-ECCA-4E36-B1C4-D28699173A51}" destId="{8C3B072D-8056-4085-9CB7-DC2E0340F47C}" srcOrd="0" destOrd="0" presId="urn:microsoft.com/office/officeart/2008/layout/CircularPictureCallout"/>
    <dgm:cxn modelId="{C4CD3204-8166-416F-8680-2D1BEB85AAC0}" type="presParOf" srcId="{8C3B072D-8056-4085-9CB7-DC2E0340F47C}" destId="{2D2316AC-8185-40BA-A0E2-C65935269004}" srcOrd="0" destOrd="0" presId="urn:microsoft.com/office/officeart/2008/layout/CircularPictureCallout"/>
    <dgm:cxn modelId="{614AD138-10F2-4D6D-9A47-A2581B97A4E4}" type="presParOf" srcId="{1D390FDE-ECCA-4E36-B1C4-D28699173A51}" destId="{1FEE4D1F-5EF2-472C-A66C-C7EC44E6037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B7847-BFAE-40DC-A8B5-79BDB045FF4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0083706-1B35-43CF-BE95-3D7CA7FEF163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Arnau Fabregat Rallo</a:t>
          </a:r>
          <a:endParaRPr lang="es-ES_tradnl" sz="2000" b="1" dirty="0">
            <a:solidFill>
              <a:schemeClr val="tx1"/>
            </a:solidFill>
          </a:endParaRPr>
        </a:p>
      </dgm:t>
    </dgm:pt>
    <dgm:pt modelId="{71DCDC49-2361-4A67-85A8-EBA56B938B04}" type="sibTrans" cxnId="{5E9B2E53-6B3A-45FA-9C65-48DEBB3E1133}">
      <dgm:prSet/>
      <dgm:spPr>
        <a:blipFill dpi="0" rotWithShape="1">
          <a:blip xmlns:r="http://schemas.openxmlformats.org/officeDocument/2006/relationships" r:embed="rId1"/>
          <a:srcRect/>
          <a:stretch>
            <a:fillRect l="-360" t="-32246" r="360" b="-1754"/>
          </a:stretch>
        </a:blipFill>
      </dgm:spPr>
      <dgm:t>
        <a:bodyPr/>
        <a:lstStyle/>
        <a:p>
          <a:endParaRPr lang="es-ES_tradnl"/>
        </a:p>
      </dgm:t>
      <dgm:extLst>
        <a:ext uri="{E40237B7-FDA0-4F09-8148-C483321AD2D9}">
          <dgm14:cNvPr xmlns:dgm14="http://schemas.microsoft.com/office/drawing/2010/diagram" id="0" name="" descr="Hombre con barba y bigote&#10;&#10;Descripción generada automáticamente">
            <a:extLst>
              <a:ext uri="{FF2B5EF4-FFF2-40B4-BE49-F238E27FC236}">
                <a16:creationId xmlns:a16="http://schemas.microsoft.com/office/drawing/2014/main" id="{B7F76C24-64E6-4DC6-B2E0-89EC2C5E35C7}"/>
              </a:ext>
            </a:extLst>
          </dgm14:cNvPr>
        </a:ext>
      </dgm:extLst>
    </dgm:pt>
    <dgm:pt modelId="{22D909A8-7EB7-4463-9E58-61212E0400A3}" type="parTrans" cxnId="{5E9B2E53-6B3A-45FA-9C65-48DEBB3E1133}">
      <dgm:prSet/>
      <dgm:spPr/>
      <dgm:t>
        <a:bodyPr/>
        <a:lstStyle/>
        <a:p>
          <a:endParaRPr lang="es-ES_tradnl"/>
        </a:p>
      </dgm:t>
    </dgm:pt>
    <dgm:pt modelId="{1199B130-F494-4243-A3B7-8898721A0EE7}" type="pres">
      <dgm:prSet presAssocID="{168B7847-BFAE-40DC-A8B5-79BDB045FF4F}" presName="Name0" presStyleCnt="0">
        <dgm:presLayoutVars>
          <dgm:chMax val="7"/>
          <dgm:chPref val="7"/>
          <dgm:dir/>
        </dgm:presLayoutVars>
      </dgm:prSet>
      <dgm:spPr/>
    </dgm:pt>
    <dgm:pt modelId="{A462A904-A286-498B-A433-79E393097EF9}" type="pres">
      <dgm:prSet presAssocID="{168B7847-BFAE-40DC-A8B5-79BDB045FF4F}" presName="Name1" presStyleCnt="0"/>
      <dgm:spPr/>
    </dgm:pt>
    <dgm:pt modelId="{C2E96F34-4231-4B90-89A5-9F1163E364E7}" type="pres">
      <dgm:prSet presAssocID="{71DCDC49-2361-4A67-85A8-EBA56B938B04}" presName="picture_1" presStyleCnt="0"/>
      <dgm:spPr/>
    </dgm:pt>
    <dgm:pt modelId="{6B05EEFC-6CE7-46D0-9E44-7ED8DF175ACA}" type="pres">
      <dgm:prSet presAssocID="{71DCDC49-2361-4A67-85A8-EBA56B938B04}" presName="pictureRepeatNode" presStyleLbl="alignImgPlace1" presStyleIdx="0" presStyleCnt="1" custScaleX="96963" custScaleY="96963" custLinFactNeighborX="3556" custLinFactNeighborY="-36692"/>
      <dgm:spPr/>
    </dgm:pt>
    <dgm:pt modelId="{B86D5746-E1AB-4D90-B820-7E5754238B79}" type="pres">
      <dgm:prSet presAssocID="{30083706-1B35-43CF-BE95-3D7CA7FEF163}" presName="text_1" presStyleLbl="node1" presStyleIdx="0" presStyleCnt="0" custScaleX="175390" custScaleY="77651" custLinFactNeighborX="5556" custLinFactNeighborY="8958">
        <dgm:presLayoutVars>
          <dgm:bulletEnabled val="1"/>
        </dgm:presLayoutVars>
      </dgm:prSet>
      <dgm:spPr/>
    </dgm:pt>
  </dgm:ptLst>
  <dgm:cxnLst>
    <dgm:cxn modelId="{4BEE7235-ECC3-4774-91B3-55666E581347}" type="presOf" srcId="{168B7847-BFAE-40DC-A8B5-79BDB045FF4F}" destId="{1199B130-F494-4243-A3B7-8898721A0EE7}" srcOrd="0" destOrd="0" presId="urn:microsoft.com/office/officeart/2008/layout/CircularPictureCallout"/>
    <dgm:cxn modelId="{729B765B-44B5-416A-87CA-D32294150BE1}" type="presOf" srcId="{71DCDC49-2361-4A67-85A8-EBA56B938B04}" destId="{6B05EEFC-6CE7-46D0-9E44-7ED8DF175ACA}" srcOrd="0" destOrd="0" presId="urn:microsoft.com/office/officeart/2008/layout/CircularPictureCallout"/>
    <dgm:cxn modelId="{5E9B2E53-6B3A-45FA-9C65-48DEBB3E1133}" srcId="{168B7847-BFAE-40DC-A8B5-79BDB045FF4F}" destId="{30083706-1B35-43CF-BE95-3D7CA7FEF163}" srcOrd="0" destOrd="0" parTransId="{22D909A8-7EB7-4463-9E58-61212E0400A3}" sibTransId="{71DCDC49-2361-4A67-85A8-EBA56B938B04}"/>
    <dgm:cxn modelId="{136204CA-4B44-4C28-9496-70D51FFD5175}" type="presOf" srcId="{30083706-1B35-43CF-BE95-3D7CA7FEF163}" destId="{B86D5746-E1AB-4D90-B820-7E5754238B79}" srcOrd="0" destOrd="0" presId="urn:microsoft.com/office/officeart/2008/layout/CircularPictureCallout"/>
    <dgm:cxn modelId="{C069F156-97BA-4E65-9708-912B2D611A89}" type="presParOf" srcId="{1199B130-F494-4243-A3B7-8898721A0EE7}" destId="{A462A904-A286-498B-A433-79E393097EF9}" srcOrd="0" destOrd="0" presId="urn:microsoft.com/office/officeart/2008/layout/CircularPictureCallout"/>
    <dgm:cxn modelId="{2915A10D-A5A8-451F-B385-C2B4AB982129}" type="presParOf" srcId="{A462A904-A286-498B-A433-79E393097EF9}" destId="{C2E96F34-4231-4B90-89A5-9F1163E364E7}" srcOrd="0" destOrd="0" presId="urn:microsoft.com/office/officeart/2008/layout/CircularPictureCallout"/>
    <dgm:cxn modelId="{DD484FB1-C295-4066-AD2D-D7EFFFB32A01}" type="presParOf" srcId="{C2E96F34-4231-4B90-89A5-9F1163E364E7}" destId="{6B05EEFC-6CE7-46D0-9E44-7ED8DF175ACA}" srcOrd="0" destOrd="0" presId="urn:microsoft.com/office/officeart/2008/layout/CircularPictureCallout"/>
    <dgm:cxn modelId="{694C4BD6-C831-45CB-B6C3-1C2F2EE20D68}" type="presParOf" srcId="{A462A904-A286-498B-A433-79E393097EF9}" destId="{B86D5746-E1AB-4D90-B820-7E5754238B7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316AC-8185-40BA-A0E2-C65935269004}">
      <dsp:nvSpPr>
        <dsp:cNvPr id="0" name=""/>
        <dsp:cNvSpPr/>
      </dsp:nvSpPr>
      <dsp:spPr>
        <a:xfrm>
          <a:off x="1053995" y="694081"/>
          <a:ext cx="2160002" cy="2160002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t="-11609" b="-439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E4D1F-5EF2-472C-A66C-C7EC44E60377}">
      <dsp:nvSpPr>
        <dsp:cNvPr id="0" name=""/>
        <dsp:cNvSpPr/>
      </dsp:nvSpPr>
      <dsp:spPr>
        <a:xfrm>
          <a:off x="554220" y="2896869"/>
          <a:ext cx="3159547" cy="4638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Irene Berros Sanmartín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554220" y="2896869"/>
        <a:ext cx="3159547" cy="463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5EEFC-6CE7-46D0-9E44-7ED8DF175ACA}">
      <dsp:nvSpPr>
        <dsp:cNvPr id="0" name=""/>
        <dsp:cNvSpPr/>
      </dsp:nvSpPr>
      <dsp:spPr>
        <a:xfrm>
          <a:off x="1226863" y="467835"/>
          <a:ext cx="2159990" cy="2159990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360" t="-32246" r="360" b="-175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D5746-E1AB-4D90-B820-7E5754238B79}">
      <dsp:nvSpPr>
        <dsp:cNvPr id="0" name=""/>
        <dsp:cNvSpPr/>
      </dsp:nvSpPr>
      <dsp:spPr>
        <a:xfrm>
          <a:off x="1056594" y="2582253"/>
          <a:ext cx="2500521" cy="5708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Arnau Fabregat Rallo</a:t>
          </a:r>
          <a:endParaRPr lang="es-ES_tradnl" sz="2000" b="1" kern="1200" dirty="0">
            <a:solidFill>
              <a:schemeClr val="tx1"/>
            </a:solidFill>
          </a:endParaRPr>
        </a:p>
      </dsp:txBody>
      <dsp:txXfrm>
        <a:off x="1056594" y="2582253"/>
        <a:ext cx="2500521" cy="570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10/05/2022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1EC9-CCA8-4ADE-A0EE-6991D7AF35F6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762D-5D58-44FE-90E0-BD160D5BDD0A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911F-9861-4BA2-97FC-9BB457C0E24B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FF71-4397-473C-BEF8-1B8ACCAB292B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50EC-5874-4542-9D49-5B05361DA6F1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CBAB-C4A0-4EF1-80CD-7DE1F8E037A0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DB22-0CB9-4CD4-B57F-A7474B6DFDC3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1E61-EAA8-4BB4-96FE-0300D97D9BC0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7861-FCC7-414C-A259-97882324F8D6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5DC6-1C8C-4AD7-8D25-06E50F6204CF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0B1F-6F41-45B9-9AFD-222C71854F17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077E-8776-42AB-8FEA-8F3F1A03883F}" type="datetime1">
              <a:rPr lang="es-ES_tradnl" smtClean="0"/>
              <a:t>10/05/2022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#UniversityHack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jp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6.png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1.png"/><Relationship Id="rId10" Type="http://schemas.openxmlformats.org/officeDocument/2006/relationships/image" Target="../media/image17.sv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8CD5DA-21C9-4E9E-B5F8-3801CB2A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8F59372-44F5-46E0-A08A-F35B7546B684}"/>
              </a:ext>
            </a:extLst>
          </p:cNvPr>
          <p:cNvSpPr txBox="1"/>
          <p:nvPr/>
        </p:nvSpPr>
        <p:spPr>
          <a:xfrm>
            <a:off x="9203854" y="3694395"/>
            <a:ext cx="173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VIOLINS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E3CAF4-B34B-4999-85BF-D2D0147C3865}"/>
              </a:ext>
            </a:extLst>
          </p:cNvPr>
          <p:cNvSpPr txBox="1"/>
          <p:nvPr/>
        </p:nvSpPr>
        <p:spPr>
          <a:xfrm>
            <a:off x="5752818" y="4930610"/>
            <a:ext cx="585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CAJAMAR WATER FOOTPRINT</a:t>
            </a:r>
          </a:p>
        </p:txBody>
      </p:sp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88216D9F-CA88-470B-BD1D-43D3117C1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6193534" y="3649551"/>
            <a:ext cx="2548681" cy="7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10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8BDA2A-AE3B-4F6B-AF0A-C83845423E53}"/>
              </a:ext>
            </a:extLst>
          </p:cNvPr>
          <p:cNvSpPr txBox="1"/>
          <p:nvPr/>
        </p:nvSpPr>
        <p:spPr>
          <a:xfrm>
            <a:off x="3362124" y="2896999"/>
            <a:ext cx="517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Mejora de los </a:t>
            </a:r>
            <a:r>
              <a:rPr lang="es-ES_tradnl" dirty="0" err="1"/>
              <a:t>hiperparámetros</a:t>
            </a:r>
            <a:r>
              <a:rPr lang="es-ES_tradnl" dirty="0"/>
              <a:t> con más potencia de computación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BC50FA-1F27-4E1B-834E-1EC057698FD9}"/>
              </a:ext>
            </a:extLst>
          </p:cNvPr>
          <p:cNvSpPr txBox="1"/>
          <p:nvPr/>
        </p:nvSpPr>
        <p:spPr>
          <a:xfrm>
            <a:off x="312655" y="1060515"/>
            <a:ext cx="448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</a:t>
            </a:r>
            <a:r>
              <a:rPr lang="es-ES_tradnl" sz="2400" b="1" dirty="0"/>
              <a:t>ONCLUSIONES Y MEJORAS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5BA46C-52EC-4216-897C-25B25F529F26}"/>
              </a:ext>
            </a:extLst>
          </p:cNvPr>
          <p:cNvGrpSpPr/>
          <p:nvPr/>
        </p:nvGrpSpPr>
        <p:grpSpPr>
          <a:xfrm>
            <a:off x="2284212" y="2851443"/>
            <a:ext cx="798512" cy="746126"/>
            <a:chOff x="6261069" y="4348931"/>
            <a:chExt cx="798512" cy="746126"/>
          </a:xfrm>
        </p:grpSpPr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id="{9EB3052B-E0AA-4E26-B77C-4744E171E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069" y="4348931"/>
              <a:ext cx="798512" cy="746126"/>
            </a:xfrm>
            <a:custGeom>
              <a:avLst/>
              <a:gdLst>
                <a:gd name="T0" fmla="*/ 37 w 415"/>
                <a:gd name="T1" fmla="*/ 259 h 386"/>
                <a:gd name="T2" fmla="*/ 142 w 415"/>
                <a:gd name="T3" fmla="*/ 34 h 386"/>
                <a:gd name="T4" fmla="*/ 379 w 415"/>
                <a:gd name="T5" fmla="*/ 138 h 386"/>
                <a:gd name="T6" fmla="*/ 270 w 415"/>
                <a:gd name="T7" fmla="*/ 353 h 386"/>
                <a:gd name="T8" fmla="*/ 37 w 415"/>
                <a:gd name="T9" fmla="*/ 25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86">
                  <a:moveTo>
                    <a:pt x="37" y="259"/>
                  </a:moveTo>
                  <a:cubicBezTo>
                    <a:pt x="0" y="168"/>
                    <a:pt x="47" y="67"/>
                    <a:pt x="142" y="34"/>
                  </a:cubicBezTo>
                  <a:cubicBezTo>
                    <a:pt x="236" y="0"/>
                    <a:pt x="342" y="47"/>
                    <a:pt x="379" y="138"/>
                  </a:cubicBezTo>
                  <a:cubicBezTo>
                    <a:pt x="415" y="229"/>
                    <a:pt x="364" y="319"/>
                    <a:pt x="270" y="353"/>
                  </a:cubicBezTo>
                  <a:cubicBezTo>
                    <a:pt x="176" y="386"/>
                    <a:pt x="73" y="350"/>
                    <a:pt x="37" y="25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91E3D1-A9EC-4038-BB56-E1B9BB1618EC}"/>
                </a:ext>
              </a:extLst>
            </p:cNvPr>
            <p:cNvGrpSpPr/>
            <p:nvPr/>
          </p:nvGrpSpPr>
          <p:grpSpPr>
            <a:xfrm>
              <a:off x="6426169" y="4537843"/>
              <a:ext cx="469900" cy="365126"/>
              <a:chOff x="6426169" y="4537843"/>
              <a:chExt cx="469900" cy="365126"/>
            </a:xfrm>
          </p:grpSpPr>
          <p:sp>
            <p:nvSpPr>
              <p:cNvPr id="17" name="Freeform 165">
                <a:extLst>
                  <a:ext uri="{FF2B5EF4-FFF2-40B4-BE49-F238E27FC236}">
                    <a16:creationId xmlns:a16="http://schemas.microsoft.com/office/drawing/2014/main" id="{5EF219C6-1C81-42B2-85E7-D4DF02FAE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5569" y="4747394"/>
                <a:ext cx="150812" cy="155575"/>
              </a:xfrm>
              <a:custGeom>
                <a:avLst/>
                <a:gdLst>
                  <a:gd name="T0" fmla="*/ 74 w 79"/>
                  <a:gd name="T1" fmla="*/ 45 h 80"/>
                  <a:gd name="T2" fmla="*/ 72 w 79"/>
                  <a:gd name="T3" fmla="*/ 37 h 80"/>
                  <a:gd name="T4" fmla="*/ 77 w 79"/>
                  <a:gd name="T5" fmla="*/ 33 h 80"/>
                  <a:gd name="T6" fmla="*/ 75 w 79"/>
                  <a:gd name="T7" fmla="*/ 20 h 80"/>
                  <a:gd name="T8" fmla="*/ 68 w 79"/>
                  <a:gd name="T9" fmla="*/ 19 h 80"/>
                  <a:gd name="T10" fmla="*/ 60 w 79"/>
                  <a:gd name="T11" fmla="*/ 15 h 80"/>
                  <a:gd name="T12" fmla="*/ 61 w 79"/>
                  <a:gd name="T13" fmla="*/ 9 h 80"/>
                  <a:gd name="T14" fmla="*/ 50 w 79"/>
                  <a:gd name="T15" fmla="*/ 1 h 80"/>
                  <a:gd name="T16" fmla="*/ 45 w 79"/>
                  <a:gd name="T17" fmla="*/ 5 h 80"/>
                  <a:gd name="T18" fmla="*/ 37 w 79"/>
                  <a:gd name="T19" fmla="*/ 8 h 80"/>
                  <a:gd name="T20" fmla="*/ 32 w 79"/>
                  <a:gd name="T21" fmla="*/ 3 h 80"/>
                  <a:gd name="T22" fmla="*/ 19 w 79"/>
                  <a:gd name="T23" fmla="*/ 5 h 80"/>
                  <a:gd name="T24" fmla="*/ 19 w 79"/>
                  <a:gd name="T25" fmla="*/ 12 h 80"/>
                  <a:gd name="T26" fmla="*/ 14 w 79"/>
                  <a:gd name="T27" fmla="*/ 19 h 80"/>
                  <a:gd name="T28" fmla="*/ 8 w 79"/>
                  <a:gd name="T29" fmla="*/ 19 h 80"/>
                  <a:gd name="T30" fmla="*/ 0 w 79"/>
                  <a:gd name="T31" fmla="*/ 30 h 80"/>
                  <a:gd name="T32" fmla="*/ 5 w 79"/>
                  <a:gd name="T33" fmla="*/ 35 h 80"/>
                  <a:gd name="T34" fmla="*/ 7 w 79"/>
                  <a:gd name="T35" fmla="*/ 43 h 80"/>
                  <a:gd name="T36" fmla="*/ 2 w 79"/>
                  <a:gd name="T37" fmla="*/ 48 h 80"/>
                  <a:gd name="T38" fmla="*/ 4 w 79"/>
                  <a:gd name="T39" fmla="*/ 61 h 80"/>
                  <a:gd name="T40" fmla="*/ 12 w 79"/>
                  <a:gd name="T41" fmla="*/ 61 h 80"/>
                  <a:gd name="T42" fmla="*/ 19 w 79"/>
                  <a:gd name="T43" fmla="*/ 65 h 80"/>
                  <a:gd name="T44" fmla="*/ 18 w 79"/>
                  <a:gd name="T45" fmla="*/ 72 h 80"/>
                  <a:gd name="T46" fmla="*/ 29 w 79"/>
                  <a:gd name="T47" fmla="*/ 79 h 80"/>
                  <a:gd name="T48" fmla="*/ 35 w 79"/>
                  <a:gd name="T49" fmla="*/ 75 h 80"/>
                  <a:gd name="T50" fmla="*/ 42 w 79"/>
                  <a:gd name="T51" fmla="*/ 73 h 80"/>
                  <a:gd name="T52" fmla="*/ 47 w 79"/>
                  <a:gd name="T53" fmla="*/ 77 h 80"/>
                  <a:gd name="T54" fmla="*/ 60 w 79"/>
                  <a:gd name="T55" fmla="*/ 75 h 80"/>
                  <a:gd name="T56" fmla="*/ 60 w 79"/>
                  <a:gd name="T57" fmla="*/ 68 h 80"/>
                  <a:gd name="T58" fmla="*/ 65 w 79"/>
                  <a:gd name="T59" fmla="*/ 61 h 80"/>
                  <a:gd name="T60" fmla="*/ 71 w 79"/>
                  <a:gd name="T61" fmla="*/ 61 h 80"/>
                  <a:gd name="T62" fmla="*/ 79 w 79"/>
                  <a:gd name="T63" fmla="*/ 51 h 80"/>
                  <a:gd name="T64" fmla="*/ 61 w 79"/>
                  <a:gd name="T65" fmla="*/ 49 h 80"/>
                  <a:gd name="T66" fmla="*/ 18 w 79"/>
                  <a:gd name="T67" fmla="*/ 32 h 80"/>
                  <a:gd name="T68" fmla="*/ 61 w 79"/>
                  <a:gd name="T69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80">
                    <a:moveTo>
                      <a:pt x="77" y="46"/>
                    </a:moveTo>
                    <a:cubicBezTo>
                      <a:pt x="74" y="45"/>
                      <a:pt x="74" y="45"/>
                      <a:pt x="74" y="45"/>
                    </a:cubicBezTo>
                    <a:cubicBezTo>
                      <a:pt x="73" y="45"/>
                      <a:pt x="72" y="43"/>
                      <a:pt x="72" y="42"/>
                    </a:cubicBezTo>
                    <a:cubicBezTo>
                      <a:pt x="72" y="40"/>
                      <a:pt x="72" y="39"/>
                      <a:pt x="72" y="37"/>
                    </a:cubicBezTo>
                    <a:cubicBezTo>
                      <a:pt x="72" y="36"/>
                      <a:pt x="73" y="34"/>
                      <a:pt x="74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8" y="32"/>
                      <a:pt x="79" y="30"/>
                      <a:pt x="78" y="2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18"/>
                      <a:pt x="72" y="17"/>
                      <a:pt x="70" y="18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6" y="20"/>
                      <a:pt x="65" y="19"/>
                      <a:pt x="64" y="18"/>
                    </a:cubicBezTo>
                    <a:cubicBezTo>
                      <a:pt x="63" y="17"/>
                      <a:pt x="62" y="16"/>
                      <a:pt x="60" y="15"/>
                    </a:cubicBezTo>
                    <a:cubicBezTo>
                      <a:pt x="59" y="14"/>
                      <a:pt x="59" y="13"/>
                      <a:pt x="60" y="11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7"/>
                      <a:pt x="60" y="5"/>
                      <a:pt x="59" y="4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8" y="0"/>
                      <a:pt x="46" y="1"/>
                      <a:pt x="46" y="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7"/>
                      <a:pt x="43" y="8"/>
                      <a:pt x="41" y="8"/>
                    </a:cubicBezTo>
                    <a:cubicBezTo>
                      <a:pt x="40" y="7"/>
                      <a:pt x="38" y="7"/>
                      <a:pt x="37" y="8"/>
                    </a:cubicBezTo>
                    <a:cubicBezTo>
                      <a:pt x="35" y="8"/>
                      <a:pt x="34" y="7"/>
                      <a:pt x="33" y="6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1"/>
                      <a:pt x="30" y="1"/>
                      <a:pt x="2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7" y="17"/>
                      <a:pt x="16" y="18"/>
                      <a:pt x="14" y="19"/>
                    </a:cubicBezTo>
                    <a:cubicBezTo>
                      <a:pt x="14" y="20"/>
                      <a:pt x="12" y="21"/>
                      <a:pt x="1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8"/>
                      <a:pt x="4" y="19"/>
                      <a:pt x="4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3"/>
                      <a:pt x="2" y="3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6"/>
                      <a:pt x="7" y="37"/>
                      <a:pt x="7" y="38"/>
                    </a:cubicBezTo>
                    <a:cubicBezTo>
                      <a:pt x="7" y="40"/>
                      <a:pt x="7" y="42"/>
                      <a:pt x="7" y="43"/>
                    </a:cubicBezTo>
                    <a:cubicBezTo>
                      <a:pt x="7" y="44"/>
                      <a:pt x="6" y="46"/>
                      <a:pt x="5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50"/>
                      <a:pt x="1" y="5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2"/>
                      <a:pt x="7" y="63"/>
                      <a:pt x="9" y="62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60"/>
                      <a:pt x="14" y="61"/>
                      <a:pt x="15" y="62"/>
                    </a:cubicBezTo>
                    <a:cubicBezTo>
                      <a:pt x="16" y="63"/>
                      <a:pt x="17" y="64"/>
                      <a:pt x="19" y="65"/>
                    </a:cubicBezTo>
                    <a:cubicBezTo>
                      <a:pt x="20" y="66"/>
                      <a:pt x="20" y="68"/>
                      <a:pt x="20" y="69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3"/>
                      <a:pt x="19" y="75"/>
                      <a:pt x="20" y="76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1" y="80"/>
                      <a:pt x="33" y="79"/>
                      <a:pt x="33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6" y="73"/>
                      <a:pt x="38" y="73"/>
                    </a:cubicBezTo>
                    <a:cubicBezTo>
                      <a:pt x="39" y="73"/>
                      <a:pt x="41" y="73"/>
                      <a:pt x="42" y="73"/>
                    </a:cubicBezTo>
                    <a:cubicBezTo>
                      <a:pt x="44" y="73"/>
                      <a:pt x="45" y="73"/>
                      <a:pt x="46" y="75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8" y="79"/>
                      <a:pt x="50" y="80"/>
                      <a:pt x="51" y="79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7"/>
                      <a:pt x="60" y="65"/>
                      <a:pt x="61" y="64"/>
                    </a:cubicBezTo>
                    <a:cubicBezTo>
                      <a:pt x="62" y="63"/>
                      <a:pt x="64" y="62"/>
                      <a:pt x="65" y="61"/>
                    </a:cubicBezTo>
                    <a:cubicBezTo>
                      <a:pt x="65" y="60"/>
                      <a:pt x="67" y="60"/>
                      <a:pt x="68" y="60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3" y="62"/>
                      <a:pt x="75" y="61"/>
                      <a:pt x="75" y="59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49"/>
                      <a:pt x="79" y="47"/>
                      <a:pt x="77" y="46"/>
                    </a:cubicBezTo>
                    <a:close/>
                    <a:moveTo>
                      <a:pt x="61" y="49"/>
                    </a:moveTo>
                    <a:cubicBezTo>
                      <a:pt x="56" y="60"/>
                      <a:pt x="43" y="66"/>
                      <a:pt x="31" y="61"/>
                    </a:cubicBezTo>
                    <a:cubicBezTo>
                      <a:pt x="19" y="57"/>
                      <a:pt x="14" y="43"/>
                      <a:pt x="18" y="32"/>
                    </a:cubicBezTo>
                    <a:cubicBezTo>
                      <a:pt x="23" y="20"/>
                      <a:pt x="36" y="14"/>
                      <a:pt x="48" y="19"/>
                    </a:cubicBezTo>
                    <a:cubicBezTo>
                      <a:pt x="60" y="23"/>
                      <a:pt x="65" y="37"/>
                      <a:pt x="6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8" name="Freeform 166">
                <a:extLst>
                  <a:ext uri="{FF2B5EF4-FFF2-40B4-BE49-F238E27FC236}">
                    <a16:creationId xmlns:a16="http://schemas.microsoft.com/office/drawing/2014/main" id="{7D3E2C24-7565-4ACD-90D4-7AEF9AE12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544" y="4802956"/>
                <a:ext cx="44450" cy="44450"/>
              </a:xfrm>
              <a:custGeom>
                <a:avLst/>
                <a:gdLst>
                  <a:gd name="T0" fmla="*/ 21 w 23"/>
                  <a:gd name="T1" fmla="*/ 15 h 23"/>
                  <a:gd name="T2" fmla="*/ 8 w 23"/>
                  <a:gd name="T3" fmla="*/ 21 h 23"/>
                  <a:gd name="T4" fmla="*/ 2 w 23"/>
                  <a:gd name="T5" fmla="*/ 7 h 23"/>
                  <a:gd name="T6" fmla="*/ 15 w 23"/>
                  <a:gd name="T7" fmla="*/ 2 h 23"/>
                  <a:gd name="T8" fmla="*/ 21 w 23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1" y="15"/>
                    </a:moveTo>
                    <a:cubicBezTo>
                      <a:pt x="19" y="20"/>
                      <a:pt x="13" y="23"/>
                      <a:pt x="8" y="21"/>
                    </a:cubicBezTo>
                    <a:cubicBezTo>
                      <a:pt x="3" y="18"/>
                      <a:pt x="0" y="13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0" y="4"/>
                      <a:pt x="23" y="10"/>
                      <a:pt x="2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19" name="Freeform 167">
                <a:extLst>
                  <a:ext uri="{FF2B5EF4-FFF2-40B4-BE49-F238E27FC236}">
                    <a16:creationId xmlns:a16="http://schemas.microsoft.com/office/drawing/2014/main" id="{C4988F9B-0A10-4767-887D-99F2013ED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9219" y="4537843"/>
                <a:ext cx="196850" cy="198438"/>
              </a:xfrm>
              <a:custGeom>
                <a:avLst/>
                <a:gdLst>
                  <a:gd name="T0" fmla="*/ 95 w 102"/>
                  <a:gd name="T1" fmla="*/ 58 h 102"/>
                  <a:gd name="T2" fmla="*/ 93 w 102"/>
                  <a:gd name="T3" fmla="*/ 47 h 102"/>
                  <a:gd name="T4" fmla="*/ 99 w 102"/>
                  <a:gd name="T5" fmla="*/ 42 h 102"/>
                  <a:gd name="T6" fmla="*/ 96 w 102"/>
                  <a:gd name="T7" fmla="*/ 25 h 102"/>
                  <a:gd name="T8" fmla="*/ 87 w 102"/>
                  <a:gd name="T9" fmla="*/ 24 h 102"/>
                  <a:gd name="T10" fmla="*/ 78 w 102"/>
                  <a:gd name="T11" fmla="*/ 19 h 102"/>
                  <a:gd name="T12" fmla="*/ 78 w 102"/>
                  <a:gd name="T13" fmla="*/ 11 h 102"/>
                  <a:gd name="T14" fmla="*/ 64 w 102"/>
                  <a:gd name="T15" fmla="*/ 1 h 102"/>
                  <a:gd name="T16" fmla="*/ 58 w 102"/>
                  <a:gd name="T17" fmla="*/ 7 h 102"/>
                  <a:gd name="T18" fmla="*/ 47 w 102"/>
                  <a:gd name="T19" fmla="*/ 10 h 102"/>
                  <a:gd name="T20" fmla="*/ 42 w 102"/>
                  <a:gd name="T21" fmla="*/ 4 h 102"/>
                  <a:gd name="T22" fmla="*/ 25 w 102"/>
                  <a:gd name="T23" fmla="*/ 6 h 102"/>
                  <a:gd name="T24" fmla="*/ 24 w 102"/>
                  <a:gd name="T25" fmla="*/ 15 h 102"/>
                  <a:gd name="T26" fmla="*/ 19 w 102"/>
                  <a:gd name="T27" fmla="*/ 24 h 102"/>
                  <a:gd name="T28" fmla="*/ 11 w 102"/>
                  <a:gd name="T29" fmla="*/ 24 h 102"/>
                  <a:gd name="T30" fmla="*/ 1 w 102"/>
                  <a:gd name="T31" fmla="*/ 38 h 102"/>
                  <a:gd name="T32" fmla="*/ 7 w 102"/>
                  <a:gd name="T33" fmla="*/ 45 h 102"/>
                  <a:gd name="T34" fmla="*/ 10 w 102"/>
                  <a:gd name="T35" fmla="*/ 55 h 102"/>
                  <a:gd name="T36" fmla="*/ 3 w 102"/>
                  <a:gd name="T37" fmla="*/ 61 h 102"/>
                  <a:gd name="T38" fmla="*/ 6 w 102"/>
                  <a:gd name="T39" fmla="*/ 77 h 102"/>
                  <a:gd name="T40" fmla="*/ 15 w 102"/>
                  <a:gd name="T41" fmla="*/ 78 h 102"/>
                  <a:gd name="T42" fmla="*/ 24 w 102"/>
                  <a:gd name="T43" fmla="*/ 83 h 102"/>
                  <a:gd name="T44" fmla="*/ 24 w 102"/>
                  <a:gd name="T45" fmla="*/ 91 h 102"/>
                  <a:gd name="T46" fmla="*/ 38 w 102"/>
                  <a:gd name="T47" fmla="*/ 101 h 102"/>
                  <a:gd name="T48" fmla="*/ 45 w 102"/>
                  <a:gd name="T49" fmla="*/ 95 h 102"/>
                  <a:gd name="T50" fmla="*/ 55 w 102"/>
                  <a:gd name="T51" fmla="*/ 93 h 102"/>
                  <a:gd name="T52" fmla="*/ 61 w 102"/>
                  <a:gd name="T53" fmla="*/ 99 h 102"/>
                  <a:gd name="T54" fmla="*/ 77 w 102"/>
                  <a:gd name="T55" fmla="*/ 96 h 102"/>
                  <a:gd name="T56" fmla="*/ 78 w 102"/>
                  <a:gd name="T57" fmla="*/ 87 h 102"/>
                  <a:gd name="T58" fmla="*/ 83 w 102"/>
                  <a:gd name="T59" fmla="*/ 78 h 102"/>
                  <a:gd name="T60" fmla="*/ 91 w 102"/>
                  <a:gd name="T61" fmla="*/ 78 h 102"/>
                  <a:gd name="T62" fmla="*/ 101 w 102"/>
                  <a:gd name="T63" fmla="*/ 64 h 102"/>
                  <a:gd name="T64" fmla="*/ 78 w 102"/>
                  <a:gd name="T65" fmla="*/ 62 h 102"/>
                  <a:gd name="T66" fmla="*/ 24 w 102"/>
                  <a:gd name="T67" fmla="*/ 40 h 102"/>
                  <a:gd name="T68" fmla="*/ 78 w 102"/>
                  <a:gd name="T69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102">
                    <a:moveTo>
                      <a:pt x="99" y="59"/>
                    </a:moveTo>
                    <a:cubicBezTo>
                      <a:pt x="95" y="58"/>
                      <a:pt x="95" y="58"/>
                      <a:pt x="95" y="58"/>
                    </a:cubicBezTo>
                    <a:cubicBezTo>
                      <a:pt x="94" y="57"/>
                      <a:pt x="93" y="55"/>
                      <a:pt x="93" y="54"/>
                    </a:cubicBezTo>
                    <a:cubicBezTo>
                      <a:pt x="93" y="51"/>
                      <a:pt x="93" y="49"/>
                      <a:pt x="93" y="47"/>
                    </a:cubicBezTo>
                    <a:cubicBezTo>
                      <a:pt x="92" y="46"/>
                      <a:pt x="93" y="44"/>
                      <a:pt x="95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1" y="41"/>
                      <a:pt x="102" y="38"/>
                      <a:pt x="101" y="36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5" y="23"/>
                      <a:pt x="92" y="22"/>
                      <a:pt x="90" y="2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5" y="25"/>
                      <a:pt x="83" y="25"/>
                      <a:pt x="82" y="23"/>
                    </a:cubicBezTo>
                    <a:cubicBezTo>
                      <a:pt x="81" y="22"/>
                      <a:pt x="79" y="20"/>
                      <a:pt x="78" y="19"/>
                    </a:cubicBezTo>
                    <a:cubicBezTo>
                      <a:pt x="76" y="18"/>
                      <a:pt x="76" y="16"/>
                      <a:pt x="77" y="14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9"/>
                      <a:pt x="78" y="6"/>
                      <a:pt x="76" y="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60" y="1"/>
                      <a:pt x="59" y="3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7" y="9"/>
                      <a:pt x="55" y="10"/>
                      <a:pt x="53" y="9"/>
                    </a:cubicBezTo>
                    <a:cubicBezTo>
                      <a:pt x="51" y="9"/>
                      <a:pt x="49" y="9"/>
                      <a:pt x="47" y="10"/>
                    </a:cubicBezTo>
                    <a:cubicBezTo>
                      <a:pt x="46" y="10"/>
                      <a:pt x="44" y="9"/>
                      <a:pt x="43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1"/>
                      <a:pt x="38" y="1"/>
                      <a:pt x="36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7"/>
                      <a:pt x="22" y="10"/>
                      <a:pt x="23" y="1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7"/>
                      <a:pt x="25" y="19"/>
                      <a:pt x="23" y="20"/>
                    </a:cubicBezTo>
                    <a:cubicBezTo>
                      <a:pt x="22" y="21"/>
                      <a:pt x="20" y="23"/>
                      <a:pt x="19" y="24"/>
                    </a:cubicBezTo>
                    <a:cubicBezTo>
                      <a:pt x="18" y="26"/>
                      <a:pt x="16" y="26"/>
                      <a:pt x="14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9" y="23"/>
                      <a:pt x="6" y="24"/>
                      <a:pt x="5" y="2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0"/>
                      <a:pt x="1" y="43"/>
                      <a:pt x="3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5"/>
                      <a:pt x="9" y="47"/>
                      <a:pt x="9" y="49"/>
                    </a:cubicBezTo>
                    <a:cubicBezTo>
                      <a:pt x="9" y="51"/>
                      <a:pt x="9" y="53"/>
                      <a:pt x="10" y="55"/>
                    </a:cubicBezTo>
                    <a:cubicBezTo>
                      <a:pt x="10" y="57"/>
                      <a:pt x="9" y="58"/>
                      <a:pt x="7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9"/>
                      <a:pt x="9" y="80"/>
                      <a:pt x="12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7"/>
                      <a:pt x="19" y="78"/>
                      <a:pt x="20" y="79"/>
                    </a:cubicBezTo>
                    <a:cubicBezTo>
                      <a:pt x="21" y="80"/>
                      <a:pt x="23" y="82"/>
                      <a:pt x="24" y="83"/>
                    </a:cubicBezTo>
                    <a:cubicBezTo>
                      <a:pt x="26" y="84"/>
                      <a:pt x="26" y="86"/>
                      <a:pt x="26" y="88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3" y="94"/>
                      <a:pt x="24" y="96"/>
                      <a:pt x="26" y="97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0" y="102"/>
                      <a:pt x="42" y="101"/>
                      <a:pt x="43" y="99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5" y="94"/>
                      <a:pt x="47" y="93"/>
                      <a:pt x="49" y="93"/>
                    </a:cubicBezTo>
                    <a:cubicBezTo>
                      <a:pt x="51" y="93"/>
                      <a:pt x="53" y="93"/>
                      <a:pt x="55" y="93"/>
                    </a:cubicBezTo>
                    <a:cubicBezTo>
                      <a:pt x="57" y="93"/>
                      <a:pt x="58" y="94"/>
                      <a:pt x="59" y="95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1"/>
                      <a:pt x="64" y="102"/>
                      <a:pt x="66" y="101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9" y="95"/>
                      <a:pt x="80" y="93"/>
                      <a:pt x="79" y="91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5"/>
                      <a:pt x="78" y="83"/>
                      <a:pt x="79" y="82"/>
                    </a:cubicBezTo>
                    <a:cubicBezTo>
                      <a:pt x="80" y="81"/>
                      <a:pt x="82" y="80"/>
                      <a:pt x="83" y="78"/>
                    </a:cubicBezTo>
                    <a:cubicBezTo>
                      <a:pt x="84" y="77"/>
                      <a:pt x="86" y="76"/>
                      <a:pt x="88" y="77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3" y="79"/>
                      <a:pt x="96" y="78"/>
                      <a:pt x="97" y="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2" y="62"/>
                      <a:pt x="101" y="60"/>
                      <a:pt x="99" y="59"/>
                    </a:cubicBezTo>
                    <a:close/>
                    <a:moveTo>
                      <a:pt x="78" y="62"/>
                    </a:moveTo>
                    <a:cubicBezTo>
                      <a:pt x="72" y="77"/>
                      <a:pt x="55" y="84"/>
                      <a:pt x="40" y="78"/>
                    </a:cubicBezTo>
                    <a:cubicBezTo>
                      <a:pt x="25" y="72"/>
                      <a:pt x="18" y="55"/>
                      <a:pt x="24" y="40"/>
                    </a:cubicBezTo>
                    <a:cubicBezTo>
                      <a:pt x="30" y="25"/>
                      <a:pt x="47" y="18"/>
                      <a:pt x="62" y="24"/>
                    </a:cubicBezTo>
                    <a:cubicBezTo>
                      <a:pt x="77" y="30"/>
                      <a:pt x="84" y="47"/>
                      <a:pt x="78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0" name="Freeform 168">
                <a:extLst>
                  <a:ext uri="{FF2B5EF4-FFF2-40B4-BE49-F238E27FC236}">
                    <a16:creationId xmlns:a16="http://schemas.microsoft.com/office/drawing/2014/main" id="{D4132F0D-05E5-4CE8-AD34-270B9E599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069" y="4607693"/>
                <a:ext cx="57150" cy="58738"/>
              </a:xfrm>
              <a:custGeom>
                <a:avLst/>
                <a:gdLst>
                  <a:gd name="T0" fmla="*/ 27 w 30"/>
                  <a:gd name="T1" fmla="*/ 20 h 30"/>
                  <a:gd name="T2" fmla="*/ 10 w 30"/>
                  <a:gd name="T3" fmla="*/ 27 h 30"/>
                  <a:gd name="T4" fmla="*/ 3 w 30"/>
                  <a:gd name="T5" fmla="*/ 10 h 30"/>
                  <a:gd name="T6" fmla="*/ 20 w 30"/>
                  <a:gd name="T7" fmla="*/ 3 h 30"/>
                  <a:gd name="T8" fmla="*/ 27 w 30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20"/>
                    </a:moveTo>
                    <a:cubicBezTo>
                      <a:pt x="24" y="27"/>
                      <a:pt x="17" y="30"/>
                      <a:pt x="10" y="27"/>
                    </a:cubicBezTo>
                    <a:cubicBezTo>
                      <a:pt x="4" y="25"/>
                      <a:pt x="0" y="17"/>
                      <a:pt x="3" y="10"/>
                    </a:cubicBezTo>
                    <a:cubicBezTo>
                      <a:pt x="6" y="4"/>
                      <a:pt x="13" y="0"/>
                      <a:pt x="20" y="3"/>
                    </a:cubicBezTo>
                    <a:cubicBezTo>
                      <a:pt x="26" y="6"/>
                      <a:pt x="30" y="13"/>
                      <a:pt x="27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1" name="Freeform 169">
                <a:extLst>
                  <a:ext uri="{FF2B5EF4-FFF2-40B4-BE49-F238E27FC236}">
                    <a16:creationId xmlns:a16="http://schemas.microsoft.com/office/drawing/2014/main" id="{CF87E6AA-A142-4199-8135-74E0B4B157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6169" y="4575943"/>
                <a:ext cx="295275" cy="301625"/>
              </a:xfrm>
              <a:custGeom>
                <a:avLst/>
                <a:gdLst>
                  <a:gd name="T0" fmla="*/ 141 w 153"/>
                  <a:gd name="T1" fmla="*/ 62 h 156"/>
                  <a:gd name="T2" fmla="*/ 132 w 153"/>
                  <a:gd name="T3" fmla="*/ 49 h 156"/>
                  <a:gd name="T4" fmla="*/ 137 w 153"/>
                  <a:gd name="T5" fmla="*/ 38 h 156"/>
                  <a:gd name="T6" fmla="*/ 124 w 153"/>
                  <a:gd name="T7" fmla="*/ 16 h 156"/>
                  <a:gd name="T8" fmla="*/ 111 w 153"/>
                  <a:gd name="T9" fmla="*/ 20 h 156"/>
                  <a:gd name="T10" fmla="*/ 96 w 153"/>
                  <a:gd name="T11" fmla="*/ 18 h 156"/>
                  <a:gd name="T12" fmla="*/ 92 w 153"/>
                  <a:gd name="T13" fmla="*/ 6 h 156"/>
                  <a:gd name="T14" fmla="*/ 67 w 153"/>
                  <a:gd name="T15" fmla="*/ 0 h 156"/>
                  <a:gd name="T16" fmla="*/ 61 w 153"/>
                  <a:gd name="T17" fmla="*/ 12 h 156"/>
                  <a:gd name="T18" fmla="*/ 49 w 153"/>
                  <a:gd name="T19" fmla="*/ 21 h 156"/>
                  <a:gd name="T20" fmla="*/ 37 w 153"/>
                  <a:gd name="T21" fmla="*/ 16 h 156"/>
                  <a:gd name="T22" fmla="*/ 16 w 153"/>
                  <a:gd name="T23" fmla="*/ 29 h 156"/>
                  <a:gd name="T24" fmla="*/ 20 w 153"/>
                  <a:gd name="T25" fmla="*/ 42 h 156"/>
                  <a:gd name="T26" fmla="*/ 18 w 153"/>
                  <a:gd name="T27" fmla="*/ 58 h 156"/>
                  <a:gd name="T28" fmla="*/ 6 w 153"/>
                  <a:gd name="T29" fmla="*/ 62 h 156"/>
                  <a:gd name="T30" fmla="*/ 0 w 153"/>
                  <a:gd name="T31" fmla="*/ 87 h 156"/>
                  <a:gd name="T32" fmla="*/ 12 w 153"/>
                  <a:gd name="T33" fmla="*/ 93 h 156"/>
                  <a:gd name="T34" fmla="*/ 21 w 153"/>
                  <a:gd name="T35" fmla="*/ 106 h 156"/>
                  <a:gd name="T36" fmla="*/ 16 w 153"/>
                  <a:gd name="T37" fmla="*/ 118 h 156"/>
                  <a:gd name="T38" fmla="*/ 29 w 153"/>
                  <a:gd name="T39" fmla="*/ 140 h 156"/>
                  <a:gd name="T40" fmla="*/ 42 w 153"/>
                  <a:gd name="T41" fmla="*/ 135 h 156"/>
                  <a:gd name="T42" fmla="*/ 57 w 153"/>
                  <a:gd name="T43" fmla="*/ 138 h 156"/>
                  <a:gd name="T44" fmla="*/ 61 w 153"/>
                  <a:gd name="T45" fmla="*/ 150 h 156"/>
                  <a:gd name="T46" fmla="*/ 86 w 153"/>
                  <a:gd name="T47" fmla="*/ 156 h 156"/>
                  <a:gd name="T48" fmla="*/ 92 w 153"/>
                  <a:gd name="T49" fmla="*/ 144 h 156"/>
                  <a:gd name="T50" fmla="*/ 104 w 153"/>
                  <a:gd name="T51" fmla="*/ 134 h 156"/>
                  <a:gd name="T52" fmla="*/ 115 w 153"/>
                  <a:gd name="T53" fmla="*/ 139 h 156"/>
                  <a:gd name="T54" fmla="*/ 137 w 153"/>
                  <a:gd name="T55" fmla="*/ 126 h 156"/>
                  <a:gd name="T56" fmla="*/ 133 w 153"/>
                  <a:gd name="T57" fmla="*/ 113 h 156"/>
                  <a:gd name="T58" fmla="*/ 135 w 153"/>
                  <a:gd name="T59" fmla="*/ 98 h 156"/>
                  <a:gd name="T60" fmla="*/ 147 w 153"/>
                  <a:gd name="T61" fmla="*/ 93 h 156"/>
                  <a:gd name="T62" fmla="*/ 153 w 153"/>
                  <a:gd name="T63" fmla="*/ 69 h 156"/>
                  <a:gd name="T64" fmla="*/ 76 w 153"/>
                  <a:gd name="T65" fmla="*/ 126 h 156"/>
                  <a:gd name="T66" fmla="*/ 76 w 153"/>
                  <a:gd name="T67" fmla="*/ 29 h 156"/>
                  <a:gd name="T68" fmla="*/ 76 w 153"/>
                  <a:gd name="T69" fmla="*/ 1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6">
                    <a:moveTo>
                      <a:pt x="147" y="62"/>
                    </a:moveTo>
                    <a:cubicBezTo>
                      <a:pt x="141" y="62"/>
                      <a:pt x="141" y="62"/>
                      <a:pt x="141" y="62"/>
                    </a:cubicBezTo>
                    <a:cubicBezTo>
                      <a:pt x="138" y="62"/>
                      <a:pt x="136" y="61"/>
                      <a:pt x="135" y="58"/>
                    </a:cubicBezTo>
                    <a:cubicBezTo>
                      <a:pt x="134" y="55"/>
                      <a:pt x="133" y="52"/>
                      <a:pt x="132" y="49"/>
                    </a:cubicBezTo>
                    <a:cubicBezTo>
                      <a:pt x="131" y="47"/>
                      <a:pt x="131" y="44"/>
                      <a:pt x="133" y="42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39" y="36"/>
                      <a:pt x="139" y="32"/>
                      <a:pt x="137" y="29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2" y="14"/>
                      <a:pt x="118" y="14"/>
                      <a:pt x="115" y="16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2"/>
                      <a:pt x="107" y="23"/>
                      <a:pt x="104" y="21"/>
                    </a:cubicBezTo>
                    <a:cubicBezTo>
                      <a:pt x="102" y="20"/>
                      <a:pt x="99" y="19"/>
                      <a:pt x="96" y="18"/>
                    </a:cubicBezTo>
                    <a:cubicBezTo>
                      <a:pt x="93" y="17"/>
                      <a:pt x="92" y="15"/>
                      <a:pt x="92" y="12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3"/>
                      <a:pt x="89" y="0"/>
                      <a:pt x="8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1" y="3"/>
                      <a:pt x="61" y="6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5"/>
                      <a:pt x="59" y="17"/>
                      <a:pt x="57" y="18"/>
                    </a:cubicBezTo>
                    <a:cubicBezTo>
                      <a:pt x="54" y="19"/>
                      <a:pt x="51" y="20"/>
                      <a:pt x="49" y="21"/>
                    </a:cubicBezTo>
                    <a:cubicBezTo>
                      <a:pt x="46" y="23"/>
                      <a:pt x="43" y="22"/>
                      <a:pt x="42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4"/>
                      <a:pt x="31" y="14"/>
                      <a:pt x="29" y="1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4" y="32"/>
                      <a:pt x="14" y="36"/>
                      <a:pt x="16" y="38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4"/>
                      <a:pt x="22" y="47"/>
                      <a:pt x="21" y="49"/>
                    </a:cubicBezTo>
                    <a:cubicBezTo>
                      <a:pt x="20" y="52"/>
                      <a:pt x="19" y="55"/>
                      <a:pt x="18" y="58"/>
                    </a:cubicBezTo>
                    <a:cubicBezTo>
                      <a:pt x="17" y="61"/>
                      <a:pt x="14" y="62"/>
                      <a:pt x="12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2"/>
                      <a:pt x="0" y="65"/>
                      <a:pt x="0" y="6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1"/>
                      <a:pt x="3" y="93"/>
                      <a:pt x="6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4" y="93"/>
                      <a:pt x="17" y="95"/>
                      <a:pt x="18" y="98"/>
                    </a:cubicBezTo>
                    <a:cubicBezTo>
                      <a:pt x="19" y="101"/>
                      <a:pt x="20" y="104"/>
                      <a:pt x="21" y="106"/>
                    </a:cubicBezTo>
                    <a:cubicBezTo>
                      <a:pt x="22" y="109"/>
                      <a:pt x="22" y="111"/>
                      <a:pt x="20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3" y="120"/>
                      <a:pt x="13" y="124"/>
                      <a:pt x="16" y="127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31" y="142"/>
                      <a:pt x="35" y="142"/>
                      <a:pt x="37" y="140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3" y="133"/>
                      <a:pt x="46" y="133"/>
                      <a:pt x="49" y="134"/>
                    </a:cubicBezTo>
                    <a:cubicBezTo>
                      <a:pt x="51" y="136"/>
                      <a:pt x="54" y="137"/>
                      <a:pt x="57" y="138"/>
                    </a:cubicBezTo>
                    <a:cubicBezTo>
                      <a:pt x="59" y="139"/>
                      <a:pt x="61" y="141"/>
                      <a:pt x="61" y="144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1" y="153"/>
                      <a:pt x="64" y="156"/>
                      <a:pt x="67" y="156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9" y="156"/>
                      <a:pt x="92" y="153"/>
                      <a:pt x="92" y="150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41"/>
                      <a:pt x="93" y="139"/>
                      <a:pt x="96" y="138"/>
                    </a:cubicBezTo>
                    <a:cubicBezTo>
                      <a:pt x="99" y="137"/>
                      <a:pt x="102" y="136"/>
                      <a:pt x="104" y="134"/>
                    </a:cubicBezTo>
                    <a:cubicBezTo>
                      <a:pt x="107" y="133"/>
                      <a:pt x="109" y="133"/>
                      <a:pt x="111" y="135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8" y="142"/>
                      <a:pt x="122" y="142"/>
                      <a:pt x="124" y="139"/>
                    </a:cubicBezTo>
                    <a:cubicBezTo>
                      <a:pt x="137" y="126"/>
                      <a:pt x="137" y="126"/>
                      <a:pt x="137" y="126"/>
                    </a:cubicBezTo>
                    <a:cubicBezTo>
                      <a:pt x="139" y="124"/>
                      <a:pt x="139" y="120"/>
                      <a:pt x="137" y="118"/>
                    </a:cubicBezTo>
                    <a:cubicBezTo>
                      <a:pt x="133" y="113"/>
                      <a:pt x="133" y="113"/>
                      <a:pt x="133" y="113"/>
                    </a:cubicBezTo>
                    <a:cubicBezTo>
                      <a:pt x="131" y="111"/>
                      <a:pt x="131" y="109"/>
                      <a:pt x="132" y="106"/>
                    </a:cubicBezTo>
                    <a:cubicBezTo>
                      <a:pt x="133" y="103"/>
                      <a:pt x="134" y="101"/>
                      <a:pt x="135" y="98"/>
                    </a:cubicBezTo>
                    <a:cubicBezTo>
                      <a:pt x="136" y="95"/>
                      <a:pt x="138" y="93"/>
                      <a:pt x="141" y="93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50" y="93"/>
                      <a:pt x="153" y="91"/>
                      <a:pt x="153" y="87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5"/>
                      <a:pt x="150" y="62"/>
                      <a:pt x="147" y="62"/>
                    </a:cubicBezTo>
                    <a:close/>
                    <a:moveTo>
                      <a:pt x="76" y="126"/>
                    </a:moveTo>
                    <a:cubicBezTo>
                      <a:pt x="50" y="126"/>
                      <a:pt x="28" y="105"/>
                      <a:pt x="28" y="78"/>
                    </a:cubicBezTo>
                    <a:cubicBezTo>
                      <a:pt x="28" y="51"/>
                      <a:pt x="50" y="29"/>
                      <a:pt x="76" y="29"/>
                    </a:cubicBezTo>
                    <a:cubicBezTo>
                      <a:pt x="103" y="29"/>
                      <a:pt x="125" y="51"/>
                      <a:pt x="125" y="78"/>
                    </a:cubicBezTo>
                    <a:cubicBezTo>
                      <a:pt x="125" y="105"/>
                      <a:pt x="103" y="126"/>
                      <a:pt x="76" y="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2" name="Oval 170">
                <a:extLst>
                  <a:ext uri="{FF2B5EF4-FFF2-40B4-BE49-F238E27FC236}">
                    <a16:creationId xmlns:a16="http://schemas.microsoft.com/office/drawing/2014/main" id="{2AC0D764-472D-4E48-96B0-F78AF921B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482" y="4666431"/>
                <a:ext cx="119062" cy="119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F163B6-05DB-42D8-8BC7-95BA7651E634}"/>
              </a:ext>
            </a:extLst>
          </p:cNvPr>
          <p:cNvGrpSpPr/>
          <p:nvPr/>
        </p:nvGrpSpPr>
        <p:grpSpPr>
          <a:xfrm>
            <a:off x="2252708" y="3924932"/>
            <a:ext cx="851384" cy="795600"/>
            <a:chOff x="9805103" y="1223384"/>
            <a:chExt cx="851384" cy="79560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6082E10-AFE2-495C-97A4-0428D011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103" y="1223384"/>
              <a:ext cx="851384" cy="795600"/>
            </a:xfrm>
            <a:custGeom>
              <a:avLst/>
              <a:gdLst>
                <a:gd name="T0" fmla="*/ 153 w 1067"/>
                <a:gd name="T1" fmla="*/ 780 h 997"/>
                <a:gd name="T2" fmla="*/ 256 w 1067"/>
                <a:gd name="T3" fmla="*/ 149 h 997"/>
                <a:gd name="T4" fmla="*/ 914 w 1067"/>
                <a:gd name="T5" fmla="*/ 241 h 997"/>
                <a:gd name="T6" fmla="*/ 794 w 1067"/>
                <a:gd name="T7" fmla="*/ 848 h 997"/>
                <a:gd name="T8" fmla="*/ 153 w 1067"/>
                <a:gd name="T9" fmla="*/ 78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97">
                  <a:moveTo>
                    <a:pt x="153" y="780"/>
                  </a:moveTo>
                  <a:cubicBezTo>
                    <a:pt x="0" y="580"/>
                    <a:pt x="46" y="297"/>
                    <a:pt x="256" y="149"/>
                  </a:cubicBezTo>
                  <a:cubicBezTo>
                    <a:pt x="466" y="0"/>
                    <a:pt x="760" y="42"/>
                    <a:pt x="914" y="241"/>
                  </a:cubicBezTo>
                  <a:cubicBezTo>
                    <a:pt x="1067" y="441"/>
                    <a:pt x="1004" y="700"/>
                    <a:pt x="794" y="848"/>
                  </a:cubicBezTo>
                  <a:cubicBezTo>
                    <a:pt x="584" y="997"/>
                    <a:pt x="307" y="979"/>
                    <a:pt x="153" y="780"/>
                  </a:cubicBezTo>
                </a:path>
              </a:pathLst>
            </a:custGeom>
            <a:solidFill>
              <a:srgbClr val="870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37A0DBC-511C-42CD-BBBB-96CC15D2616D}"/>
                </a:ext>
              </a:extLst>
            </p:cNvPr>
            <p:cNvGrpSpPr/>
            <p:nvPr/>
          </p:nvGrpSpPr>
          <p:grpSpPr>
            <a:xfrm>
              <a:off x="9961554" y="1366519"/>
              <a:ext cx="538482" cy="509330"/>
              <a:chOff x="13390563" y="-1055688"/>
              <a:chExt cx="6216650" cy="5880101"/>
            </a:xfrm>
          </p:grpSpPr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86B62246-C789-4A4F-8E97-3AD2D13B0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7413" y="-49213"/>
                <a:ext cx="3484563" cy="2244725"/>
              </a:xfrm>
              <a:custGeom>
                <a:avLst/>
                <a:gdLst>
                  <a:gd name="T0" fmla="*/ 774 w 1040"/>
                  <a:gd name="T1" fmla="*/ 528 h 670"/>
                  <a:gd name="T2" fmla="*/ 1040 w 1040"/>
                  <a:gd name="T3" fmla="*/ 528 h 670"/>
                  <a:gd name="T4" fmla="*/ 1040 w 1040"/>
                  <a:gd name="T5" fmla="*/ 670 h 670"/>
                  <a:gd name="T6" fmla="*/ 0 w 1040"/>
                  <a:gd name="T7" fmla="*/ 670 h 670"/>
                  <a:gd name="T8" fmla="*/ 0 w 1040"/>
                  <a:gd name="T9" fmla="*/ 529 h 670"/>
                  <a:gd name="T10" fmla="*/ 290 w 1040"/>
                  <a:gd name="T11" fmla="*/ 529 h 670"/>
                  <a:gd name="T12" fmla="*/ 290 w 1040"/>
                  <a:gd name="T13" fmla="*/ 507 h 670"/>
                  <a:gd name="T14" fmla="*/ 290 w 1040"/>
                  <a:gd name="T15" fmla="*/ 171 h 670"/>
                  <a:gd name="T16" fmla="*/ 472 w 1040"/>
                  <a:gd name="T17" fmla="*/ 16 h 670"/>
                  <a:gd name="T18" fmla="*/ 509 w 1040"/>
                  <a:gd name="T19" fmla="*/ 16 h 670"/>
                  <a:gd name="T20" fmla="*/ 667 w 1040"/>
                  <a:gd name="T21" fmla="*/ 22 h 670"/>
                  <a:gd name="T22" fmla="*/ 770 w 1040"/>
                  <a:gd name="T23" fmla="*/ 138 h 670"/>
                  <a:gd name="T24" fmla="*/ 773 w 1040"/>
                  <a:gd name="T25" fmla="*/ 206 h 670"/>
                  <a:gd name="T26" fmla="*/ 773 w 1040"/>
                  <a:gd name="T27" fmla="*/ 514 h 670"/>
                  <a:gd name="T28" fmla="*/ 774 w 1040"/>
                  <a:gd name="T29" fmla="*/ 528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40" h="670">
                    <a:moveTo>
                      <a:pt x="774" y="528"/>
                    </a:moveTo>
                    <a:cubicBezTo>
                      <a:pt x="863" y="528"/>
                      <a:pt x="951" y="528"/>
                      <a:pt x="1040" y="528"/>
                    </a:cubicBezTo>
                    <a:cubicBezTo>
                      <a:pt x="1040" y="576"/>
                      <a:pt x="1040" y="623"/>
                      <a:pt x="1040" y="670"/>
                    </a:cubicBezTo>
                    <a:cubicBezTo>
                      <a:pt x="694" y="670"/>
                      <a:pt x="348" y="670"/>
                      <a:pt x="0" y="670"/>
                    </a:cubicBezTo>
                    <a:cubicBezTo>
                      <a:pt x="0" y="624"/>
                      <a:pt x="0" y="577"/>
                      <a:pt x="0" y="529"/>
                    </a:cubicBezTo>
                    <a:cubicBezTo>
                      <a:pt x="96" y="529"/>
                      <a:pt x="192" y="529"/>
                      <a:pt x="290" y="529"/>
                    </a:cubicBezTo>
                    <a:cubicBezTo>
                      <a:pt x="290" y="520"/>
                      <a:pt x="290" y="513"/>
                      <a:pt x="290" y="507"/>
                    </a:cubicBezTo>
                    <a:cubicBezTo>
                      <a:pt x="290" y="395"/>
                      <a:pt x="293" y="283"/>
                      <a:pt x="290" y="171"/>
                    </a:cubicBezTo>
                    <a:cubicBezTo>
                      <a:pt x="286" y="49"/>
                      <a:pt x="391" y="0"/>
                      <a:pt x="472" y="16"/>
                    </a:cubicBezTo>
                    <a:cubicBezTo>
                      <a:pt x="484" y="19"/>
                      <a:pt x="497" y="15"/>
                      <a:pt x="509" y="16"/>
                    </a:cubicBezTo>
                    <a:cubicBezTo>
                      <a:pt x="562" y="17"/>
                      <a:pt x="616" y="14"/>
                      <a:pt x="667" y="22"/>
                    </a:cubicBezTo>
                    <a:cubicBezTo>
                      <a:pt x="724" y="31"/>
                      <a:pt x="763" y="81"/>
                      <a:pt x="770" y="138"/>
                    </a:cubicBezTo>
                    <a:cubicBezTo>
                      <a:pt x="773" y="161"/>
                      <a:pt x="773" y="184"/>
                      <a:pt x="773" y="206"/>
                    </a:cubicBezTo>
                    <a:cubicBezTo>
                      <a:pt x="773" y="309"/>
                      <a:pt x="773" y="412"/>
                      <a:pt x="773" y="514"/>
                    </a:cubicBezTo>
                    <a:cubicBezTo>
                      <a:pt x="773" y="518"/>
                      <a:pt x="773" y="522"/>
                      <a:pt x="774" y="5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4807EA64-18F0-4DAC-BC3A-32F2D144A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0563" y="373062"/>
                <a:ext cx="2147888" cy="4451351"/>
              </a:xfrm>
              <a:custGeom>
                <a:avLst/>
                <a:gdLst>
                  <a:gd name="T0" fmla="*/ 308 w 641"/>
                  <a:gd name="T1" fmla="*/ 399 h 1328"/>
                  <a:gd name="T2" fmla="*/ 307 w 641"/>
                  <a:gd name="T3" fmla="*/ 631 h 1328"/>
                  <a:gd name="T4" fmla="*/ 329 w 641"/>
                  <a:gd name="T5" fmla="*/ 659 h 1328"/>
                  <a:gd name="T6" fmla="*/ 562 w 641"/>
                  <a:gd name="T7" fmla="*/ 735 h 1328"/>
                  <a:gd name="T8" fmla="*/ 639 w 641"/>
                  <a:gd name="T9" fmla="*/ 838 h 1328"/>
                  <a:gd name="T10" fmla="*/ 640 w 641"/>
                  <a:gd name="T11" fmla="*/ 1234 h 1328"/>
                  <a:gd name="T12" fmla="*/ 561 w 641"/>
                  <a:gd name="T13" fmla="*/ 1322 h 1328"/>
                  <a:gd name="T14" fmla="*/ 462 w 641"/>
                  <a:gd name="T15" fmla="*/ 1260 h 1328"/>
                  <a:gd name="T16" fmla="*/ 459 w 641"/>
                  <a:gd name="T17" fmla="*/ 1220 h 1328"/>
                  <a:gd name="T18" fmla="*/ 459 w 641"/>
                  <a:gd name="T19" fmla="*/ 910 h 1328"/>
                  <a:gd name="T20" fmla="*/ 441 w 641"/>
                  <a:gd name="T21" fmla="*/ 885 h 1328"/>
                  <a:gd name="T22" fmla="*/ 106 w 641"/>
                  <a:gd name="T23" fmla="*/ 783 h 1328"/>
                  <a:gd name="T24" fmla="*/ 0 w 641"/>
                  <a:gd name="T25" fmla="*/ 641 h 1328"/>
                  <a:gd name="T26" fmla="*/ 0 w 641"/>
                  <a:gd name="T27" fmla="*/ 415 h 1328"/>
                  <a:gd name="T28" fmla="*/ 0 w 641"/>
                  <a:gd name="T29" fmla="*/ 168 h 1328"/>
                  <a:gd name="T30" fmla="*/ 95 w 641"/>
                  <a:gd name="T31" fmla="*/ 23 h 1328"/>
                  <a:gd name="T32" fmla="*/ 276 w 641"/>
                  <a:gd name="T33" fmla="*/ 69 h 1328"/>
                  <a:gd name="T34" fmla="*/ 308 w 641"/>
                  <a:gd name="T35" fmla="*/ 169 h 1328"/>
                  <a:gd name="T36" fmla="*/ 308 w 641"/>
                  <a:gd name="T37" fmla="*/ 399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1" h="1328">
                    <a:moveTo>
                      <a:pt x="308" y="399"/>
                    </a:moveTo>
                    <a:cubicBezTo>
                      <a:pt x="308" y="476"/>
                      <a:pt x="308" y="553"/>
                      <a:pt x="307" y="631"/>
                    </a:cubicBezTo>
                    <a:cubicBezTo>
                      <a:pt x="307" y="648"/>
                      <a:pt x="313" y="655"/>
                      <a:pt x="329" y="659"/>
                    </a:cubicBezTo>
                    <a:cubicBezTo>
                      <a:pt x="407" y="684"/>
                      <a:pt x="484" y="710"/>
                      <a:pt x="562" y="735"/>
                    </a:cubicBezTo>
                    <a:cubicBezTo>
                      <a:pt x="611" y="750"/>
                      <a:pt x="638" y="779"/>
                      <a:pt x="639" y="838"/>
                    </a:cubicBezTo>
                    <a:cubicBezTo>
                      <a:pt x="641" y="970"/>
                      <a:pt x="640" y="1102"/>
                      <a:pt x="640" y="1234"/>
                    </a:cubicBezTo>
                    <a:cubicBezTo>
                      <a:pt x="639" y="1283"/>
                      <a:pt x="609" y="1316"/>
                      <a:pt x="561" y="1322"/>
                    </a:cubicBezTo>
                    <a:cubicBezTo>
                      <a:pt x="516" y="1328"/>
                      <a:pt x="473" y="1302"/>
                      <a:pt x="462" y="1260"/>
                    </a:cubicBezTo>
                    <a:cubicBezTo>
                      <a:pt x="459" y="1247"/>
                      <a:pt x="459" y="1233"/>
                      <a:pt x="459" y="1220"/>
                    </a:cubicBezTo>
                    <a:cubicBezTo>
                      <a:pt x="459" y="1117"/>
                      <a:pt x="459" y="1014"/>
                      <a:pt x="459" y="910"/>
                    </a:cubicBezTo>
                    <a:cubicBezTo>
                      <a:pt x="459" y="896"/>
                      <a:pt x="456" y="889"/>
                      <a:pt x="441" y="885"/>
                    </a:cubicBezTo>
                    <a:cubicBezTo>
                      <a:pt x="329" y="851"/>
                      <a:pt x="218" y="816"/>
                      <a:pt x="106" y="783"/>
                    </a:cubicBezTo>
                    <a:cubicBezTo>
                      <a:pt x="43" y="764"/>
                      <a:pt x="1" y="711"/>
                      <a:pt x="0" y="641"/>
                    </a:cubicBezTo>
                    <a:cubicBezTo>
                      <a:pt x="0" y="566"/>
                      <a:pt x="0" y="491"/>
                      <a:pt x="0" y="415"/>
                    </a:cubicBezTo>
                    <a:cubicBezTo>
                      <a:pt x="0" y="333"/>
                      <a:pt x="0" y="250"/>
                      <a:pt x="0" y="168"/>
                    </a:cubicBezTo>
                    <a:cubicBezTo>
                      <a:pt x="0" y="95"/>
                      <a:pt x="33" y="46"/>
                      <a:pt x="95" y="23"/>
                    </a:cubicBezTo>
                    <a:cubicBezTo>
                      <a:pt x="159" y="0"/>
                      <a:pt x="233" y="18"/>
                      <a:pt x="276" y="69"/>
                    </a:cubicBezTo>
                    <a:cubicBezTo>
                      <a:pt x="300" y="97"/>
                      <a:pt x="307" y="132"/>
                      <a:pt x="308" y="169"/>
                    </a:cubicBezTo>
                    <a:cubicBezTo>
                      <a:pt x="308" y="246"/>
                      <a:pt x="308" y="322"/>
                      <a:pt x="308" y="3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41B1E5EB-E42C-4844-B8FB-87E6C774C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5050" y="376237"/>
                <a:ext cx="2062163" cy="4424363"/>
              </a:xfrm>
              <a:custGeom>
                <a:avLst/>
                <a:gdLst>
                  <a:gd name="T0" fmla="*/ 616 w 616"/>
                  <a:gd name="T1" fmla="*/ 403 h 1320"/>
                  <a:gd name="T2" fmla="*/ 616 w 616"/>
                  <a:gd name="T3" fmla="*/ 637 h 1320"/>
                  <a:gd name="T4" fmla="*/ 590 w 616"/>
                  <a:gd name="T5" fmla="*/ 735 h 1320"/>
                  <a:gd name="T6" fmla="*/ 529 w 616"/>
                  <a:gd name="T7" fmla="*/ 778 h 1320"/>
                  <a:gd name="T8" fmla="*/ 201 w 616"/>
                  <a:gd name="T9" fmla="*/ 880 h 1320"/>
                  <a:gd name="T10" fmla="*/ 183 w 616"/>
                  <a:gd name="T11" fmla="*/ 905 h 1320"/>
                  <a:gd name="T12" fmla="*/ 183 w 616"/>
                  <a:gd name="T13" fmla="*/ 1221 h 1320"/>
                  <a:gd name="T14" fmla="*/ 96 w 616"/>
                  <a:gd name="T15" fmla="*/ 1318 h 1320"/>
                  <a:gd name="T16" fmla="*/ 1 w 616"/>
                  <a:gd name="T17" fmla="*/ 1228 h 1320"/>
                  <a:gd name="T18" fmla="*/ 1 w 616"/>
                  <a:gd name="T19" fmla="*/ 836 h 1320"/>
                  <a:gd name="T20" fmla="*/ 83 w 616"/>
                  <a:gd name="T21" fmla="*/ 729 h 1320"/>
                  <a:gd name="T22" fmla="*/ 289 w 616"/>
                  <a:gd name="T23" fmla="*/ 662 h 1320"/>
                  <a:gd name="T24" fmla="*/ 309 w 616"/>
                  <a:gd name="T25" fmla="*/ 635 h 1320"/>
                  <a:gd name="T26" fmla="*/ 308 w 616"/>
                  <a:gd name="T27" fmla="*/ 169 h 1320"/>
                  <a:gd name="T28" fmla="*/ 344 w 616"/>
                  <a:gd name="T29" fmla="*/ 62 h 1320"/>
                  <a:gd name="T30" fmla="*/ 520 w 616"/>
                  <a:gd name="T31" fmla="*/ 23 h 1320"/>
                  <a:gd name="T32" fmla="*/ 615 w 616"/>
                  <a:gd name="T33" fmla="*/ 161 h 1320"/>
                  <a:gd name="T34" fmla="*/ 616 w 616"/>
                  <a:gd name="T35" fmla="*/ 403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6" h="1320">
                    <a:moveTo>
                      <a:pt x="616" y="403"/>
                    </a:moveTo>
                    <a:cubicBezTo>
                      <a:pt x="616" y="481"/>
                      <a:pt x="615" y="559"/>
                      <a:pt x="616" y="637"/>
                    </a:cubicBezTo>
                    <a:cubicBezTo>
                      <a:pt x="616" y="673"/>
                      <a:pt x="605" y="704"/>
                      <a:pt x="590" y="735"/>
                    </a:cubicBezTo>
                    <a:cubicBezTo>
                      <a:pt x="578" y="760"/>
                      <a:pt x="554" y="770"/>
                      <a:pt x="529" y="778"/>
                    </a:cubicBezTo>
                    <a:cubicBezTo>
                      <a:pt x="419" y="812"/>
                      <a:pt x="310" y="846"/>
                      <a:pt x="201" y="880"/>
                    </a:cubicBezTo>
                    <a:cubicBezTo>
                      <a:pt x="187" y="884"/>
                      <a:pt x="183" y="890"/>
                      <a:pt x="183" y="905"/>
                    </a:cubicBezTo>
                    <a:cubicBezTo>
                      <a:pt x="183" y="1010"/>
                      <a:pt x="183" y="1115"/>
                      <a:pt x="183" y="1221"/>
                    </a:cubicBezTo>
                    <a:cubicBezTo>
                      <a:pt x="183" y="1279"/>
                      <a:pt x="149" y="1316"/>
                      <a:pt x="96" y="1318"/>
                    </a:cubicBezTo>
                    <a:cubicBezTo>
                      <a:pt x="41" y="1320"/>
                      <a:pt x="2" y="1285"/>
                      <a:pt x="1" y="1228"/>
                    </a:cubicBezTo>
                    <a:cubicBezTo>
                      <a:pt x="0" y="1097"/>
                      <a:pt x="0" y="966"/>
                      <a:pt x="1" y="836"/>
                    </a:cubicBezTo>
                    <a:cubicBezTo>
                      <a:pt x="2" y="778"/>
                      <a:pt x="27" y="747"/>
                      <a:pt x="83" y="729"/>
                    </a:cubicBezTo>
                    <a:cubicBezTo>
                      <a:pt x="152" y="706"/>
                      <a:pt x="220" y="684"/>
                      <a:pt x="289" y="662"/>
                    </a:cubicBezTo>
                    <a:cubicBezTo>
                      <a:pt x="304" y="657"/>
                      <a:pt x="309" y="651"/>
                      <a:pt x="309" y="635"/>
                    </a:cubicBezTo>
                    <a:cubicBezTo>
                      <a:pt x="308" y="480"/>
                      <a:pt x="308" y="325"/>
                      <a:pt x="308" y="169"/>
                    </a:cubicBezTo>
                    <a:cubicBezTo>
                      <a:pt x="308" y="130"/>
                      <a:pt x="316" y="93"/>
                      <a:pt x="344" y="62"/>
                    </a:cubicBezTo>
                    <a:cubicBezTo>
                      <a:pt x="386" y="16"/>
                      <a:pt x="459" y="0"/>
                      <a:pt x="520" y="23"/>
                    </a:cubicBezTo>
                    <a:cubicBezTo>
                      <a:pt x="580" y="45"/>
                      <a:pt x="615" y="94"/>
                      <a:pt x="615" y="161"/>
                    </a:cubicBezTo>
                    <a:cubicBezTo>
                      <a:pt x="616" y="242"/>
                      <a:pt x="616" y="323"/>
                      <a:pt x="616" y="4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15F6C2CC-9C7C-42FD-929E-99B453A9F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9450" y="2339975"/>
                <a:ext cx="609600" cy="1941513"/>
              </a:xfrm>
              <a:custGeom>
                <a:avLst/>
                <a:gdLst>
                  <a:gd name="T0" fmla="*/ 181 w 182"/>
                  <a:gd name="T1" fmla="*/ 287 h 579"/>
                  <a:gd name="T2" fmla="*/ 181 w 182"/>
                  <a:gd name="T3" fmla="*/ 483 h 579"/>
                  <a:gd name="T4" fmla="*/ 136 w 182"/>
                  <a:gd name="T5" fmla="*/ 562 h 579"/>
                  <a:gd name="T6" fmla="*/ 36 w 182"/>
                  <a:gd name="T7" fmla="*/ 556 h 579"/>
                  <a:gd name="T8" fmla="*/ 1 w 182"/>
                  <a:gd name="T9" fmla="*/ 494 h 579"/>
                  <a:gd name="T10" fmla="*/ 1 w 182"/>
                  <a:gd name="T11" fmla="*/ 80 h 579"/>
                  <a:gd name="T12" fmla="*/ 91 w 182"/>
                  <a:gd name="T13" fmla="*/ 0 h 579"/>
                  <a:gd name="T14" fmla="*/ 180 w 182"/>
                  <a:gd name="T15" fmla="*/ 82 h 579"/>
                  <a:gd name="T16" fmla="*/ 181 w 182"/>
                  <a:gd name="T17" fmla="*/ 287 h 579"/>
                  <a:gd name="T18" fmla="*/ 181 w 182"/>
                  <a:gd name="T19" fmla="*/ 287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579">
                    <a:moveTo>
                      <a:pt x="181" y="287"/>
                    </a:moveTo>
                    <a:cubicBezTo>
                      <a:pt x="181" y="353"/>
                      <a:pt x="181" y="418"/>
                      <a:pt x="181" y="483"/>
                    </a:cubicBezTo>
                    <a:cubicBezTo>
                      <a:pt x="181" y="518"/>
                      <a:pt x="168" y="546"/>
                      <a:pt x="136" y="562"/>
                    </a:cubicBezTo>
                    <a:cubicBezTo>
                      <a:pt x="102" y="579"/>
                      <a:pt x="68" y="577"/>
                      <a:pt x="36" y="556"/>
                    </a:cubicBezTo>
                    <a:cubicBezTo>
                      <a:pt x="14" y="541"/>
                      <a:pt x="1" y="520"/>
                      <a:pt x="1" y="494"/>
                    </a:cubicBezTo>
                    <a:cubicBezTo>
                      <a:pt x="1" y="356"/>
                      <a:pt x="0" y="218"/>
                      <a:pt x="1" y="80"/>
                    </a:cubicBezTo>
                    <a:cubicBezTo>
                      <a:pt x="2" y="34"/>
                      <a:pt x="42" y="0"/>
                      <a:pt x="91" y="0"/>
                    </a:cubicBezTo>
                    <a:cubicBezTo>
                      <a:pt x="141" y="1"/>
                      <a:pt x="179" y="35"/>
                      <a:pt x="180" y="82"/>
                    </a:cubicBezTo>
                    <a:cubicBezTo>
                      <a:pt x="182" y="150"/>
                      <a:pt x="181" y="219"/>
                      <a:pt x="181" y="287"/>
                    </a:cubicBezTo>
                    <a:cubicBezTo>
                      <a:pt x="181" y="287"/>
                      <a:pt x="181" y="287"/>
                      <a:pt x="181" y="2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9E286DBE-EA2B-4349-BF75-7B5AC5C57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0175" y="2300288"/>
                <a:ext cx="609600" cy="1960563"/>
              </a:xfrm>
              <a:custGeom>
                <a:avLst/>
                <a:gdLst>
                  <a:gd name="T0" fmla="*/ 1 w 182"/>
                  <a:gd name="T1" fmla="*/ 299 h 585"/>
                  <a:gd name="T2" fmla="*/ 1 w 182"/>
                  <a:gd name="T3" fmla="*/ 101 h 585"/>
                  <a:gd name="T4" fmla="*/ 123 w 182"/>
                  <a:gd name="T5" fmla="*/ 17 h 585"/>
                  <a:gd name="T6" fmla="*/ 181 w 182"/>
                  <a:gd name="T7" fmla="*/ 97 h 585"/>
                  <a:gd name="T8" fmla="*/ 181 w 182"/>
                  <a:gd name="T9" fmla="*/ 501 h 585"/>
                  <a:gd name="T10" fmla="*/ 93 w 182"/>
                  <a:gd name="T11" fmla="*/ 584 h 585"/>
                  <a:gd name="T12" fmla="*/ 2 w 182"/>
                  <a:gd name="T13" fmla="*/ 503 h 585"/>
                  <a:gd name="T14" fmla="*/ 2 w 182"/>
                  <a:gd name="T15" fmla="*/ 299 h 585"/>
                  <a:gd name="T16" fmla="*/ 1 w 182"/>
                  <a:gd name="T17" fmla="*/ 299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585">
                    <a:moveTo>
                      <a:pt x="1" y="299"/>
                    </a:moveTo>
                    <a:cubicBezTo>
                      <a:pt x="1" y="233"/>
                      <a:pt x="1" y="167"/>
                      <a:pt x="1" y="101"/>
                    </a:cubicBezTo>
                    <a:cubicBezTo>
                      <a:pt x="1" y="29"/>
                      <a:pt x="69" y="0"/>
                      <a:pt x="123" y="17"/>
                    </a:cubicBezTo>
                    <a:cubicBezTo>
                      <a:pt x="158" y="29"/>
                      <a:pt x="181" y="58"/>
                      <a:pt x="181" y="97"/>
                    </a:cubicBezTo>
                    <a:cubicBezTo>
                      <a:pt x="182" y="231"/>
                      <a:pt x="182" y="366"/>
                      <a:pt x="181" y="501"/>
                    </a:cubicBezTo>
                    <a:cubicBezTo>
                      <a:pt x="181" y="550"/>
                      <a:pt x="144" y="584"/>
                      <a:pt x="93" y="584"/>
                    </a:cubicBezTo>
                    <a:cubicBezTo>
                      <a:pt x="40" y="585"/>
                      <a:pt x="3" y="554"/>
                      <a:pt x="2" y="503"/>
                    </a:cubicBezTo>
                    <a:cubicBezTo>
                      <a:pt x="0" y="435"/>
                      <a:pt x="2" y="367"/>
                      <a:pt x="2" y="299"/>
                    </a:cubicBezTo>
                    <a:cubicBezTo>
                      <a:pt x="1" y="299"/>
                      <a:pt x="1" y="299"/>
                      <a:pt x="1" y="2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9444A808-5E8A-49AE-9BE0-C9398FFAB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063" y="-717550"/>
                <a:ext cx="901700" cy="901700"/>
              </a:xfrm>
              <a:custGeom>
                <a:avLst/>
                <a:gdLst>
                  <a:gd name="T0" fmla="*/ 269 w 269"/>
                  <a:gd name="T1" fmla="*/ 134 h 269"/>
                  <a:gd name="T2" fmla="*/ 135 w 269"/>
                  <a:gd name="T3" fmla="*/ 268 h 269"/>
                  <a:gd name="T4" fmla="*/ 0 w 269"/>
                  <a:gd name="T5" fmla="*/ 134 h 269"/>
                  <a:gd name="T6" fmla="*/ 135 w 269"/>
                  <a:gd name="T7" fmla="*/ 0 h 269"/>
                  <a:gd name="T8" fmla="*/ 269 w 269"/>
                  <a:gd name="T9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69">
                    <a:moveTo>
                      <a:pt x="269" y="134"/>
                    </a:moveTo>
                    <a:cubicBezTo>
                      <a:pt x="269" y="209"/>
                      <a:pt x="210" y="268"/>
                      <a:pt x="135" y="268"/>
                    </a:cubicBezTo>
                    <a:cubicBezTo>
                      <a:pt x="60" y="269"/>
                      <a:pt x="1" y="209"/>
                      <a:pt x="0" y="134"/>
                    </a:cubicBezTo>
                    <a:cubicBezTo>
                      <a:pt x="0" y="60"/>
                      <a:pt x="60" y="0"/>
                      <a:pt x="135" y="0"/>
                    </a:cubicBezTo>
                    <a:cubicBezTo>
                      <a:pt x="209" y="0"/>
                      <a:pt x="269" y="59"/>
                      <a:pt x="269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96B28CB5-A8E6-4E27-BD8E-9944BE66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8838" y="-720725"/>
                <a:ext cx="904875" cy="904875"/>
              </a:xfrm>
              <a:custGeom>
                <a:avLst/>
                <a:gdLst>
                  <a:gd name="T0" fmla="*/ 134 w 270"/>
                  <a:gd name="T1" fmla="*/ 269 h 270"/>
                  <a:gd name="T2" fmla="*/ 1 w 270"/>
                  <a:gd name="T3" fmla="*/ 134 h 270"/>
                  <a:gd name="T4" fmla="*/ 136 w 270"/>
                  <a:gd name="T5" fmla="*/ 1 h 270"/>
                  <a:gd name="T6" fmla="*/ 269 w 270"/>
                  <a:gd name="T7" fmla="*/ 136 h 270"/>
                  <a:gd name="T8" fmla="*/ 134 w 270"/>
                  <a:gd name="T9" fmla="*/ 269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70">
                    <a:moveTo>
                      <a:pt x="134" y="269"/>
                    </a:moveTo>
                    <a:cubicBezTo>
                      <a:pt x="60" y="269"/>
                      <a:pt x="0" y="209"/>
                      <a:pt x="1" y="134"/>
                    </a:cubicBezTo>
                    <a:cubicBezTo>
                      <a:pt x="1" y="60"/>
                      <a:pt x="61" y="0"/>
                      <a:pt x="136" y="1"/>
                    </a:cubicBezTo>
                    <a:cubicBezTo>
                      <a:pt x="211" y="1"/>
                      <a:pt x="270" y="61"/>
                      <a:pt x="269" y="136"/>
                    </a:cubicBezTo>
                    <a:cubicBezTo>
                      <a:pt x="269" y="211"/>
                      <a:pt x="209" y="270"/>
                      <a:pt x="134" y="2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BFA9918F-5757-41F2-A710-B40FBB54C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050" y="-1055688"/>
                <a:ext cx="903288" cy="901700"/>
              </a:xfrm>
              <a:custGeom>
                <a:avLst/>
                <a:gdLst>
                  <a:gd name="T0" fmla="*/ 269 w 270"/>
                  <a:gd name="T1" fmla="*/ 134 h 269"/>
                  <a:gd name="T2" fmla="*/ 135 w 270"/>
                  <a:gd name="T3" fmla="*/ 269 h 269"/>
                  <a:gd name="T4" fmla="*/ 1 w 270"/>
                  <a:gd name="T5" fmla="*/ 135 h 269"/>
                  <a:gd name="T6" fmla="*/ 135 w 270"/>
                  <a:gd name="T7" fmla="*/ 0 h 269"/>
                  <a:gd name="T8" fmla="*/ 269 w 270"/>
                  <a:gd name="T9" fmla="*/ 13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69" y="134"/>
                    </a:moveTo>
                    <a:cubicBezTo>
                      <a:pt x="270" y="209"/>
                      <a:pt x="210" y="269"/>
                      <a:pt x="135" y="269"/>
                    </a:cubicBezTo>
                    <a:cubicBezTo>
                      <a:pt x="61" y="269"/>
                      <a:pt x="1" y="210"/>
                      <a:pt x="1" y="135"/>
                    </a:cubicBezTo>
                    <a:cubicBezTo>
                      <a:pt x="0" y="60"/>
                      <a:pt x="60" y="0"/>
                      <a:pt x="135" y="0"/>
                    </a:cubicBezTo>
                    <a:cubicBezTo>
                      <a:pt x="209" y="0"/>
                      <a:pt x="269" y="60"/>
                      <a:pt x="269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2DB495-902B-4C25-91E1-E05C2E47C43A}"/>
              </a:ext>
            </a:extLst>
          </p:cNvPr>
          <p:cNvGrpSpPr/>
          <p:nvPr/>
        </p:nvGrpSpPr>
        <p:grpSpPr>
          <a:xfrm>
            <a:off x="1463176" y="3349918"/>
            <a:ext cx="835025" cy="784225"/>
            <a:chOff x="3903640" y="1223384"/>
            <a:chExt cx="835025" cy="784225"/>
          </a:xfrm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B58CE109-0B2C-42A0-9780-4F25DF28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40" y="1223384"/>
              <a:ext cx="835025" cy="784225"/>
            </a:xfrm>
            <a:custGeom>
              <a:avLst/>
              <a:gdLst>
                <a:gd name="T0" fmla="*/ 62 w 439"/>
                <a:gd name="T1" fmla="*/ 322 h 410"/>
                <a:gd name="T2" fmla="*/ 106 w 439"/>
                <a:gd name="T3" fmla="*/ 61 h 410"/>
                <a:gd name="T4" fmla="*/ 376 w 439"/>
                <a:gd name="T5" fmla="*/ 99 h 410"/>
                <a:gd name="T6" fmla="*/ 327 w 439"/>
                <a:gd name="T7" fmla="*/ 348 h 410"/>
                <a:gd name="T8" fmla="*/ 62 w 439"/>
                <a:gd name="T9" fmla="*/ 322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10">
                  <a:moveTo>
                    <a:pt x="62" y="322"/>
                  </a:moveTo>
                  <a:cubicBezTo>
                    <a:pt x="0" y="238"/>
                    <a:pt x="19" y="123"/>
                    <a:pt x="106" y="61"/>
                  </a:cubicBezTo>
                  <a:cubicBezTo>
                    <a:pt x="191" y="0"/>
                    <a:pt x="312" y="17"/>
                    <a:pt x="376" y="99"/>
                  </a:cubicBezTo>
                  <a:cubicBezTo>
                    <a:pt x="439" y="182"/>
                    <a:pt x="412" y="288"/>
                    <a:pt x="327" y="348"/>
                  </a:cubicBezTo>
                  <a:cubicBezTo>
                    <a:pt x="240" y="410"/>
                    <a:pt x="126" y="403"/>
                    <a:pt x="62" y="3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1CCA8F-E3F3-422C-8DEC-AABEADFF3D10}"/>
                </a:ext>
              </a:extLst>
            </p:cNvPr>
            <p:cNvGrpSpPr/>
            <p:nvPr/>
          </p:nvGrpSpPr>
          <p:grpSpPr>
            <a:xfrm>
              <a:off x="4114539" y="1404161"/>
              <a:ext cx="413226" cy="422670"/>
              <a:chOff x="-1090613" y="3178175"/>
              <a:chExt cx="555625" cy="568325"/>
            </a:xfrm>
            <a:solidFill>
              <a:schemeClr val="bg1"/>
            </a:solidFill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6CDE9B4E-05FD-4AFB-A5C3-C23A1E008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0613" y="3279775"/>
                <a:ext cx="381000" cy="466725"/>
              </a:xfrm>
              <a:custGeom>
                <a:avLst/>
                <a:gdLst/>
                <a:ahLst/>
                <a:cxnLst>
                  <a:cxn ang="0">
                    <a:pos x="220" y="204"/>
                  </a:cxn>
                  <a:cxn ang="0">
                    <a:pos x="230" y="164"/>
                  </a:cxn>
                  <a:cxn ang="0">
                    <a:pos x="208" y="148"/>
                  </a:cxn>
                  <a:cxn ang="0">
                    <a:pos x="204" y="132"/>
                  </a:cxn>
                  <a:cxn ang="0">
                    <a:pos x="208" y="126"/>
                  </a:cxn>
                  <a:cxn ang="0">
                    <a:pos x="214" y="112"/>
                  </a:cxn>
                  <a:cxn ang="0">
                    <a:pos x="206" y="94"/>
                  </a:cxn>
                  <a:cxn ang="0">
                    <a:pos x="184" y="90"/>
                  </a:cxn>
                  <a:cxn ang="0">
                    <a:pos x="162" y="104"/>
                  </a:cxn>
                  <a:cxn ang="0">
                    <a:pos x="164" y="124"/>
                  </a:cxn>
                  <a:cxn ang="0">
                    <a:pos x="174" y="128"/>
                  </a:cxn>
                  <a:cxn ang="0">
                    <a:pos x="176" y="140"/>
                  </a:cxn>
                  <a:cxn ang="0">
                    <a:pos x="136" y="146"/>
                  </a:cxn>
                  <a:cxn ang="0">
                    <a:pos x="130" y="150"/>
                  </a:cxn>
                  <a:cxn ang="0">
                    <a:pos x="128" y="144"/>
                  </a:cxn>
                  <a:cxn ang="0">
                    <a:pos x="130" y="92"/>
                  </a:cxn>
                  <a:cxn ang="0">
                    <a:pos x="114" y="88"/>
                  </a:cxn>
                  <a:cxn ang="0">
                    <a:pos x="104" y="94"/>
                  </a:cxn>
                  <a:cxn ang="0">
                    <a:pos x="84" y="96"/>
                  </a:cxn>
                  <a:cxn ang="0">
                    <a:pos x="78" y="86"/>
                  </a:cxn>
                  <a:cxn ang="0">
                    <a:pos x="76" y="62"/>
                  </a:cxn>
                  <a:cxn ang="0">
                    <a:pos x="92" y="44"/>
                  </a:cxn>
                  <a:cxn ang="0">
                    <a:pos x="104" y="46"/>
                  </a:cxn>
                  <a:cxn ang="0">
                    <a:pos x="116" y="58"/>
                  </a:cxn>
                  <a:cxn ang="0">
                    <a:pos x="130" y="0"/>
                  </a:cxn>
                  <a:cxn ang="0">
                    <a:pos x="104" y="4"/>
                  </a:cxn>
                  <a:cxn ang="0">
                    <a:pos x="58" y="22"/>
                  </a:cxn>
                  <a:cxn ang="0">
                    <a:pos x="38" y="44"/>
                  </a:cxn>
                  <a:cxn ang="0">
                    <a:pos x="24" y="84"/>
                  </a:cxn>
                  <a:cxn ang="0">
                    <a:pos x="24" y="114"/>
                  </a:cxn>
                  <a:cxn ang="0">
                    <a:pos x="26" y="124"/>
                  </a:cxn>
                  <a:cxn ang="0">
                    <a:pos x="0" y="162"/>
                  </a:cxn>
                  <a:cxn ang="0">
                    <a:pos x="2" y="172"/>
                  </a:cxn>
                  <a:cxn ang="0">
                    <a:pos x="14" y="178"/>
                  </a:cxn>
                  <a:cxn ang="0">
                    <a:pos x="22" y="188"/>
                  </a:cxn>
                  <a:cxn ang="0">
                    <a:pos x="18" y="198"/>
                  </a:cxn>
                  <a:cxn ang="0">
                    <a:pos x="22" y="206"/>
                  </a:cxn>
                  <a:cxn ang="0">
                    <a:pos x="20" y="214"/>
                  </a:cxn>
                  <a:cxn ang="0">
                    <a:pos x="24" y="220"/>
                  </a:cxn>
                  <a:cxn ang="0">
                    <a:pos x="28" y="236"/>
                  </a:cxn>
                  <a:cxn ang="0">
                    <a:pos x="28" y="250"/>
                  </a:cxn>
                  <a:cxn ang="0">
                    <a:pos x="38" y="258"/>
                  </a:cxn>
                  <a:cxn ang="0">
                    <a:pos x="82" y="258"/>
                  </a:cxn>
                  <a:cxn ang="0">
                    <a:pos x="92" y="260"/>
                  </a:cxn>
                  <a:cxn ang="0">
                    <a:pos x="96" y="294"/>
                  </a:cxn>
                </a:cxnLst>
                <a:rect l="0" t="0" r="r" b="b"/>
                <a:pathLst>
                  <a:path w="240" h="294">
                    <a:moveTo>
                      <a:pt x="222" y="224"/>
                    </a:moveTo>
                    <a:lnTo>
                      <a:pt x="222" y="224"/>
                    </a:lnTo>
                    <a:lnTo>
                      <a:pt x="220" y="204"/>
                    </a:lnTo>
                    <a:lnTo>
                      <a:pt x="224" y="182"/>
                    </a:lnTo>
                    <a:lnTo>
                      <a:pt x="226" y="172"/>
                    </a:lnTo>
                    <a:lnTo>
                      <a:pt x="230" y="164"/>
                    </a:lnTo>
                    <a:lnTo>
                      <a:pt x="234" y="156"/>
                    </a:lnTo>
                    <a:lnTo>
                      <a:pt x="240" y="148"/>
                    </a:lnTo>
                    <a:lnTo>
                      <a:pt x="208" y="148"/>
                    </a:lnTo>
                    <a:lnTo>
                      <a:pt x="208" y="148"/>
                    </a:lnTo>
                    <a:lnTo>
                      <a:pt x="204" y="140"/>
                    </a:lnTo>
                    <a:lnTo>
                      <a:pt x="204" y="132"/>
                    </a:lnTo>
                    <a:lnTo>
                      <a:pt x="206" y="130"/>
                    </a:lnTo>
                    <a:lnTo>
                      <a:pt x="208" y="126"/>
                    </a:lnTo>
                    <a:lnTo>
                      <a:pt x="208" y="126"/>
                    </a:lnTo>
                    <a:lnTo>
                      <a:pt x="210" y="124"/>
                    </a:lnTo>
                    <a:lnTo>
                      <a:pt x="212" y="118"/>
                    </a:lnTo>
                    <a:lnTo>
                      <a:pt x="214" y="112"/>
                    </a:lnTo>
                    <a:lnTo>
                      <a:pt x="214" y="106"/>
                    </a:lnTo>
                    <a:lnTo>
                      <a:pt x="210" y="100"/>
                    </a:lnTo>
                    <a:lnTo>
                      <a:pt x="206" y="94"/>
                    </a:lnTo>
                    <a:lnTo>
                      <a:pt x="198" y="92"/>
                    </a:lnTo>
                    <a:lnTo>
                      <a:pt x="184" y="90"/>
                    </a:lnTo>
                    <a:lnTo>
                      <a:pt x="184" y="90"/>
                    </a:lnTo>
                    <a:lnTo>
                      <a:pt x="174" y="92"/>
                    </a:lnTo>
                    <a:lnTo>
                      <a:pt x="166" y="98"/>
                    </a:lnTo>
                    <a:lnTo>
                      <a:pt x="162" y="104"/>
                    </a:lnTo>
                    <a:lnTo>
                      <a:pt x="162" y="110"/>
                    </a:lnTo>
                    <a:lnTo>
                      <a:pt x="162" y="118"/>
                    </a:lnTo>
                    <a:lnTo>
                      <a:pt x="164" y="124"/>
                    </a:lnTo>
                    <a:lnTo>
                      <a:pt x="168" y="128"/>
                    </a:lnTo>
                    <a:lnTo>
                      <a:pt x="174" y="128"/>
                    </a:lnTo>
                    <a:lnTo>
                      <a:pt x="174" y="128"/>
                    </a:lnTo>
                    <a:lnTo>
                      <a:pt x="176" y="132"/>
                    </a:lnTo>
                    <a:lnTo>
                      <a:pt x="178" y="134"/>
                    </a:lnTo>
                    <a:lnTo>
                      <a:pt x="176" y="140"/>
                    </a:lnTo>
                    <a:lnTo>
                      <a:pt x="172" y="144"/>
                    </a:lnTo>
                    <a:lnTo>
                      <a:pt x="170" y="146"/>
                    </a:lnTo>
                    <a:lnTo>
                      <a:pt x="136" y="146"/>
                    </a:lnTo>
                    <a:lnTo>
                      <a:pt x="136" y="146"/>
                    </a:lnTo>
                    <a:lnTo>
                      <a:pt x="132" y="148"/>
                    </a:lnTo>
                    <a:lnTo>
                      <a:pt x="130" y="150"/>
                    </a:lnTo>
                    <a:lnTo>
                      <a:pt x="130" y="150"/>
                    </a:lnTo>
                    <a:lnTo>
                      <a:pt x="128" y="148"/>
                    </a:lnTo>
                    <a:lnTo>
                      <a:pt x="128" y="144"/>
                    </a:lnTo>
                    <a:lnTo>
                      <a:pt x="130" y="142"/>
                    </a:lnTo>
                    <a:lnTo>
                      <a:pt x="130" y="92"/>
                    </a:lnTo>
                    <a:lnTo>
                      <a:pt x="130" y="92"/>
                    </a:lnTo>
                    <a:lnTo>
                      <a:pt x="124" y="88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104" y="94"/>
                    </a:lnTo>
                    <a:lnTo>
                      <a:pt x="98" y="98"/>
                    </a:lnTo>
                    <a:lnTo>
                      <a:pt x="92" y="100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0" y="94"/>
                    </a:lnTo>
                    <a:lnTo>
                      <a:pt x="78" y="86"/>
                    </a:lnTo>
                    <a:lnTo>
                      <a:pt x="76" y="80"/>
                    </a:lnTo>
                    <a:lnTo>
                      <a:pt x="76" y="70"/>
                    </a:lnTo>
                    <a:lnTo>
                      <a:pt x="76" y="62"/>
                    </a:lnTo>
                    <a:lnTo>
                      <a:pt x="78" y="54"/>
                    </a:lnTo>
                    <a:lnTo>
                      <a:pt x="84" y="48"/>
                    </a:lnTo>
                    <a:lnTo>
                      <a:pt x="92" y="44"/>
                    </a:lnTo>
                    <a:lnTo>
                      <a:pt x="92" y="44"/>
                    </a:lnTo>
                    <a:lnTo>
                      <a:pt x="98" y="44"/>
                    </a:lnTo>
                    <a:lnTo>
                      <a:pt x="104" y="46"/>
                    </a:lnTo>
                    <a:lnTo>
                      <a:pt x="110" y="52"/>
                    </a:lnTo>
                    <a:lnTo>
                      <a:pt x="112" y="56"/>
                    </a:lnTo>
                    <a:lnTo>
                      <a:pt x="116" y="58"/>
                    </a:lnTo>
                    <a:lnTo>
                      <a:pt x="122" y="58"/>
                    </a:lnTo>
                    <a:lnTo>
                      <a:pt x="130" y="5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16" y="2"/>
                    </a:lnTo>
                    <a:lnTo>
                      <a:pt x="104" y="4"/>
                    </a:lnTo>
                    <a:lnTo>
                      <a:pt x="88" y="6"/>
                    </a:lnTo>
                    <a:lnTo>
                      <a:pt x="72" y="12"/>
                    </a:lnTo>
                    <a:lnTo>
                      <a:pt x="58" y="22"/>
                    </a:lnTo>
                    <a:lnTo>
                      <a:pt x="50" y="28"/>
                    </a:lnTo>
                    <a:lnTo>
                      <a:pt x="44" y="36"/>
                    </a:lnTo>
                    <a:lnTo>
                      <a:pt x="38" y="4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24" y="84"/>
                    </a:lnTo>
                    <a:lnTo>
                      <a:pt x="22" y="104"/>
                    </a:lnTo>
                    <a:lnTo>
                      <a:pt x="22" y="112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20"/>
                    </a:lnTo>
                    <a:lnTo>
                      <a:pt x="26" y="124"/>
                    </a:lnTo>
                    <a:lnTo>
                      <a:pt x="26" y="124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2" y="172"/>
                    </a:lnTo>
                    <a:lnTo>
                      <a:pt x="8" y="174"/>
                    </a:lnTo>
                    <a:lnTo>
                      <a:pt x="8" y="174"/>
                    </a:lnTo>
                    <a:lnTo>
                      <a:pt x="14" y="178"/>
                    </a:lnTo>
                    <a:lnTo>
                      <a:pt x="18" y="182"/>
                    </a:lnTo>
                    <a:lnTo>
                      <a:pt x="20" y="186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18" y="194"/>
                    </a:lnTo>
                    <a:lnTo>
                      <a:pt x="18" y="198"/>
                    </a:lnTo>
                    <a:lnTo>
                      <a:pt x="18" y="202"/>
                    </a:lnTo>
                    <a:lnTo>
                      <a:pt x="18" y="202"/>
                    </a:lnTo>
                    <a:lnTo>
                      <a:pt x="22" y="206"/>
                    </a:lnTo>
                    <a:lnTo>
                      <a:pt x="22" y="206"/>
                    </a:lnTo>
                    <a:lnTo>
                      <a:pt x="20" y="210"/>
                    </a:lnTo>
                    <a:lnTo>
                      <a:pt x="20" y="214"/>
                    </a:lnTo>
                    <a:lnTo>
                      <a:pt x="20" y="216"/>
                    </a:lnTo>
                    <a:lnTo>
                      <a:pt x="20" y="216"/>
                    </a:lnTo>
                    <a:lnTo>
                      <a:pt x="24" y="220"/>
                    </a:lnTo>
                    <a:lnTo>
                      <a:pt x="26" y="224"/>
                    </a:lnTo>
                    <a:lnTo>
                      <a:pt x="28" y="230"/>
                    </a:lnTo>
                    <a:lnTo>
                      <a:pt x="28" y="236"/>
                    </a:lnTo>
                    <a:lnTo>
                      <a:pt x="28" y="236"/>
                    </a:lnTo>
                    <a:lnTo>
                      <a:pt x="28" y="242"/>
                    </a:lnTo>
                    <a:lnTo>
                      <a:pt x="28" y="250"/>
                    </a:lnTo>
                    <a:lnTo>
                      <a:pt x="32" y="256"/>
                    </a:lnTo>
                    <a:lnTo>
                      <a:pt x="34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68" y="256"/>
                    </a:lnTo>
                    <a:lnTo>
                      <a:pt x="82" y="258"/>
                    </a:lnTo>
                    <a:lnTo>
                      <a:pt x="88" y="258"/>
                    </a:lnTo>
                    <a:lnTo>
                      <a:pt x="92" y="260"/>
                    </a:lnTo>
                    <a:lnTo>
                      <a:pt x="92" y="260"/>
                    </a:lnTo>
                    <a:lnTo>
                      <a:pt x="94" y="268"/>
                    </a:lnTo>
                    <a:lnTo>
                      <a:pt x="96" y="280"/>
                    </a:lnTo>
                    <a:lnTo>
                      <a:pt x="96" y="294"/>
                    </a:lnTo>
                    <a:lnTo>
                      <a:pt x="234" y="294"/>
                    </a:lnTo>
                  </a:path>
                </a:pathLst>
              </a:custGeom>
              <a:grpFill/>
              <a:ln w="635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>
                  <a:solidFill>
                    <a:srgbClr val="00234B"/>
                  </a:solidFill>
                </a:endParaRPr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0D5789B-DD66-42B0-92A7-0892FAB28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87413" y="3517900"/>
                <a:ext cx="88900" cy="2254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6" y="54"/>
                  </a:cxn>
                  <a:cxn ang="0">
                    <a:pos x="12" y="56"/>
                  </a:cxn>
                  <a:cxn ang="0">
                    <a:pos x="18" y="54"/>
                  </a:cxn>
                  <a:cxn ang="0">
                    <a:pos x="18" y="54"/>
                  </a:cxn>
                  <a:cxn ang="0">
                    <a:pos x="28" y="44"/>
                  </a:cxn>
                  <a:cxn ang="0">
                    <a:pos x="34" y="42"/>
                  </a:cxn>
                  <a:cxn ang="0">
                    <a:pos x="40" y="42"/>
                  </a:cxn>
                  <a:cxn ang="0">
                    <a:pos x="40" y="42"/>
                  </a:cxn>
                  <a:cxn ang="0">
                    <a:pos x="46" y="44"/>
                  </a:cxn>
                  <a:cxn ang="0">
                    <a:pos x="50" y="50"/>
                  </a:cxn>
                  <a:cxn ang="0">
                    <a:pos x="54" y="58"/>
                  </a:cxn>
                  <a:cxn ang="0">
                    <a:pos x="56" y="68"/>
                  </a:cxn>
                  <a:cxn ang="0">
                    <a:pos x="56" y="76"/>
                  </a:cxn>
                  <a:cxn ang="0">
                    <a:pos x="52" y="86"/>
                  </a:cxn>
                  <a:cxn ang="0">
                    <a:pos x="48" y="92"/>
                  </a:cxn>
                  <a:cxn ang="0">
                    <a:pos x="38" y="98"/>
                  </a:cxn>
                  <a:cxn ang="0">
                    <a:pos x="38" y="98"/>
                  </a:cxn>
                  <a:cxn ang="0">
                    <a:pos x="32" y="96"/>
                  </a:cxn>
                  <a:cxn ang="0">
                    <a:pos x="28" y="94"/>
                  </a:cxn>
                  <a:cxn ang="0">
                    <a:pos x="18" y="84"/>
                  </a:cxn>
                  <a:cxn ang="0">
                    <a:pos x="18" y="84"/>
                  </a:cxn>
                  <a:cxn ang="0">
                    <a:pos x="14" y="82"/>
                  </a:cxn>
                  <a:cxn ang="0">
                    <a:pos x="8" y="84"/>
                  </a:cxn>
                  <a:cxn ang="0">
                    <a:pos x="2" y="84"/>
                  </a:cxn>
                  <a:cxn ang="0">
                    <a:pos x="0" y="88"/>
                  </a:cxn>
                  <a:cxn ang="0">
                    <a:pos x="0" y="88"/>
                  </a:cxn>
                  <a:cxn ang="0">
                    <a:pos x="2" y="142"/>
                  </a:cxn>
                </a:cxnLst>
                <a:rect l="0" t="0" r="r" b="b"/>
                <a:pathLst>
                  <a:path w="56" h="142">
                    <a:moveTo>
                      <a:pt x="2" y="0"/>
                    </a:moveTo>
                    <a:lnTo>
                      <a:pt x="2" y="50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28" y="44"/>
                    </a:lnTo>
                    <a:lnTo>
                      <a:pt x="34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6" y="68"/>
                    </a:lnTo>
                    <a:lnTo>
                      <a:pt x="56" y="76"/>
                    </a:lnTo>
                    <a:lnTo>
                      <a:pt x="52" y="86"/>
                    </a:lnTo>
                    <a:lnTo>
                      <a:pt x="48" y="92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2" y="96"/>
                    </a:lnTo>
                    <a:lnTo>
                      <a:pt x="28" y="9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4" y="82"/>
                    </a:lnTo>
                    <a:lnTo>
                      <a:pt x="8" y="84"/>
                    </a:lnTo>
                    <a:lnTo>
                      <a:pt x="2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42"/>
                    </a:lnTo>
                  </a:path>
                </a:pathLst>
              </a:custGeom>
              <a:grpFill/>
              <a:ln w="635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>
                  <a:solidFill>
                    <a:srgbClr val="00234B"/>
                  </a:solidFill>
                </a:endParaRPr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C30424A4-4067-446A-A2C0-FA4B3575C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71563" y="3511550"/>
                <a:ext cx="184150" cy="88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4" y="6"/>
                  </a:cxn>
                  <a:cxn ang="0">
                    <a:pos x="44" y="12"/>
                  </a:cxn>
                  <a:cxn ang="0">
                    <a:pos x="42" y="16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4" y="30"/>
                  </a:cxn>
                  <a:cxn ang="0">
                    <a:pos x="32" y="36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40" y="52"/>
                  </a:cxn>
                  <a:cxn ang="0">
                    <a:pos x="48" y="56"/>
                  </a:cxn>
                  <a:cxn ang="0">
                    <a:pos x="60" y="56"/>
                  </a:cxn>
                  <a:cxn ang="0">
                    <a:pos x="60" y="56"/>
                  </a:cxn>
                  <a:cxn ang="0">
                    <a:pos x="72" y="54"/>
                  </a:cxn>
                  <a:cxn ang="0">
                    <a:pos x="82" y="50"/>
                  </a:cxn>
                  <a:cxn ang="0">
                    <a:pos x="86" y="44"/>
                  </a:cxn>
                  <a:cxn ang="0">
                    <a:pos x="86" y="38"/>
                  </a:cxn>
                  <a:cxn ang="0">
                    <a:pos x="84" y="32"/>
                  </a:cxn>
                  <a:cxn ang="0">
                    <a:pos x="82" y="26"/>
                  </a:cxn>
                  <a:cxn ang="0">
                    <a:pos x="74" y="18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2"/>
                  </a:cxn>
                  <a:cxn ang="0">
                    <a:pos x="72" y="8"/>
                  </a:cxn>
                  <a:cxn ang="0">
                    <a:pos x="74" y="4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98" y="0"/>
                  </a:cxn>
                  <a:cxn ang="0">
                    <a:pos x="116" y="0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4" y="6"/>
                    </a:lnTo>
                    <a:lnTo>
                      <a:pt x="44" y="12"/>
                    </a:lnTo>
                    <a:lnTo>
                      <a:pt x="42" y="16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4" y="30"/>
                    </a:lnTo>
                    <a:lnTo>
                      <a:pt x="32" y="36"/>
                    </a:lnTo>
                    <a:lnTo>
                      <a:pt x="32" y="42"/>
                    </a:lnTo>
                    <a:lnTo>
                      <a:pt x="34" y="48"/>
                    </a:lnTo>
                    <a:lnTo>
                      <a:pt x="40" y="52"/>
                    </a:lnTo>
                    <a:lnTo>
                      <a:pt x="48" y="56"/>
                    </a:lnTo>
                    <a:lnTo>
                      <a:pt x="60" y="56"/>
                    </a:lnTo>
                    <a:lnTo>
                      <a:pt x="60" y="56"/>
                    </a:lnTo>
                    <a:lnTo>
                      <a:pt x="72" y="54"/>
                    </a:lnTo>
                    <a:lnTo>
                      <a:pt x="82" y="50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2"/>
                    </a:lnTo>
                    <a:lnTo>
                      <a:pt x="72" y="8"/>
                    </a:lnTo>
                    <a:lnTo>
                      <a:pt x="74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16" y="0"/>
                    </a:lnTo>
                  </a:path>
                </a:pathLst>
              </a:custGeom>
              <a:grpFill/>
              <a:ln w="635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>
                  <a:solidFill>
                    <a:srgbClr val="00234B"/>
                  </a:solidFill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6A3138BA-6C07-49BD-8B90-71B516547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33438" y="3178175"/>
                <a:ext cx="298450" cy="238125"/>
              </a:xfrm>
              <a:custGeom>
                <a:avLst/>
                <a:gdLst/>
                <a:ahLst/>
                <a:cxnLst>
                  <a:cxn ang="0">
                    <a:pos x="188" y="98"/>
                  </a:cxn>
                  <a:cxn ang="0">
                    <a:pos x="182" y="70"/>
                  </a:cxn>
                  <a:cxn ang="0">
                    <a:pos x="164" y="36"/>
                  </a:cxn>
                  <a:cxn ang="0">
                    <a:pos x="148" y="20"/>
                  </a:cxn>
                  <a:cxn ang="0">
                    <a:pos x="126" y="8"/>
                  </a:cxn>
                  <a:cxn ang="0">
                    <a:pos x="98" y="0"/>
                  </a:cxn>
                  <a:cxn ang="0">
                    <a:pos x="84" y="0"/>
                  </a:cxn>
                  <a:cxn ang="0">
                    <a:pos x="56" y="4"/>
                  </a:cxn>
                  <a:cxn ang="0">
                    <a:pos x="28" y="18"/>
                  </a:cxn>
                  <a:cxn ang="0">
                    <a:pos x="48" y="70"/>
                  </a:cxn>
                  <a:cxn ang="0">
                    <a:pos x="44" y="74"/>
                  </a:cxn>
                  <a:cxn ang="0">
                    <a:pos x="34" y="80"/>
                  </a:cxn>
                  <a:cxn ang="0">
                    <a:pos x="26" y="78"/>
                  </a:cxn>
                  <a:cxn ang="0">
                    <a:pos x="12" y="76"/>
                  </a:cxn>
                  <a:cxn ang="0">
                    <a:pos x="4" y="82"/>
                  </a:cxn>
                  <a:cxn ang="0">
                    <a:pos x="2" y="88"/>
                  </a:cxn>
                  <a:cxn ang="0">
                    <a:pos x="2" y="104"/>
                  </a:cxn>
                  <a:cxn ang="0">
                    <a:pos x="10" y="116"/>
                  </a:cxn>
                  <a:cxn ang="0">
                    <a:pos x="20" y="126"/>
                  </a:cxn>
                  <a:cxn ang="0">
                    <a:pos x="32" y="128"/>
                  </a:cxn>
                  <a:cxn ang="0">
                    <a:pos x="38" y="126"/>
                  </a:cxn>
                  <a:cxn ang="0">
                    <a:pos x="44" y="116"/>
                  </a:cxn>
                  <a:cxn ang="0">
                    <a:pos x="48" y="106"/>
                  </a:cxn>
                  <a:cxn ang="0">
                    <a:pos x="50" y="104"/>
                  </a:cxn>
                  <a:cxn ang="0">
                    <a:pos x="64" y="104"/>
                  </a:cxn>
                  <a:cxn ang="0">
                    <a:pos x="124" y="132"/>
                  </a:cxn>
                  <a:cxn ang="0">
                    <a:pos x="124" y="124"/>
                  </a:cxn>
                  <a:cxn ang="0">
                    <a:pos x="120" y="116"/>
                  </a:cxn>
                  <a:cxn ang="0">
                    <a:pos x="116" y="114"/>
                  </a:cxn>
                  <a:cxn ang="0">
                    <a:pos x="100" y="104"/>
                  </a:cxn>
                  <a:cxn ang="0">
                    <a:pos x="98" y="96"/>
                  </a:cxn>
                  <a:cxn ang="0">
                    <a:pos x="102" y="88"/>
                  </a:cxn>
                  <a:cxn ang="0">
                    <a:pos x="108" y="80"/>
                  </a:cxn>
                  <a:cxn ang="0">
                    <a:pos x="126" y="72"/>
                  </a:cxn>
                  <a:cxn ang="0">
                    <a:pos x="142" y="72"/>
                  </a:cxn>
                  <a:cxn ang="0">
                    <a:pos x="150" y="84"/>
                  </a:cxn>
                  <a:cxn ang="0">
                    <a:pos x="148" y="94"/>
                  </a:cxn>
                  <a:cxn ang="0">
                    <a:pos x="148" y="110"/>
                  </a:cxn>
                  <a:cxn ang="0">
                    <a:pos x="158" y="116"/>
                  </a:cxn>
                </a:cxnLst>
                <a:rect l="0" t="0" r="r" b="b"/>
                <a:pathLst>
                  <a:path w="188" h="150">
                    <a:moveTo>
                      <a:pt x="188" y="98"/>
                    </a:moveTo>
                    <a:lnTo>
                      <a:pt x="188" y="98"/>
                    </a:lnTo>
                    <a:lnTo>
                      <a:pt x="186" y="84"/>
                    </a:lnTo>
                    <a:lnTo>
                      <a:pt x="182" y="70"/>
                    </a:lnTo>
                    <a:lnTo>
                      <a:pt x="176" y="54"/>
                    </a:lnTo>
                    <a:lnTo>
                      <a:pt x="164" y="36"/>
                    </a:lnTo>
                    <a:lnTo>
                      <a:pt x="158" y="28"/>
                    </a:lnTo>
                    <a:lnTo>
                      <a:pt x="148" y="20"/>
                    </a:lnTo>
                    <a:lnTo>
                      <a:pt x="138" y="14"/>
                    </a:lnTo>
                    <a:lnTo>
                      <a:pt x="126" y="8"/>
                    </a:lnTo>
                    <a:lnTo>
                      <a:pt x="114" y="4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4" y="0"/>
                    </a:lnTo>
                    <a:lnTo>
                      <a:pt x="70" y="2"/>
                    </a:lnTo>
                    <a:lnTo>
                      <a:pt x="56" y="4"/>
                    </a:lnTo>
                    <a:lnTo>
                      <a:pt x="44" y="10"/>
                    </a:lnTo>
                    <a:lnTo>
                      <a:pt x="28" y="18"/>
                    </a:lnTo>
                    <a:lnTo>
                      <a:pt x="22" y="22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4" y="74"/>
                    </a:lnTo>
                    <a:lnTo>
                      <a:pt x="38" y="78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6" y="78"/>
                    </a:lnTo>
                    <a:lnTo>
                      <a:pt x="16" y="76"/>
                    </a:lnTo>
                    <a:lnTo>
                      <a:pt x="12" y="76"/>
                    </a:lnTo>
                    <a:lnTo>
                      <a:pt x="8" y="78"/>
                    </a:lnTo>
                    <a:lnTo>
                      <a:pt x="4" y="82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6" y="110"/>
                    </a:lnTo>
                    <a:lnTo>
                      <a:pt x="10" y="116"/>
                    </a:lnTo>
                    <a:lnTo>
                      <a:pt x="14" y="122"/>
                    </a:lnTo>
                    <a:lnTo>
                      <a:pt x="20" y="126"/>
                    </a:lnTo>
                    <a:lnTo>
                      <a:pt x="26" y="128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8" y="126"/>
                    </a:lnTo>
                    <a:lnTo>
                      <a:pt x="40" y="124"/>
                    </a:lnTo>
                    <a:lnTo>
                      <a:pt x="44" y="116"/>
                    </a:lnTo>
                    <a:lnTo>
                      <a:pt x="46" y="108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0" y="104"/>
                    </a:lnTo>
                    <a:lnTo>
                      <a:pt x="62" y="104"/>
                    </a:lnTo>
                    <a:lnTo>
                      <a:pt x="64" y="104"/>
                    </a:lnTo>
                    <a:lnTo>
                      <a:pt x="90" y="150"/>
                    </a:lnTo>
                    <a:lnTo>
                      <a:pt x="124" y="132"/>
                    </a:lnTo>
                    <a:lnTo>
                      <a:pt x="124" y="132"/>
                    </a:lnTo>
                    <a:lnTo>
                      <a:pt x="124" y="124"/>
                    </a:lnTo>
                    <a:lnTo>
                      <a:pt x="122" y="118"/>
                    </a:lnTo>
                    <a:lnTo>
                      <a:pt x="120" y="116"/>
                    </a:lnTo>
                    <a:lnTo>
                      <a:pt x="116" y="114"/>
                    </a:lnTo>
                    <a:lnTo>
                      <a:pt x="116" y="114"/>
                    </a:lnTo>
                    <a:lnTo>
                      <a:pt x="108" y="110"/>
                    </a:lnTo>
                    <a:lnTo>
                      <a:pt x="100" y="104"/>
                    </a:lnTo>
                    <a:lnTo>
                      <a:pt x="98" y="100"/>
                    </a:lnTo>
                    <a:lnTo>
                      <a:pt x="98" y="96"/>
                    </a:lnTo>
                    <a:lnTo>
                      <a:pt x="100" y="92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8" y="80"/>
                    </a:lnTo>
                    <a:lnTo>
                      <a:pt x="116" y="76"/>
                    </a:lnTo>
                    <a:lnTo>
                      <a:pt x="126" y="72"/>
                    </a:lnTo>
                    <a:lnTo>
                      <a:pt x="134" y="72"/>
                    </a:lnTo>
                    <a:lnTo>
                      <a:pt x="142" y="72"/>
                    </a:lnTo>
                    <a:lnTo>
                      <a:pt x="148" y="76"/>
                    </a:lnTo>
                    <a:lnTo>
                      <a:pt x="150" y="84"/>
                    </a:lnTo>
                    <a:lnTo>
                      <a:pt x="148" y="94"/>
                    </a:lnTo>
                    <a:lnTo>
                      <a:pt x="148" y="94"/>
                    </a:lnTo>
                    <a:lnTo>
                      <a:pt x="146" y="102"/>
                    </a:lnTo>
                    <a:lnTo>
                      <a:pt x="148" y="110"/>
                    </a:lnTo>
                    <a:lnTo>
                      <a:pt x="152" y="114"/>
                    </a:lnTo>
                    <a:lnTo>
                      <a:pt x="158" y="116"/>
                    </a:lnTo>
                  </a:path>
                </a:pathLst>
              </a:custGeom>
              <a:grpFill/>
              <a:ln w="6350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>
                  <a:solidFill>
                    <a:srgbClr val="00234B"/>
                  </a:solidFill>
                </a:endParaRPr>
              </a:p>
            </p:txBody>
          </p:sp>
        </p:grpSp>
      </p:grpSp>
      <p:sp>
        <p:nvSpPr>
          <p:cNvPr id="41" name="CuadroTexto 1">
            <a:extLst>
              <a:ext uri="{FF2B5EF4-FFF2-40B4-BE49-F238E27FC236}">
                <a16:creationId xmlns:a16="http://schemas.microsoft.com/office/drawing/2014/main" id="{EEF57C35-AD55-4166-8F00-45FD89CD3ECC}"/>
              </a:ext>
            </a:extLst>
          </p:cNvPr>
          <p:cNvSpPr txBox="1"/>
          <p:nvPr/>
        </p:nvSpPr>
        <p:spPr>
          <a:xfrm>
            <a:off x="3362124" y="4138066"/>
            <a:ext cx="575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Mejor comprensión de los datos interactuando con negocio</a:t>
            </a:r>
          </a:p>
        </p:txBody>
      </p:sp>
    </p:spTree>
    <p:extLst>
      <p:ext uri="{BB962C8B-B14F-4D97-AF65-F5344CB8AC3E}">
        <p14:creationId xmlns:p14="http://schemas.microsoft.com/office/powerpoint/2010/main" val="324817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40306D-2143-294D-BF02-B847CF981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D2E5129E-2DB2-4B67-910E-B53C191F66ED}"/>
              </a:ext>
            </a:extLst>
          </p:cNvPr>
          <p:cNvSpPr/>
          <p:nvPr/>
        </p:nvSpPr>
        <p:spPr>
          <a:xfrm>
            <a:off x="6770353" y="1858752"/>
            <a:ext cx="3961614" cy="4305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8EE3EC0-7B30-4948-9C39-34E6D18C8FE1}"/>
              </a:ext>
            </a:extLst>
          </p:cNvPr>
          <p:cNvSpPr/>
          <p:nvPr/>
        </p:nvSpPr>
        <p:spPr>
          <a:xfrm>
            <a:off x="1488146" y="1858751"/>
            <a:ext cx="3957602" cy="4305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50B1C8D5-ACB2-4289-9BF0-B77B57F1E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776724"/>
              </p:ext>
            </p:extLst>
          </p:nvPr>
        </p:nvGraphicFramePr>
        <p:xfrm>
          <a:off x="6617167" y="1357031"/>
          <a:ext cx="4114800" cy="456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31FA31D-3BD9-4BA9-A85C-1C952355F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65688"/>
              </p:ext>
            </p:extLst>
          </p:nvPr>
        </p:nvGraphicFramePr>
        <p:xfrm>
          <a:off x="1160086" y="1619459"/>
          <a:ext cx="4455288" cy="473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94363055-BC89-4656-AF39-1AF6B7EAB95F}"/>
              </a:ext>
            </a:extLst>
          </p:cNvPr>
          <p:cNvSpPr txBox="1"/>
          <p:nvPr/>
        </p:nvSpPr>
        <p:spPr>
          <a:xfrm>
            <a:off x="1641332" y="4989880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Grado en </a:t>
            </a:r>
            <a:r>
              <a:rPr lang="es-ES" sz="1600" b="1" dirty="0"/>
              <a:t>Ciencias Físicas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Máster en </a:t>
            </a:r>
            <a:r>
              <a:rPr lang="es-ES" sz="1600" b="1" dirty="0"/>
              <a:t>Big Data &amp; Business </a:t>
            </a:r>
            <a:r>
              <a:rPr lang="es-ES" sz="1600" b="1" dirty="0" err="1"/>
              <a:t>Analytics</a:t>
            </a: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Scientist</a:t>
            </a:r>
            <a:r>
              <a:rPr lang="es-ES" sz="1600" dirty="0"/>
              <a:t> en </a:t>
            </a:r>
            <a:r>
              <a:rPr lang="es-ES" sz="1600" b="1" dirty="0" err="1"/>
              <a:t>Capgemini</a:t>
            </a:r>
            <a:endParaRPr lang="es-ES" sz="1600" b="1" dirty="0"/>
          </a:p>
          <a:p>
            <a:endParaRPr lang="es-ES_tradn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AA5A512-5753-4F1A-8CF4-64B1088086BF}"/>
              </a:ext>
            </a:extLst>
          </p:cNvPr>
          <p:cNvSpPr txBox="1"/>
          <p:nvPr/>
        </p:nvSpPr>
        <p:spPr>
          <a:xfrm>
            <a:off x="6917114" y="4989090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Grado en </a:t>
            </a:r>
            <a:r>
              <a:rPr lang="es-ES" sz="1600" b="1" dirty="0"/>
              <a:t>Ciencias Físicas</a:t>
            </a: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Máster en </a:t>
            </a:r>
            <a:r>
              <a:rPr lang="es-ES" sz="1600" b="1" dirty="0"/>
              <a:t>Big Data &amp; Business </a:t>
            </a:r>
            <a:r>
              <a:rPr lang="es-ES" sz="1600" b="1" dirty="0" err="1"/>
              <a:t>Analytics</a:t>
            </a: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Data </a:t>
            </a:r>
            <a:r>
              <a:rPr lang="es-ES" sz="1600" dirty="0" err="1"/>
              <a:t>Scientist</a:t>
            </a:r>
            <a:r>
              <a:rPr lang="es-ES" sz="1600" dirty="0"/>
              <a:t> en </a:t>
            </a:r>
            <a:r>
              <a:rPr lang="es-ES" sz="1600" b="1" dirty="0"/>
              <a:t>EY </a:t>
            </a:r>
            <a:r>
              <a:rPr lang="es-ES" sz="1600" b="1" dirty="0" err="1"/>
              <a:t>Wavespace</a:t>
            </a:r>
            <a:endParaRPr lang="es-ES" sz="1600" b="1" dirty="0"/>
          </a:p>
          <a:p>
            <a:endParaRPr lang="es-ES_tradn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A1611C6-024D-4CDB-8DF4-309CF9D750B9}"/>
              </a:ext>
            </a:extLst>
          </p:cNvPr>
          <p:cNvSpPr txBox="1"/>
          <p:nvPr/>
        </p:nvSpPr>
        <p:spPr>
          <a:xfrm>
            <a:off x="312655" y="1060515"/>
            <a:ext cx="344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EQUIPO VIOLINS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AC7782-2B80-4EF2-8D4E-1C9F4F3E4F15}"/>
              </a:ext>
            </a:extLst>
          </p:cNvPr>
          <p:cNvGrpSpPr>
            <a:grpSpLocks noChangeAspect="1"/>
          </p:cNvGrpSpPr>
          <p:nvPr/>
        </p:nvGrpSpPr>
        <p:grpSpPr>
          <a:xfrm>
            <a:off x="1629245" y="5035352"/>
            <a:ext cx="269510" cy="252000"/>
            <a:chOff x="12261990" y="2281871"/>
            <a:chExt cx="850876" cy="795600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D84413EF-FDC3-46AC-81B0-F0C967848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990" y="2281871"/>
              <a:ext cx="850876" cy="795600"/>
            </a:xfrm>
            <a:custGeom>
              <a:avLst/>
              <a:gdLst>
                <a:gd name="T0" fmla="*/ 101 w 701"/>
                <a:gd name="T1" fmla="*/ 513 h 655"/>
                <a:gd name="T2" fmla="*/ 168 w 701"/>
                <a:gd name="T3" fmla="*/ 98 h 655"/>
                <a:gd name="T4" fmla="*/ 600 w 701"/>
                <a:gd name="T5" fmla="*/ 159 h 655"/>
                <a:gd name="T6" fmla="*/ 522 w 701"/>
                <a:gd name="T7" fmla="*/ 558 h 655"/>
                <a:gd name="T8" fmla="*/ 101 w 701"/>
                <a:gd name="T9" fmla="*/ 51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655">
                  <a:moveTo>
                    <a:pt x="101" y="513"/>
                  </a:moveTo>
                  <a:cubicBezTo>
                    <a:pt x="0" y="381"/>
                    <a:pt x="30" y="196"/>
                    <a:pt x="168" y="98"/>
                  </a:cubicBezTo>
                  <a:cubicBezTo>
                    <a:pt x="306" y="0"/>
                    <a:pt x="500" y="28"/>
                    <a:pt x="600" y="159"/>
                  </a:cubicBezTo>
                  <a:cubicBezTo>
                    <a:pt x="701" y="290"/>
                    <a:pt x="660" y="460"/>
                    <a:pt x="522" y="558"/>
                  </a:cubicBezTo>
                  <a:cubicBezTo>
                    <a:pt x="384" y="655"/>
                    <a:pt x="202" y="644"/>
                    <a:pt x="101" y="5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5" name="object 93">
              <a:extLst>
                <a:ext uri="{FF2B5EF4-FFF2-40B4-BE49-F238E27FC236}">
                  <a16:creationId xmlns:a16="http://schemas.microsoft.com/office/drawing/2014/main" id="{157B2784-8AFF-4276-B8A4-F46EB183CE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67776" y="2463671"/>
              <a:ext cx="439305" cy="432000"/>
            </a:xfrm>
            <a:custGeom>
              <a:avLst/>
              <a:gdLst/>
              <a:ahLst/>
              <a:cxnLst/>
              <a:rect l="l" t="t" r="r" b="b"/>
              <a:pathLst>
                <a:path w="267335" h="262889">
                  <a:moveTo>
                    <a:pt x="167529" y="170421"/>
                  </a:moveTo>
                  <a:lnTo>
                    <a:pt x="48945" y="170421"/>
                  </a:lnTo>
                  <a:lnTo>
                    <a:pt x="93903" y="214617"/>
                  </a:lnTo>
                  <a:lnTo>
                    <a:pt x="78524" y="255181"/>
                  </a:lnTo>
                  <a:lnTo>
                    <a:pt x="77889" y="256997"/>
                  </a:lnTo>
                  <a:lnTo>
                    <a:pt x="78219" y="258813"/>
                  </a:lnTo>
                  <a:lnTo>
                    <a:pt x="79133" y="260324"/>
                  </a:lnTo>
                  <a:lnTo>
                    <a:pt x="80365" y="261848"/>
                  </a:lnTo>
                  <a:lnTo>
                    <a:pt x="81902" y="262750"/>
                  </a:lnTo>
                  <a:lnTo>
                    <a:pt x="84048" y="262750"/>
                  </a:lnTo>
                  <a:lnTo>
                    <a:pt x="97302" y="260289"/>
                  </a:lnTo>
                  <a:lnTo>
                    <a:pt x="125626" y="248748"/>
                  </a:lnTo>
                  <a:lnTo>
                    <a:pt x="153948" y="221205"/>
                  </a:lnTo>
                  <a:lnTo>
                    <a:pt x="167195" y="170738"/>
                  </a:lnTo>
                  <a:lnTo>
                    <a:pt x="167529" y="170421"/>
                  </a:lnTo>
                  <a:close/>
                </a:path>
                <a:path w="267335" h="262889">
                  <a:moveTo>
                    <a:pt x="264807" y="0"/>
                  </a:moveTo>
                  <a:lnTo>
                    <a:pt x="261721" y="0"/>
                  </a:lnTo>
                  <a:lnTo>
                    <a:pt x="213199" y="8988"/>
                  </a:lnTo>
                  <a:lnTo>
                    <a:pt x="167963" y="32165"/>
                  </a:lnTo>
                  <a:lnTo>
                    <a:pt x="127576" y="63854"/>
                  </a:lnTo>
                  <a:lnTo>
                    <a:pt x="93599" y="98374"/>
                  </a:lnTo>
                  <a:lnTo>
                    <a:pt x="42390" y="111404"/>
                  </a:lnTo>
                  <a:lnTo>
                    <a:pt x="14390" y="139247"/>
                  </a:lnTo>
                  <a:lnTo>
                    <a:pt x="2671" y="167088"/>
                  </a:lnTo>
                  <a:lnTo>
                    <a:pt x="304" y="180111"/>
                  </a:lnTo>
                  <a:lnTo>
                    <a:pt x="0" y="181927"/>
                  </a:lnTo>
                  <a:lnTo>
                    <a:pt x="914" y="183743"/>
                  </a:lnTo>
                  <a:lnTo>
                    <a:pt x="2463" y="184950"/>
                  </a:lnTo>
                  <a:lnTo>
                    <a:pt x="3390" y="185559"/>
                  </a:lnTo>
                  <a:lnTo>
                    <a:pt x="4622" y="185864"/>
                  </a:lnTo>
                  <a:lnTo>
                    <a:pt x="7086" y="185864"/>
                  </a:lnTo>
                  <a:lnTo>
                    <a:pt x="7696" y="185559"/>
                  </a:lnTo>
                  <a:lnTo>
                    <a:pt x="48945" y="170421"/>
                  </a:lnTo>
                  <a:lnTo>
                    <a:pt x="167529" y="170421"/>
                  </a:lnTo>
                  <a:lnTo>
                    <a:pt x="202316" y="137331"/>
                  </a:lnTo>
                  <a:lnTo>
                    <a:pt x="216239" y="120180"/>
                  </a:lnTo>
                  <a:lnTo>
                    <a:pt x="178282" y="120180"/>
                  </a:lnTo>
                  <a:lnTo>
                    <a:pt x="165289" y="117624"/>
                  </a:lnTo>
                  <a:lnTo>
                    <a:pt x="154722" y="110639"/>
                  </a:lnTo>
                  <a:lnTo>
                    <a:pt x="147619" y="100249"/>
                  </a:lnTo>
                  <a:lnTo>
                    <a:pt x="145021" y="87477"/>
                  </a:lnTo>
                  <a:lnTo>
                    <a:pt x="147619" y="74667"/>
                  </a:lnTo>
                  <a:lnTo>
                    <a:pt x="154722" y="64181"/>
                  </a:lnTo>
                  <a:lnTo>
                    <a:pt x="165289" y="57097"/>
                  </a:lnTo>
                  <a:lnTo>
                    <a:pt x="178282" y="54495"/>
                  </a:lnTo>
                  <a:lnTo>
                    <a:pt x="257409" y="54495"/>
                  </a:lnTo>
                  <a:lnTo>
                    <a:pt x="258119" y="53156"/>
                  </a:lnTo>
                  <a:lnTo>
                    <a:pt x="267258" y="5461"/>
                  </a:lnTo>
                  <a:lnTo>
                    <a:pt x="267258" y="2425"/>
                  </a:lnTo>
                  <a:lnTo>
                    <a:pt x="264807" y="0"/>
                  </a:lnTo>
                  <a:close/>
                </a:path>
                <a:path w="267335" h="262889">
                  <a:moveTo>
                    <a:pt x="257409" y="54495"/>
                  </a:moveTo>
                  <a:lnTo>
                    <a:pt x="178282" y="54495"/>
                  </a:lnTo>
                  <a:lnTo>
                    <a:pt x="191317" y="57097"/>
                  </a:lnTo>
                  <a:lnTo>
                    <a:pt x="201990" y="64181"/>
                  </a:lnTo>
                  <a:lnTo>
                    <a:pt x="209200" y="74667"/>
                  </a:lnTo>
                  <a:lnTo>
                    <a:pt x="211848" y="87477"/>
                  </a:lnTo>
                  <a:lnTo>
                    <a:pt x="209200" y="100249"/>
                  </a:lnTo>
                  <a:lnTo>
                    <a:pt x="201990" y="110639"/>
                  </a:lnTo>
                  <a:lnTo>
                    <a:pt x="191317" y="117624"/>
                  </a:lnTo>
                  <a:lnTo>
                    <a:pt x="178282" y="120180"/>
                  </a:lnTo>
                  <a:lnTo>
                    <a:pt x="216239" y="120180"/>
                  </a:lnTo>
                  <a:lnTo>
                    <a:pt x="234548" y="97624"/>
                  </a:lnTo>
                  <a:lnTo>
                    <a:pt x="257409" y="54495"/>
                  </a:lnTo>
                  <a:close/>
                </a:path>
              </a:pathLst>
            </a:custGeom>
            <a:solidFill>
              <a:srgbClr val="9CC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97DF19-0615-4E43-AFE7-FF379683E08F}"/>
              </a:ext>
            </a:extLst>
          </p:cNvPr>
          <p:cNvGrpSpPr>
            <a:grpSpLocks noChangeAspect="1"/>
          </p:cNvGrpSpPr>
          <p:nvPr/>
        </p:nvGrpSpPr>
        <p:grpSpPr>
          <a:xfrm>
            <a:off x="1631617" y="5524568"/>
            <a:ext cx="267138" cy="252000"/>
            <a:chOff x="5086602" y="4348930"/>
            <a:chExt cx="843397" cy="795600"/>
          </a:xfrm>
        </p:grpSpPr>
        <p:sp>
          <p:nvSpPr>
            <p:cNvPr id="47" name="Freeform 104">
              <a:extLst>
                <a:ext uri="{FF2B5EF4-FFF2-40B4-BE49-F238E27FC236}">
                  <a16:creationId xmlns:a16="http://schemas.microsoft.com/office/drawing/2014/main" id="{316EB8C3-E4A8-4621-B5BA-1B88D6A66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602" y="4348930"/>
              <a:ext cx="843397" cy="795600"/>
            </a:xfrm>
            <a:custGeom>
              <a:avLst/>
              <a:gdLst>
                <a:gd name="T0" fmla="*/ 65 w 451"/>
                <a:gd name="T1" fmla="*/ 330 h 422"/>
                <a:gd name="T2" fmla="*/ 108 w 451"/>
                <a:gd name="T3" fmla="*/ 63 h 422"/>
                <a:gd name="T4" fmla="*/ 386 w 451"/>
                <a:gd name="T5" fmla="*/ 102 h 422"/>
                <a:gd name="T6" fmla="*/ 336 w 451"/>
                <a:gd name="T7" fmla="*/ 359 h 422"/>
                <a:gd name="T8" fmla="*/ 65 w 451"/>
                <a:gd name="T9" fmla="*/ 33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22">
                  <a:moveTo>
                    <a:pt x="65" y="330"/>
                  </a:moveTo>
                  <a:cubicBezTo>
                    <a:pt x="0" y="245"/>
                    <a:pt x="19" y="126"/>
                    <a:pt x="108" y="63"/>
                  </a:cubicBezTo>
                  <a:cubicBezTo>
                    <a:pt x="197" y="0"/>
                    <a:pt x="322" y="18"/>
                    <a:pt x="386" y="102"/>
                  </a:cubicBezTo>
                  <a:cubicBezTo>
                    <a:pt x="451" y="187"/>
                    <a:pt x="425" y="296"/>
                    <a:pt x="336" y="359"/>
                  </a:cubicBezTo>
                  <a:cubicBezTo>
                    <a:pt x="247" y="422"/>
                    <a:pt x="130" y="414"/>
                    <a:pt x="65" y="3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47077A7-B46C-4F65-8050-604DC6D80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22"/>
            <a:stretch/>
          </p:blipFill>
          <p:spPr>
            <a:xfrm>
              <a:off x="5331268" y="4506512"/>
              <a:ext cx="354065" cy="48043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172BEC-3E90-4809-91AD-0D0354E57161}"/>
              </a:ext>
            </a:extLst>
          </p:cNvPr>
          <p:cNvGrpSpPr>
            <a:grpSpLocks noChangeAspect="1"/>
          </p:cNvGrpSpPr>
          <p:nvPr/>
        </p:nvGrpSpPr>
        <p:grpSpPr>
          <a:xfrm>
            <a:off x="1637338" y="5287265"/>
            <a:ext cx="269157" cy="252000"/>
            <a:chOff x="10992017" y="5375500"/>
            <a:chExt cx="796925" cy="746126"/>
          </a:xfrm>
        </p:grpSpPr>
        <p:sp>
          <p:nvSpPr>
            <p:cNvPr id="50" name="Freeform 157">
              <a:extLst>
                <a:ext uri="{FF2B5EF4-FFF2-40B4-BE49-F238E27FC236}">
                  <a16:creationId xmlns:a16="http://schemas.microsoft.com/office/drawing/2014/main" id="{6CF279F9-7A7D-4424-8149-897FAC8A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2017" y="5375500"/>
              <a:ext cx="796925" cy="746126"/>
            </a:xfrm>
            <a:custGeom>
              <a:avLst/>
              <a:gdLst>
                <a:gd name="T0" fmla="*/ 36 w 415"/>
                <a:gd name="T1" fmla="*/ 259 h 386"/>
                <a:gd name="T2" fmla="*/ 141 w 415"/>
                <a:gd name="T3" fmla="*/ 34 h 386"/>
                <a:gd name="T4" fmla="*/ 378 w 415"/>
                <a:gd name="T5" fmla="*/ 138 h 386"/>
                <a:gd name="T6" fmla="*/ 269 w 415"/>
                <a:gd name="T7" fmla="*/ 353 h 386"/>
                <a:gd name="T8" fmla="*/ 36 w 415"/>
                <a:gd name="T9" fmla="*/ 25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86">
                  <a:moveTo>
                    <a:pt x="36" y="259"/>
                  </a:moveTo>
                  <a:cubicBezTo>
                    <a:pt x="0" y="168"/>
                    <a:pt x="47" y="67"/>
                    <a:pt x="141" y="34"/>
                  </a:cubicBezTo>
                  <a:cubicBezTo>
                    <a:pt x="236" y="0"/>
                    <a:pt x="342" y="47"/>
                    <a:pt x="378" y="138"/>
                  </a:cubicBezTo>
                  <a:cubicBezTo>
                    <a:pt x="415" y="229"/>
                    <a:pt x="364" y="319"/>
                    <a:pt x="269" y="353"/>
                  </a:cubicBezTo>
                  <a:cubicBezTo>
                    <a:pt x="175" y="386"/>
                    <a:pt x="73" y="350"/>
                    <a:pt x="36" y="259"/>
                  </a:cubicBezTo>
                </a:path>
              </a:pathLst>
            </a:custGeom>
            <a:solidFill>
              <a:srgbClr val="FF63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C87591A-D198-433C-A304-D8272C8C4F64}"/>
                </a:ext>
              </a:extLst>
            </p:cNvPr>
            <p:cNvGrpSpPr/>
            <p:nvPr/>
          </p:nvGrpSpPr>
          <p:grpSpPr>
            <a:xfrm>
              <a:off x="11148386" y="5592988"/>
              <a:ext cx="484187" cy="311151"/>
              <a:chOff x="11160292" y="5589812"/>
              <a:chExt cx="484187" cy="311151"/>
            </a:xfrm>
          </p:grpSpPr>
          <p:sp>
            <p:nvSpPr>
              <p:cNvPr id="59" name="Freeform 158">
                <a:extLst>
                  <a:ext uri="{FF2B5EF4-FFF2-40B4-BE49-F238E27FC236}">
                    <a16:creationId xmlns:a16="http://schemas.microsoft.com/office/drawing/2014/main" id="{640E54A0-FE4C-4A90-9C94-81D4D767AC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17442" y="5589812"/>
                <a:ext cx="368300" cy="238125"/>
              </a:xfrm>
              <a:custGeom>
                <a:avLst/>
                <a:gdLst>
                  <a:gd name="T0" fmla="*/ 7 w 192"/>
                  <a:gd name="T1" fmla="*/ 123 h 123"/>
                  <a:gd name="T2" fmla="*/ 185 w 192"/>
                  <a:gd name="T3" fmla="*/ 123 h 123"/>
                  <a:gd name="T4" fmla="*/ 192 w 192"/>
                  <a:gd name="T5" fmla="*/ 116 h 123"/>
                  <a:gd name="T6" fmla="*/ 192 w 192"/>
                  <a:gd name="T7" fmla="*/ 8 h 123"/>
                  <a:gd name="T8" fmla="*/ 185 w 192"/>
                  <a:gd name="T9" fmla="*/ 0 h 123"/>
                  <a:gd name="T10" fmla="*/ 7 w 192"/>
                  <a:gd name="T11" fmla="*/ 0 h 123"/>
                  <a:gd name="T12" fmla="*/ 0 w 192"/>
                  <a:gd name="T13" fmla="*/ 8 h 123"/>
                  <a:gd name="T14" fmla="*/ 0 w 192"/>
                  <a:gd name="T15" fmla="*/ 116 h 123"/>
                  <a:gd name="T16" fmla="*/ 7 w 192"/>
                  <a:gd name="T17" fmla="*/ 123 h 123"/>
                  <a:gd name="T18" fmla="*/ 11 w 192"/>
                  <a:gd name="T19" fmla="*/ 14 h 123"/>
                  <a:gd name="T20" fmla="*/ 182 w 192"/>
                  <a:gd name="T21" fmla="*/ 14 h 123"/>
                  <a:gd name="T22" fmla="*/ 180 w 192"/>
                  <a:gd name="T23" fmla="*/ 110 h 123"/>
                  <a:gd name="T24" fmla="*/ 12 w 192"/>
                  <a:gd name="T25" fmla="*/ 109 h 123"/>
                  <a:gd name="T26" fmla="*/ 11 w 192"/>
                  <a:gd name="T27" fmla="*/ 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23">
                    <a:moveTo>
                      <a:pt x="7" y="123"/>
                    </a:moveTo>
                    <a:cubicBezTo>
                      <a:pt x="185" y="123"/>
                      <a:pt x="185" y="123"/>
                      <a:pt x="185" y="123"/>
                    </a:cubicBezTo>
                    <a:cubicBezTo>
                      <a:pt x="189" y="123"/>
                      <a:pt x="192" y="120"/>
                      <a:pt x="192" y="116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2" y="4"/>
                      <a:pt x="189" y="0"/>
                      <a:pt x="18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0"/>
                      <a:pt x="3" y="123"/>
                      <a:pt x="7" y="123"/>
                    </a:cubicBezTo>
                    <a:close/>
                    <a:moveTo>
                      <a:pt x="11" y="14"/>
                    </a:moveTo>
                    <a:cubicBezTo>
                      <a:pt x="182" y="14"/>
                      <a:pt x="182" y="14"/>
                      <a:pt x="182" y="14"/>
                    </a:cubicBezTo>
                    <a:cubicBezTo>
                      <a:pt x="180" y="110"/>
                      <a:pt x="180" y="110"/>
                      <a:pt x="180" y="110"/>
                    </a:cubicBezTo>
                    <a:cubicBezTo>
                      <a:pt x="12" y="109"/>
                      <a:pt x="12" y="109"/>
                      <a:pt x="12" y="109"/>
                    </a:cubicBez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B0F3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0" name="Freeform 159">
                <a:extLst>
                  <a:ext uri="{FF2B5EF4-FFF2-40B4-BE49-F238E27FC236}">
                    <a16:creationId xmlns:a16="http://schemas.microsoft.com/office/drawing/2014/main" id="{21B5BA4F-5D7A-42C6-A384-E9E012DDB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0292" y="5883500"/>
                <a:ext cx="484187" cy="17463"/>
              </a:xfrm>
              <a:custGeom>
                <a:avLst/>
                <a:gdLst>
                  <a:gd name="T0" fmla="*/ 0 w 252"/>
                  <a:gd name="T1" fmla="*/ 0 h 9"/>
                  <a:gd name="T2" fmla="*/ 12 w 252"/>
                  <a:gd name="T3" fmla="*/ 9 h 9"/>
                  <a:gd name="T4" fmla="*/ 240 w 252"/>
                  <a:gd name="T5" fmla="*/ 9 h 9"/>
                  <a:gd name="T6" fmla="*/ 252 w 252"/>
                  <a:gd name="T7" fmla="*/ 0 h 9"/>
                  <a:gd name="T8" fmla="*/ 0 w 25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9">
                    <a:moveTo>
                      <a:pt x="0" y="0"/>
                    </a:moveTo>
                    <a:cubicBezTo>
                      <a:pt x="2" y="5"/>
                      <a:pt x="6" y="9"/>
                      <a:pt x="12" y="9"/>
                    </a:cubicBezTo>
                    <a:cubicBezTo>
                      <a:pt x="240" y="9"/>
                      <a:pt x="240" y="9"/>
                      <a:pt x="240" y="9"/>
                    </a:cubicBezTo>
                    <a:cubicBezTo>
                      <a:pt x="246" y="9"/>
                      <a:pt x="251" y="5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F3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1" name="Freeform 160">
                <a:extLst>
                  <a:ext uri="{FF2B5EF4-FFF2-40B4-BE49-F238E27FC236}">
                    <a16:creationId xmlns:a16="http://schemas.microsoft.com/office/drawing/2014/main" id="{36A69010-B65D-4EB0-9BD0-20EE5E66B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1879" y="5835875"/>
                <a:ext cx="479425" cy="47625"/>
              </a:xfrm>
              <a:custGeom>
                <a:avLst/>
                <a:gdLst>
                  <a:gd name="T0" fmla="*/ 268 w 302"/>
                  <a:gd name="T1" fmla="*/ 0 h 30"/>
                  <a:gd name="T2" fmla="*/ 35 w 302"/>
                  <a:gd name="T3" fmla="*/ 0 h 30"/>
                  <a:gd name="T4" fmla="*/ 0 w 302"/>
                  <a:gd name="T5" fmla="*/ 30 h 30"/>
                  <a:gd name="T6" fmla="*/ 302 w 302"/>
                  <a:gd name="T7" fmla="*/ 30 h 30"/>
                  <a:gd name="T8" fmla="*/ 268 w 30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30">
                    <a:moveTo>
                      <a:pt x="268" y="0"/>
                    </a:moveTo>
                    <a:lnTo>
                      <a:pt x="35" y="0"/>
                    </a:lnTo>
                    <a:lnTo>
                      <a:pt x="0" y="30"/>
                    </a:lnTo>
                    <a:lnTo>
                      <a:pt x="302" y="3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2" name="Freeform 161">
                <a:extLst>
                  <a:ext uri="{FF2B5EF4-FFF2-40B4-BE49-F238E27FC236}">
                    <a16:creationId xmlns:a16="http://schemas.microsoft.com/office/drawing/2014/main" id="{57BA231A-8F13-4319-8C5B-E01E3274A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4442" y="5870800"/>
                <a:ext cx="114300" cy="15875"/>
              </a:xfrm>
              <a:custGeom>
                <a:avLst/>
                <a:gdLst>
                  <a:gd name="T0" fmla="*/ 0 w 72"/>
                  <a:gd name="T1" fmla="*/ 10 h 10"/>
                  <a:gd name="T2" fmla="*/ 8 w 72"/>
                  <a:gd name="T3" fmla="*/ 0 h 10"/>
                  <a:gd name="T4" fmla="*/ 65 w 72"/>
                  <a:gd name="T5" fmla="*/ 0 h 10"/>
                  <a:gd name="T6" fmla="*/ 72 w 72"/>
                  <a:gd name="T7" fmla="*/ 10 h 10"/>
                  <a:gd name="T8" fmla="*/ 0 w 7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10"/>
                    </a:moveTo>
                    <a:lnTo>
                      <a:pt x="8" y="0"/>
                    </a:lnTo>
                    <a:lnTo>
                      <a:pt x="65" y="0"/>
                    </a:lnTo>
                    <a:lnTo>
                      <a:pt x="7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3" name="Rectangle 162">
                <a:extLst>
                  <a:ext uri="{FF2B5EF4-FFF2-40B4-BE49-F238E27FC236}">
                    <a16:creationId xmlns:a16="http://schemas.microsoft.com/office/drawing/2014/main" id="{6733EFF1-B021-465F-8516-029DE9E54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8079" y="5616800"/>
                <a:ext cx="327025" cy="185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4" name="Freeform 163">
                <a:extLst>
                  <a:ext uri="{FF2B5EF4-FFF2-40B4-BE49-F238E27FC236}">
                    <a16:creationId xmlns:a16="http://schemas.microsoft.com/office/drawing/2014/main" id="{419DBDF4-31FF-437E-B0CD-5329E16E7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0017" y="5589812"/>
                <a:ext cx="85725" cy="33338"/>
              </a:xfrm>
              <a:custGeom>
                <a:avLst/>
                <a:gdLst>
                  <a:gd name="T0" fmla="*/ 0 w 54"/>
                  <a:gd name="T1" fmla="*/ 0 h 21"/>
                  <a:gd name="T2" fmla="*/ 54 w 54"/>
                  <a:gd name="T3" fmla="*/ 0 h 21"/>
                  <a:gd name="T4" fmla="*/ 54 w 54"/>
                  <a:gd name="T5" fmla="*/ 21 h 21"/>
                  <a:gd name="T6" fmla="*/ 0 w 5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1">
                    <a:moveTo>
                      <a:pt x="0" y="0"/>
                    </a:moveTo>
                    <a:lnTo>
                      <a:pt x="54" y="0"/>
                    </a:lnTo>
                    <a:lnTo>
                      <a:pt x="5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F3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D88A73F-A9EA-4346-99E2-FC89BC7A5ABC}"/>
                </a:ext>
              </a:extLst>
            </p:cNvPr>
            <p:cNvGrpSpPr/>
            <p:nvPr/>
          </p:nvGrpSpPr>
          <p:grpSpPr>
            <a:xfrm>
              <a:off x="11272229" y="5619338"/>
              <a:ext cx="236500" cy="183767"/>
              <a:chOff x="6426169" y="4537843"/>
              <a:chExt cx="469900" cy="365126"/>
            </a:xfrm>
          </p:grpSpPr>
          <p:sp>
            <p:nvSpPr>
              <p:cNvPr id="53" name="Freeform 165">
                <a:extLst>
                  <a:ext uri="{FF2B5EF4-FFF2-40B4-BE49-F238E27FC236}">
                    <a16:creationId xmlns:a16="http://schemas.microsoft.com/office/drawing/2014/main" id="{3C3CAC51-294F-4D45-A708-DEF96081D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5569" y="4747394"/>
                <a:ext cx="150812" cy="155575"/>
              </a:xfrm>
              <a:custGeom>
                <a:avLst/>
                <a:gdLst>
                  <a:gd name="T0" fmla="*/ 74 w 79"/>
                  <a:gd name="T1" fmla="*/ 45 h 80"/>
                  <a:gd name="T2" fmla="*/ 72 w 79"/>
                  <a:gd name="T3" fmla="*/ 37 h 80"/>
                  <a:gd name="T4" fmla="*/ 77 w 79"/>
                  <a:gd name="T5" fmla="*/ 33 h 80"/>
                  <a:gd name="T6" fmla="*/ 75 w 79"/>
                  <a:gd name="T7" fmla="*/ 20 h 80"/>
                  <a:gd name="T8" fmla="*/ 68 w 79"/>
                  <a:gd name="T9" fmla="*/ 19 h 80"/>
                  <a:gd name="T10" fmla="*/ 60 w 79"/>
                  <a:gd name="T11" fmla="*/ 15 h 80"/>
                  <a:gd name="T12" fmla="*/ 61 w 79"/>
                  <a:gd name="T13" fmla="*/ 9 h 80"/>
                  <a:gd name="T14" fmla="*/ 50 w 79"/>
                  <a:gd name="T15" fmla="*/ 1 h 80"/>
                  <a:gd name="T16" fmla="*/ 45 w 79"/>
                  <a:gd name="T17" fmla="*/ 5 h 80"/>
                  <a:gd name="T18" fmla="*/ 37 w 79"/>
                  <a:gd name="T19" fmla="*/ 8 h 80"/>
                  <a:gd name="T20" fmla="*/ 32 w 79"/>
                  <a:gd name="T21" fmla="*/ 3 h 80"/>
                  <a:gd name="T22" fmla="*/ 19 w 79"/>
                  <a:gd name="T23" fmla="*/ 5 h 80"/>
                  <a:gd name="T24" fmla="*/ 19 w 79"/>
                  <a:gd name="T25" fmla="*/ 12 h 80"/>
                  <a:gd name="T26" fmla="*/ 14 w 79"/>
                  <a:gd name="T27" fmla="*/ 19 h 80"/>
                  <a:gd name="T28" fmla="*/ 8 w 79"/>
                  <a:gd name="T29" fmla="*/ 19 h 80"/>
                  <a:gd name="T30" fmla="*/ 0 w 79"/>
                  <a:gd name="T31" fmla="*/ 30 h 80"/>
                  <a:gd name="T32" fmla="*/ 5 w 79"/>
                  <a:gd name="T33" fmla="*/ 35 h 80"/>
                  <a:gd name="T34" fmla="*/ 7 w 79"/>
                  <a:gd name="T35" fmla="*/ 43 h 80"/>
                  <a:gd name="T36" fmla="*/ 2 w 79"/>
                  <a:gd name="T37" fmla="*/ 48 h 80"/>
                  <a:gd name="T38" fmla="*/ 4 w 79"/>
                  <a:gd name="T39" fmla="*/ 61 h 80"/>
                  <a:gd name="T40" fmla="*/ 12 w 79"/>
                  <a:gd name="T41" fmla="*/ 61 h 80"/>
                  <a:gd name="T42" fmla="*/ 19 w 79"/>
                  <a:gd name="T43" fmla="*/ 65 h 80"/>
                  <a:gd name="T44" fmla="*/ 18 w 79"/>
                  <a:gd name="T45" fmla="*/ 72 h 80"/>
                  <a:gd name="T46" fmla="*/ 29 w 79"/>
                  <a:gd name="T47" fmla="*/ 79 h 80"/>
                  <a:gd name="T48" fmla="*/ 35 w 79"/>
                  <a:gd name="T49" fmla="*/ 75 h 80"/>
                  <a:gd name="T50" fmla="*/ 42 w 79"/>
                  <a:gd name="T51" fmla="*/ 73 h 80"/>
                  <a:gd name="T52" fmla="*/ 47 w 79"/>
                  <a:gd name="T53" fmla="*/ 77 h 80"/>
                  <a:gd name="T54" fmla="*/ 60 w 79"/>
                  <a:gd name="T55" fmla="*/ 75 h 80"/>
                  <a:gd name="T56" fmla="*/ 60 w 79"/>
                  <a:gd name="T57" fmla="*/ 68 h 80"/>
                  <a:gd name="T58" fmla="*/ 65 w 79"/>
                  <a:gd name="T59" fmla="*/ 61 h 80"/>
                  <a:gd name="T60" fmla="*/ 71 w 79"/>
                  <a:gd name="T61" fmla="*/ 61 h 80"/>
                  <a:gd name="T62" fmla="*/ 79 w 79"/>
                  <a:gd name="T63" fmla="*/ 51 h 80"/>
                  <a:gd name="T64" fmla="*/ 61 w 79"/>
                  <a:gd name="T65" fmla="*/ 49 h 80"/>
                  <a:gd name="T66" fmla="*/ 18 w 79"/>
                  <a:gd name="T67" fmla="*/ 32 h 80"/>
                  <a:gd name="T68" fmla="*/ 61 w 79"/>
                  <a:gd name="T69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80">
                    <a:moveTo>
                      <a:pt x="77" y="46"/>
                    </a:moveTo>
                    <a:cubicBezTo>
                      <a:pt x="74" y="45"/>
                      <a:pt x="74" y="45"/>
                      <a:pt x="74" y="45"/>
                    </a:cubicBezTo>
                    <a:cubicBezTo>
                      <a:pt x="73" y="45"/>
                      <a:pt x="72" y="43"/>
                      <a:pt x="72" y="42"/>
                    </a:cubicBezTo>
                    <a:cubicBezTo>
                      <a:pt x="72" y="40"/>
                      <a:pt x="72" y="39"/>
                      <a:pt x="72" y="37"/>
                    </a:cubicBezTo>
                    <a:cubicBezTo>
                      <a:pt x="72" y="36"/>
                      <a:pt x="73" y="34"/>
                      <a:pt x="74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8" y="32"/>
                      <a:pt x="79" y="30"/>
                      <a:pt x="78" y="2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18"/>
                      <a:pt x="72" y="17"/>
                      <a:pt x="70" y="18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6" y="20"/>
                      <a:pt x="65" y="19"/>
                      <a:pt x="64" y="18"/>
                    </a:cubicBezTo>
                    <a:cubicBezTo>
                      <a:pt x="63" y="17"/>
                      <a:pt x="62" y="16"/>
                      <a:pt x="60" y="15"/>
                    </a:cubicBezTo>
                    <a:cubicBezTo>
                      <a:pt x="59" y="14"/>
                      <a:pt x="59" y="13"/>
                      <a:pt x="60" y="11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7"/>
                      <a:pt x="60" y="5"/>
                      <a:pt x="59" y="4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8" y="0"/>
                      <a:pt x="46" y="1"/>
                      <a:pt x="46" y="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7"/>
                      <a:pt x="43" y="8"/>
                      <a:pt x="41" y="8"/>
                    </a:cubicBezTo>
                    <a:cubicBezTo>
                      <a:pt x="40" y="7"/>
                      <a:pt x="38" y="7"/>
                      <a:pt x="37" y="8"/>
                    </a:cubicBezTo>
                    <a:cubicBezTo>
                      <a:pt x="35" y="8"/>
                      <a:pt x="34" y="7"/>
                      <a:pt x="33" y="6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1"/>
                      <a:pt x="30" y="1"/>
                      <a:pt x="2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7" y="17"/>
                      <a:pt x="16" y="18"/>
                      <a:pt x="14" y="19"/>
                    </a:cubicBezTo>
                    <a:cubicBezTo>
                      <a:pt x="14" y="20"/>
                      <a:pt x="12" y="21"/>
                      <a:pt x="1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8"/>
                      <a:pt x="4" y="19"/>
                      <a:pt x="4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3"/>
                      <a:pt x="2" y="3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6"/>
                      <a:pt x="7" y="37"/>
                      <a:pt x="7" y="38"/>
                    </a:cubicBezTo>
                    <a:cubicBezTo>
                      <a:pt x="7" y="40"/>
                      <a:pt x="7" y="42"/>
                      <a:pt x="7" y="43"/>
                    </a:cubicBezTo>
                    <a:cubicBezTo>
                      <a:pt x="7" y="44"/>
                      <a:pt x="6" y="46"/>
                      <a:pt x="5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50"/>
                      <a:pt x="1" y="5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2"/>
                      <a:pt x="7" y="63"/>
                      <a:pt x="9" y="62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60"/>
                      <a:pt x="14" y="61"/>
                      <a:pt x="15" y="62"/>
                    </a:cubicBezTo>
                    <a:cubicBezTo>
                      <a:pt x="16" y="63"/>
                      <a:pt x="17" y="64"/>
                      <a:pt x="19" y="65"/>
                    </a:cubicBezTo>
                    <a:cubicBezTo>
                      <a:pt x="20" y="66"/>
                      <a:pt x="20" y="68"/>
                      <a:pt x="20" y="69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3"/>
                      <a:pt x="19" y="75"/>
                      <a:pt x="20" y="76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1" y="80"/>
                      <a:pt x="33" y="79"/>
                      <a:pt x="33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6" y="73"/>
                      <a:pt x="38" y="73"/>
                    </a:cubicBezTo>
                    <a:cubicBezTo>
                      <a:pt x="39" y="73"/>
                      <a:pt x="41" y="73"/>
                      <a:pt x="42" y="73"/>
                    </a:cubicBezTo>
                    <a:cubicBezTo>
                      <a:pt x="44" y="73"/>
                      <a:pt x="45" y="73"/>
                      <a:pt x="46" y="75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8" y="79"/>
                      <a:pt x="50" y="80"/>
                      <a:pt x="51" y="79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7"/>
                      <a:pt x="60" y="65"/>
                      <a:pt x="61" y="64"/>
                    </a:cubicBezTo>
                    <a:cubicBezTo>
                      <a:pt x="62" y="63"/>
                      <a:pt x="64" y="62"/>
                      <a:pt x="65" y="61"/>
                    </a:cubicBezTo>
                    <a:cubicBezTo>
                      <a:pt x="65" y="60"/>
                      <a:pt x="67" y="60"/>
                      <a:pt x="68" y="60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3" y="62"/>
                      <a:pt x="75" y="61"/>
                      <a:pt x="75" y="59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49"/>
                      <a:pt x="79" y="47"/>
                      <a:pt x="77" y="46"/>
                    </a:cubicBezTo>
                    <a:close/>
                    <a:moveTo>
                      <a:pt x="61" y="49"/>
                    </a:moveTo>
                    <a:cubicBezTo>
                      <a:pt x="56" y="60"/>
                      <a:pt x="43" y="66"/>
                      <a:pt x="31" y="61"/>
                    </a:cubicBezTo>
                    <a:cubicBezTo>
                      <a:pt x="19" y="57"/>
                      <a:pt x="14" y="43"/>
                      <a:pt x="18" y="32"/>
                    </a:cubicBezTo>
                    <a:cubicBezTo>
                      <a:pt x="23" y="20"/>
                      <a:pt x="36" y="14"/>
                      <a:pt x="48" y="19"/>
                    </a:cubicBezTo>
                    <a:cubicBezTo>
                      <a:pt x="60" y="23"/>
                      <a:pt x="65" y="37"/>
                      <a:pt x="6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4" name="Freeform 166">
                <a:extLst>
                  <a:ext uri="{FF2B5EF4-FFF2-40B4-BE49-F238E27FC236}">
                    <a16:creationId xmlns:a16="http://schemas.microsoft.com/office/drawing/2014/main" id="{3B2C78AB-A4F9-4C47-B98F-9D741FE90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544" y="4802956"/>
                <a:ext cx="44450" cy="44450"/>
              </a:xfrm>
              <a:custGeom>
                <a:avLst/>
                <a:gdLst>
                  <a:gd name="T0" fmla="*/ 21 w 23"/>
                  <a:gd name="T1" fmla="*/ 15 h 23"/>
                  <a:gd name="T2" fmla="*/ 8 w 23"/>
                  <a:gd name="T3" fmla="*/ 21 h 23"/>
                  <a:gd name="T4" fmla="*/ 2 w 23"/>
                  <a:gd name="T5" fmla="*/ 7 h 23"/>
                  <a:gd name="T6" fmla="*/ 15 w 23"/>
                  <a:gd name="T7" fmla="*/ 2 h 23"/>
                  <a:gd name="T8" fmla="*/ 21 w 23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1" y="15"/>
                    </a:moveTo>
                    <a:cubicBezTo>
                      <a:pt x="19" y="20"/>
                      <a:pt x="13" y="23"/>
                      <a:pt x="8" y="21"/>
                    </a:cubicBezTo>
                    <a:cubicBezTo>
                      <a:pt x="3" y="18"/>
                      <a:pt x="0" y="13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0" y="4"/>
                      <a:pt x="23" y="10"/>
                      <a:pt x="2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5" name="Freeform 167">
                <a:extLst>
                  <a:ext uri="{FF2B5EF4-FFF2-40B4-BE49-F238E27FC236}">
                    <a16:creationId xmlns:a16="http://schemas.microsoft.com/office/drawing/2014/main" id="{2800704F-483F-4855-BBBA-8C661BEB9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9219" y="4537843"/>
                <a:ext cx="196850" cy="198438"/>
              </a:xfrm>
              <a:custGeom>
                <a:avLst/>
                <a:gdLst>
                  <a:gd name="T0" fmla="*/ 95 w 102"/>
                  <a:gd name="T1" fmla="*/ 58 h 102"/>
                  <a:gd name="T2" fmla="*/ 93 w 102"/>
                  <a:gd name="T3" fmla="*/ 47 h 102"/>
                  <a:gd name="T4" fmla="*/ 99 w 102"/>
                  <a:gd name="T5" fmla="*/ 42 h 102"/>
                  <a:gd name="T6" fmla="*/ 96 w 102"/>
                  <a:gd name="T7" fmla="*/ 25 h 102"/>
                  <a:gd name="T8" fmla="*/ 87 w 102"/>
                  <a:gd name="T9" fmla="*/ 24 h 102"/>
                  <a:gd name="T10" fmla="*/ 78 w 102"/>
                  <a:gd name="T11" fmla="*/ 19 h 102"/>
                  <a:gd name="T12" fmla="*/ 78 w 102"/>
                  <a:gd name="T13" fmla="*/ 11 h 102"/>
                  <a:gd name="T14" fmla="*/ 64 w 102"/>
                  <a:gd name="T15" fmla="*/ 1 h 102"/>
                  <a:gd name="T16" fmla="*/ 58 w 102"/>
                  <a:gd name="T17" fmla="*/ 7 h 102"/>
                  <a:gd name="T18" fmla="*/ 47 w 102"/>
                  <a:gd name="T19" fmla="*/ 10 h 102"/>
                  <a:gd name="T20" fmla="*/ 42 w 102"/>
                  <a:gd name="T21" fmla="*/ 4 h 102"/>
                  <a:gd name="T22" fmla="*/ 25 w 102"/>
                  <a:gd name="T23" fmla="*/ 6 h 102"/>
                  <a:gd name="T24" fmla="*/ 24 w 102"/>
                  <a:gd name="T25" fmla="*/ 15 h 102"/>
                  <a:gd name="T26" fmla="*/ 19 w 102"/>
                  <a:gd name="T27" fmla="*/ 24 h 102"/>
                  <a:gd name="T28" fmla="*/ 11 w 102"/>
                  <a:gd name="T29" fmla="*/ 24 h 102"/>
                  <a:gd name="T30" fmla="*/ 1 w 102"/>
                  <a:gd name="T31" fmla="*/ 38 h 102"/>
                  <a:gd name="T32" fmla="*/ 7 w 102"/>
                  <a:gd name="T33" fmla="*/ 45 h 102"/>
                  <a:gd name="T34" fmla="*/ 10 w 102"/>
                  <a:gd name="T35" fmla="*/ 55 h 102"/>
                  <a:gd name="T36" fmla="*/ 3 w 102"/>
                  <a:gd name="T37" fmla="*/ 61 h 102"/>
                  <a:gd name="T38" fmla="*/ 6 w 102"/>
                  <a:gd name="T39" fmla="*/ 77 h 102"/>
                  <a:gd name="T40" fmla="*/ 15 w 102"/>
                  <a:gd name="T41" fmla="*/ 78 h 102"/>
                  <a:gd name="T42" fmla="*/ 24 w 102"/>
                  <a:gd name="T43" fmla="*/ 83 h 102"/>
                  <a:gd name="T44" fmla="*/ 24 w 102"/>
                  <a:gd name="T45" fmla="*/ 91 h 102"/>
                  <a:gd name="T46" fmla="*/ 38 w 102"/>
                  <a:gd name="T47" fmla="*/ 101 h 102"/>
                  <a:gd name="T48" fmla="*/ 45 w 102"/>
                  <a:gd name="T49" fmla="*/ 95 h 102"/>
                  <a:gd name="T50" fmla="*/ 55 w 102"/>
                  <a:gd name="T51" fmla="*/ 93 h 102"/>
                  <a:gd name="T52" fmla="*/ 61 w 102"/>
                  <a:gd name="T53" fmla="*/ 99 h 102"/>
                  <a:gd name="T54" fmla="*/ 77 w 102"/>
                  <a:gd name="T55" fmla="*/ 96 h 102"/>
                  <a:gd name="T56" fmla="*/ 78 w 102"/>
                  <a:gd name="T57" fmla="*/ 87 h 102"/>
                  <a:gd name="T58" fmla="*/ 83 w 102"/>
                  <a:gd name="T59" fmla="*/ 78 h 102"/>
                  <a:gd name="T60" fmla="*/ 91 w 102"/>
                  <a:gd name="T61" fmla="*/ 78 h 102"/>
                  <a:gd name="T62" fmla="*/ 101 w 102"/>
                  <a:gd name="T63" fmla="*/ 64 h 102"/>
                  <a:gd name="T64" fmla="*/ 78 w 102"/>
                  <a:gd name="T65" fmla="*/ 62 h 102"/>
                  <a:gd name="T66" fmla="*/ 24 w 102"/>
                  <a:gd name="T67" fmla="*/ 40 h 102"/>
                  <a:gd name="T68" fmla="*/ 78 w 102"/>
                  <a:gd name="T69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102">
                    <a:moveTo>
                      <a:pt x="99" y="59"/>
                    </a:moveTo>
                    <a:cubicBezTo>
                      <a:pt x="95" y="58"/>
                      <a:pt x="95" y="58"/>
                      <a:pt x="95" y="58"/>
                    </a:cubicBezTo>
                    <a:cubicBezTo>
                      <a:pt x="94" y="57"/>
                      <a:pt x="93" y="55"/>
                      <a:pt x="93" y="54"/>
                    </a:cubicBezTo>
                    <a:cubicBezTo>
                      <a:pt x="93" y="51"/>
                      <a:pt x="93" y="49"/>
                      <a:pt x="93" y="47"/>
                    </a:cubicBezTo>
                    <a:cubicBezTo>
                      <a:pt x="92" y="46"/>
                      <a:pt x="93" y="44"/>
                      <a:pt x="95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1" y="41"/>
                      <a:pt x="102" y="38"/>
                      <a:pt x="101" y="36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5" y="23"/>
                      <a:pt x="92" y="22"/>
                      <a:pt x="90" y="2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5" y="25"/>
                      <a:pt x="83" y="25"/>
                      <a:pt x="82" y="23"/>
                    </a:cubicBezTo>
                    <a:cubicBezTo>
                      <a:pt x="81" y="22"/>
                      <a:pt x="79" y="20"/>
                      <a:pt x="78" y="19"/>
                    </a:cubicBezTo>
                    <a:cubicBezTo>
                      <a:pt x="76" y="18"/>
                      <a:pt x="76" y="16"/>
                      <a:pt x="77" y="14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9"/>
                      <a:pt x="78" y="6"/>
                      <a:pt x="76" y="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60" y="1"/>
                      <a:pt x="59" y="3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7" y="9"/>
                      <a:pt x="55" y="10"/>
                      <a:pt x="53" y="9"/>
                    </a:cubicBezTo>
                    <a:cubicBezTo>
                      <a:pt x="51" y="9"/>
                      <a:pt x="49" y="9"/>
                      <a:pt x="47" y="10"/>
                    </a:cubicBezTo>
                    <a:cubicBezTo>
                      <a:pt x="46" y="10"/>
                      <a:pt x="44" y="9"/>
                      <a:pt x="43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1"/>
                      <a:pt x="38" y="1"/>
                      <a:pt x="36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7"/>
                      <a:pt x="22" y="10"/>
                      <a:pt x="23" y="1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7"/>
                      <a:pt x="25" y="19"/>
                      <a:pt x="23" y="20"/>
                    </a:cubicBezTo>
                    <a:cubicBezTo>
                      <a:pt x="22" y="21"/>
                      <a:pt x="20" y="23"/>
                      <a:pt x="19" y="24"/>
                    </a:cubicBezTo>
                    <a:cubicBezTo>
                      <a:pt x="18" y="26"/>
                      <a:pt x="16" y="26"/>
                      <a:pt x="14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9" y="23"/>
                      <a:pt x="6" y="24"/>
                      <a:pt x="5" y="2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0"/>
                      <a:pt x="1" y="43"/>
                      <a:pt x="3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5"/>
                      <a:pt x="9" y="47"/>
                      <a:pt x="9" y="49"/>
                    </a:cubicBezTo>
                    <a:cubicBezTo>
                      <a:pt x="9" y="51"/>
                      <a:pt x="9" y="53"/>
                      <a:pt x="10" y="55"/>
                    </a:cubicBezTo>
                    <a:cubicBezTo>
                      <a:pt x="10" y="57"/>
                      <a:pt x="9" y="58"/>
                      <a:pt x="7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9"/>
                      <a:pt x="9" y="80"/>
                      <a:pt x="12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7"/>
                      <a:pt x="19" y="78"/>
                      <a:pt x="20" y="79"/>
                    </a:cubicBezTo>
                    <a:cubicBezTo>
                      <a:pt x="21" y="80"/>
                      <a:pt x="23" y="82"/>
                      <a:pt x="24" y="83"/>
                    </a:cubicBezTo>
                    <a:cubicBezTo>
                      <a:pt x="26" y="84"/>
                      <a:pt x="26" y="86"/>
                      <a:pt x="26" y="88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3" y="94"/>
                      <a:pt x="24" y="96"/>
                      <a:pt x="26" y="97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0" y="102"/>
                      <a:pt x="42" y="101"/>
                      <a:pt x="43" y="99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5" y="94"/>
                      <a:pt x="47" y="93"/>
                      <a:pt x="49" y="93"/>
                    </a:cubicBezTo>
                    <a:cubicBezTo>
                      <a:pt x="51" y="93"/>
                      <a:pt x="53" y="93"/>
                      <a:pt x="55" y="93"/>
                    </a:cubicBezTo>
                    <a:cubicBezTo>
                      <a:pt x="57" y="93"/>
                      <a:pt x="58" y="94"/>
                      <a:pt x="59" y="95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1"/>
                      <a:pt x="64" y="102"/>
                      <a:pt x="66" y="101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9" y="95"/>
                      <a:pt x="80" y="93"/>
                      <a:pt x="79" y="91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5"/>
                      <a:pt x="78" y="83"/>
                      <a:pt x="79" y="82"/>
                    </a:cubicBezTo>
                    <a:cubicBezTo>
                      <a:pt x="80" y="81"/>
                      <a:pt x="82" y="80"/>
                      <a:pt x="83" y="78"/>
                    </a:cubicBezTo>
                    <a:cubicBezTo>
                      <a:pt x="84" y="77"/>
                      <a:pt x="86" y="76"/>
                      <a:pt x="88" y="77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3" y="79"/>
                      <a:pt x="96" y="78"/>
                      <a:pt x="97" y="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2" y="62"/>
                      <a:pt x="101" y="60"/>
                      <a:pt x="99" y="59"/>
                    </a:cubicBezTo>
                    <a:close/>
                    <a:moveTo>
                      <a:pt x="78" y="62"/>
                    </a:moveTo>
                    <a:cubicBezTo>
                      <a:pt x="72" y="77"/>
                      <a:pt x="55" y="84"/>
                      <a:pt x="40" y="78"/>
                    </a:cubicBezTo>
                    <a:cubicBezTo>
                      <a:pt x="25" y="72"/>
                      <a:pt x="18" y="55"/>
                      <a:pt x="24" y="40"/>
                    </a:cubicBezTo>
                    <a:cubicBezTo>
                      <a:pt x="30" y="25"/>
                      <a:pt x="47" y="18"/>
                      <a:pt x="62" y="24"/>
                    </a:cubicBezTo>
                    <a:cubicBezTo>
                      <a:pt x="77" y="30"/>
                      <a:pt x="84" y="47"/>
                      <a:pt x="78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6" name="Freeform 168">
                <a:extLst>
                  <a:ext uri="{FF2B5EF4-FFF2-40B4-BE49-F238E27FC236}">
                    <a16:creationId xmlns:a16="http://schemas.microsoft.com/office/drawing/2014/main" id="{13884559-C874-4C25-8634-C59054E1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069" y="4607693"/>
                <a:ext cx="57150" cy="58738"/>
              </a:xfrm>
              <a:custGeom>
                <a:avLst/>
                <a:gdLst>
                  <a:gd name="T0" fmla="*/ 27 w 30"/>
                  <a:gd name="T1" fmla="*/ 20 h 30"/>
                  <a:gd name="T2" fmla="*/ 10 w 30"/>
                  <a:gd name="T3" fmla="*/ 27 h 30"/>
                  <a:gd name="T4" fmla="*/ 3 w 30"/>
                  <a:gd name="T5" fmla="*/ 10 h 30"/>
                  <a:gd name="T6" fmla="*/ 20 w 30"/>
                  <a:gd name="T7" fmla="*/ 3 h 30"/>
                  <a:gd name="T8" fmla="*/ 27 w 30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20"/>
                    </a:moveTo>
                    <a:cubicBezTo>
                      <a:pt x="24" y="27"/>
                      <a:pt x="17" y="30"/>
                      <a:pt x="10" y="27"/>
                    </a:cubicBezTo>
                    <a:cubicBezTo>
                      <a:pt x="4" y="25"/>
                      <a:pt x="0" y="17"/>
                      <a:pt x="3" y="10"/>
                    </a:cubicBezTo>
                    <a:cubicBezTo>
                      <a:pt x="6" y="4"/>
                      <a:pt x="13" y="0"/>
                      <a:pt x="20" y="3"/>
                    </a:cubicBezTo>
                    <a:cubicBezTo>
                      <a:pt x="26" y="6"/>
                      <a:pt x="30" y="13"/>
                      <a:pt x="27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7" name="Freeform 169">
                <a:extLst>
                  <a:ext uri="{FF2B5EF4-FFF2-40B4-BE49-F238E27FC236}">
                    <a16:creationId xmlns:a16="http://schemas.microsoft.com/office/drawing/2014/main" id="{8278FDAC-461B-4AD5-8686-6D844ED9C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6169" y="4575943"/>
                <a:ext cx="295275" cy="301625"/>
              </a:xfrm>
              <a:custGeom>
                <a:avLst/>
                <a:gdLst>
                  <a:gd name="T0" fmla="*/ 141 w 153"/>
                  <a:gd name="T1" fmla="*/ 62 h 156"/>
                  <a:gd name="T2" fmla="*/ 132 w 153"/>
                  <a:gd name="T3" fmla="*/ 49 h 156"/>
                  <a:gd name="T4" fmla="*/ 137 w 153"/>
                  <a:gd name="T5" fmla="*/ 38 h 156"/>
                  <a:gd name="T6" fmla="*/ 124 w 153"/>
                  <a:gd name="T7" fmla="*/ 16 h 156"/>
                  <a:gd name="T8" fmla="*/ 111 w 153"/>
                  <a:gd name="T9" fmla="*/ 20 h 156"/>
                  <a:gd name="T10" fmla="*/ 96 w 153"/>
                  <a:gd name="T11" fmla="*/ 18 h 156"/>
                  <a:gd name="T12" fmla="*/ 92 w 153"/>
                  <a:gd name="T13" fmla="*/ 6 h 156"/>
                  <a:gd name="T14" fmla="*/ 67 w 153"/>
                  <a:gd name="T15" fmla="*/ 0 h 156"/>
                  <a:gd name="T16" fmla="*/ 61 w 153"/>
                  <a:gd name="T17" fmla="*/ 12 h 156"/>
                  <a:gd name="T18" fmla="*/ 49 w 153"/>
                  <a:gd name="T19" fmla="*/ 21 h 156"/>
                  <a:gd name="T20" fmla="*/ 37 w 153"/>
                  <a:gd name="T21" fmla="*/ 16 h 156"/>
                  <a:gd name="T22" fmla="*/ 16 w 153"/>
                  <a:gd name="T23" fmla="*/ 29 h 156"/>
                  <a:gd name="T24" fmla="*/ 20 w 153"/>
                  <a:gd name="T25" fmla="*/ 42 h 156"/>
                  <a:gd name="T26" fmla="*/ 18 w 153"/>
                  <a:gd name="T27" fmla="*/ 58 h 156"/>
                  <a:gd name="T28" fmla="*/ 6 w 153"/>
                  <a:gd name="T29" fmla="*/ 62 h 156"/>
                  <a:gd name="T30" fmla="*/ 0 w 153"/>
                  <a:gd name="T31" fmla="*/ 87 h 156"/>
                  <a:gd name="T32" fmla="*/ 12 w 153"/>
                  <a:gd name="T33" fmla="*/ 93 h 156"/>
                  <a:gd name="T34" fmla="*/ 21 w 153"/>
                  <a:gd name="T35" fmla="*/ 106 h 156"/>
                  <a:gd name="T36" fmla="*/ 16 w 153"/>
                  <a:gd name="T37" fmla="*/ 118 h 156"/>
                  <a:gd name="T38" fmla="*/ 29 w 153"/>
                  <a:gd name="T39" fmla="*/ 140 h 156"/>
                  <a:gd name="T40" fmla="*/ 42 w 153"/>
                  <a:gd name="T41" fmla="*/ 135 h 156"/>
                  <a:gd name="T42" fmla="*/ 57 w 153"/>
                  <a:gd name="T43" fmla="*/ 138 h 156"/>
                  <a:gd name="T44" fmla="*/ 61 w 153"/>
                  <a:gd name="T45" fmla="*/ 150 h 156"/>
                  <a:gd name="T46" fmla="*/ 86 w 153"/>
                  <a:gd name="T47" fmla="*/ 156 h 156"/>
                  <a:gd name="T48" fmla="*/ 92 w 153"/>
                  <a:gd name="T49" fmla="*/ 144 h 156"/>
                  <a:gd name="T50" fmla="*/ 104 w 153"/>
                  <a:gd name="T51" fmla="*/ 134 h 156"/>
                  <a:gd name="T52" fmla="*/ 115 w 153"/>
                  <a:gd name="T53" fmla="*/ 139 h 156"/>
                  <a:gd name="T54" fmla="*/ 137 w 153"/>
                  <a:gd name="T55" fmla="*/ 126 h 156"/>
                  <a:gd name="T56" fmla="*/ 133 w 153"/>
                  <a:gd name="T57" fmla="*/ 113 h 156"/>
                  <a:gd name="T58" fmla="*/ 135 w 153"/>
                  <a:gd name="T59" fmla="*/ 98 h 156"/>
                  <a:gd name="T60" fmla="*/ 147 w 153"/>
                  <a:gd name="T61" fmla="*/ 93 h 156"/>
                  <a:gd name="T62" fmla="*/ 153 w 153"/>
                  <a:gd name="T63" fmla="*/ 69 h 156"/>
                  <a:gd name="T64" fmla="*/ 76 w 153"/>
                  <a:gd name="T65" fmla="*/ 126 h 156"/>
                  <a:gd name="T66" fmla="*/ 76 w 153"/>
                  <a:gd name="T67" fmla="*/ 29 h 156"/>
                  <a:gd name="T68" fmla="*/ 76 w 153"/>
                  <a:gd name="T69" fmla="*/ 1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6">
                    <a:moveTo>
                      <a:pt x="147" y="62"/>
                    </a:moveTo>
                    <a:cubicBezTo>
                      <a:pt x="141" y="62"/>
                      <a:pt x="141" y="62"/>
                      <a:pt x="141" y="62"/>
                    </a:cubicBezTo>
                    <a:cubicBezTo>
                      <a:pt x="138" y="62"/>
                      <a:pt x="136" y="61"/>
                      <a:pt x="135" y="58"/>
                    </a:cubicBezTo>
                    <a:cubicBezTo>
                      <a:pt x="134" y="55"/>
                      <a:pt x="133" y="52"/>
                      <a:pt x="132" y="49"/>
                    </a:cubicBezTo>
                    <a:cubicBezTo>
                      <a:pt x="131" y="47"/>
                      <a:pt x="131" y="44"/>
                      <a:pt x="133" y="42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39" y="36"/>
                      <a:pt x="139" y="32"/>
                      <a:pt x="137" y="29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2" y="14"/>
                      <a:pt x="118" y="14"/>
                      <a:pt x="115" y="16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2"/>
                      <a:pt x="107" y="23"/>
                      <a:pt x="104" y="21"/>
                    </a:cubicBezTo>
                    <a:cubicBezTo>
                      <a:pt x="102" y="20"/>
                      <a:pt x="99" y="19"/>
                      <a:pt x="96" y="18"/>
                    </a:cubicBezTo>
                    <a:cubicBezTo>
                      <a:pt x="93" y="17"/>
                      <a:pt x="92" y="15"/>
                      <a:pt x="92" y="12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3"/>
                      <a:pt x="89" y="0"/>
                      <a:pt x="8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1" y="3"/>
                      <a:pt x="61" y="6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5"/>
                      <a:pt x="59" y="17"/>
                      <a:pt x="57" y="18"/>
                    </a:cubicBezTo>
                    <a:cubicBezTo>
                      <a:pt x="54" y="19"/>
                      <a:pt x="51" y="20"/>
                      <a:pt x="49" y="21"/>
                    </a:cubicBezTo>
                    <a:cubicBezTo>
                      <a:pt x="46" y="23"/>
                      <a:pt x="43" y="22"/>
                      <a:pt x="42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4"/>
                      <a:pt x="31" y="14"/>
                      <a:pt x="29" y="1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4" y="32"/>
                      <a:pt x="14" y="36"/>
                      <a:pt x="16" y="38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4"/>
                      <a:pt x="22" y="47"/>
                      <a:pt x="21" y="49"/>
                    </a:cubicBezTo>
                    <a:cubicBezTo>
                      <a:pt x="20" y="52"/>
                      <a:pt x="19" y="55"/>
                      <a:pt x="18" y="58"/>
                    </a:cubicBezTo>
                    <a:cubicBezTo>
                      <a:pt x="17" y="61"/>
                      <a:pt x="14" y="62"/>
                      <a:pt x="12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2"/>
                      <a:pt x="0" y="65"/>
                      <a:pt x="0" y="6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1"/>
                      <a:pt x="3" y="93"/>
                      <a:pt x="6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4" y="93"/>
                      <a:pt x="17" y="95"/>
                      <a:pt x="18" y="98"/>
                    </a:cubicBezTo>
                    <a:cubicBezTo>
                      <a:pt x="19" y="101"/>
                      <a:pt x="20" y="104"/>
                      <a:pt x="21" y="106"/>
                    </a:cubicBezTo>
                    <a:cubicBezTo>
                      <a:pt x="22" y="109"/>
                      <a:pt x="22" y="111"/>
                      <a:pt x="20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3" y="120"/>
                      <a:pt x="13" y="124"/>
                      <a:pt x="16" y="127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31" y="142"/>
                      <a:pt x="35" y="142"/>
                      <a:pt x="37" y="140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3" y="133"/>
                      <a:pt x="46" y="133"/>
                      <a:pt x="49" y="134"/>
                    </a:cubicBezTo>
                    <a:cubicBezTo>
                      <a:pt x="51" y="136"/>
                      <a:pt x="54" y="137"/>
                      <a:pt x="57" y="138"/>
                    </a:cubicBezTo>
                    <a:cubicBezTo>
                      <a:pt x="59" y="139"/>
                      <a:pt x="61" y="141"/>
                      <a:pt x="61" y="144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1" y="153"/>
                      <a:pt x="64" y="156"/>
                      <a:pt x="67" y="156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9" y="156"/>
                      <a:pt x="92" y="153"/>
                      <a:pt x="92" y="150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41"/>
                      <a:pt x="93" y="139"/>
                      <a:pt x="96" y="138"/>
                    </a:cubicBezTo>
                    <a:cubicBezTo>
                      <a:pt x="99" y="137"/>
                      <a:pt x="102" y="136"/>
                      <a:pt x="104" y="134"/>
                    </a:cubicBezTo>
                    <a:cubicBezTo>
                      <a:pt x="107" y="133"/>
                      <a:pt x="109" y="133"/>
                      <a:pt x="111" y="135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8" y="142"/>
                      <a:pt x="122" y="142"/>
                      <a:pt x="124" y="139"/>
                    </a:cubicBezTo>
                    <a:cubicBezTo>
                      <a:pt x="137" y="126"/>
                      <a:pt x="137" y="126"/>
                      <a:pt x="137" y="126"/>
                    </a:cubicBezTo>
                    <a:cubicBezTo>
                      <a:pt x="139" y="124"/>
                      <a:pt x="139" y="120"/>
                      <a:pt x="137" y="118"/>
                    </a:cubicBezTo>
                    <a:cubicBezTo>
                      <a:pt x="133" y="113"/>
                      <a:pt x="133" y="113"/>
                      <a:pt x="133" y="113"/>
                    </a:cubicBezTo>
                    <a:cubicBezTo>
                      <a:pt x="131" y="111"/>
                      <a:pt x="131" y="109"/>
                      <a:pt x="132" y="106"/>
                    </a:cubicBezTo>
                    <a:cubicBezTo>
                      <a:pt x="133" y="103"/>
                      <a:pt x="134" y="101"/>
                      <a:pt x="135" y="98"/>
                    </a:cubicBezTo>
                    <a:cubicBezTo>
                      <a:pt x="136" y="95"/>
                      <a:pt x="138" y="93"/>
                      <a:pt x="141" y="93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50" y="93"/>
                      <a:pt x="153" y="91"/>
                      <a:pt x="153" y="87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5"/>
                      <a:pt x="150" y="62"/>
                      <a:pt x="147" y="62"/>
                    </a:cubicBezTo>
                    <a:close/>
                    <a:moveTo>
                      <a:pt x="76" y="126"/>
                    </a:moveTo>
                    <a:cubicBezTo>
                      <a:pt x="50" y="126"/>
                      <a:pt x="28" y="105"/>
                      <a:pt x="28" y="78"/>
                    </a:cubicBezTo>
                    <a:cubicBezTo>
                      <a:pt x="28" y="51"/>
                      <a:pt x="50" y="29"/>
                      <a:pt x="76" y="29"/>
                    </a:cubicBezTo>
                    <a:cubicBezTo>
                      <a:pt x="103" y="29"/>
                      <a:pt x="125" y="51"/>
                      <a:pt x="125" y="78"/>
                    </a:cubicBezTo>
                    <a:cubicBezTo>
                      <a:pt x="125" y="105"/>
                      <a:pt x="103" y="126"/>
                      <a:pt x="76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8" name="Oval 170">
                <a:extLst>
                  <a:ext uri="{FF2B5EF4-FFF2-40B4-BE49-F238E27FC236}">
                    <a16:creationId xmlns:a16="http://schemas.microsoft.com/office/drawing/2014/main" id="{AD43BBDA-2D17-4C7D-A56E-95D8A9D73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482" y="4666431"/>
                <a:ext cx="119062" cy="1190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0805AB9-37EC-4C4A-8C29-E102C20FC26B}"/>
              </a:ext>
            </a:extLst>
          </p:cNvPr>
          <p:cNvGrpSpPr>
            <a:grpSpLocks noChangeAspect="1"/>
          </p:cNvGrpSpPr>
          <p:nvPr/>
        </p:nvGrpSpPr>
        <p:grpSpPr>
          <a:xfrm>
            <a:off x="6904077" y="5036829"/>
            <a:ext cx="269510" cy="252000"/>
            <a:chOff x="12261990" y="2281871"/>
            <a:chExt cx="850876" cy="795600"/>
          </a:xfrm>
        </p:grpSpPr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E420F646-2080-4910-BCE8-C1D6D975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1990" y="2281871"/>
              <a:ext cx="850876" cy="795600"/>
            </a:xfrm>
            <a:custGeom>
              <a:avLst/>
              <a:gdLst>
                <a:gd name="T0" fmla="*/ 101 w 701"/>
                <a:gd name="T1" fmla="*/ 513 h 655"/>
                <a:gd name="T2" fmla="*/ 168 w 701"/>
                <a:gd name="T3" fmla="*/ 98 h 655"/>
                <a:gd name="T4" fmla="*/ 600 w 701"/>
                <a:gd name="T5" fmla="*/ 159 h 655"/>
                <a:gd name="T6" fmla="*/ 522 w 701"/>
                <a:gd name="T7" fmla="*/ 558 h 655"/>
                <a:gd name="T8" fmla="*/ 101 w 701"/>
                <a:gd name="T9" fmla="*/ 51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1" h="655">
                  <a:moveTo>
                    <a:pt x="101" y="513"/>
                  </a:moveTo>
                  <a:cubicBezTo>
                    <a:pt x="0" y="381"/>
                    <a:pt x="30" y="196"/>
                    <a:pt x="168" y="98"/>
                  </a:cubicBezTo>
                  <a:cubicBezTo>
                    <a:pt x="306" y="0"/>
                    <a:pt x="500" y="28"/>
                    <a:pt x="600" y="159"/>
                  </a:cubicBezTo>
                  <a:cubicBezTo>
                    <a:pt x="701" y="290"/>
                    <a:pt x="660" y="460"/>
                    <a:pt x="522" y="558"/>
                  </a:cubicBezTo>
                  <a:cubicBezTo>
                    <a:pt x="384" y="655"/>
                    <a:pt x="202" y="644"/>
                    <a:pt x="101" y="51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67" name="object 93">
              <a:extLst>
                <a:ext uri="{FF2B5EF4-FFF2-40B4-BE49-F238E27FC236}">
                  <a16:creationId xmlns:a16="http://schemas.microsoft.com/office/drawing/2014/main" id="{026E0AE2-E82C-4C22-A5DB-ED1AB74D6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67776" y="2463671"/>
              <a:ext cx="439305" cy="432000"/>
            </a:xfrm>
            <a:custGeom>
              <a:avLst/>
              <a:gdLst/>
              <a:ahLst/>
              <a:cxnLst/>
              <a:rect l="l" t="t" r="r" b="b"/>
              <a:pathLst>
                <a:path w="267335" h="262889">
                  <a:moveTo>
                    <a:pt x="167529" y="170421"/>
                  </a:moveTo>
                  <a:lnTo>
                    <a:pt x="48945" y="170421"/>
                  </a:lnTo>
                  <a:lnTo>
                    <a:pt x="93903" y="214617"/>
                  </a:lnTo>
                  <a:lnTo>
                    <a:pt x="78524" y="255181"/>
                  </a:lnTo>
                  <a:lnTo>
                    <a:pt x="77889" y="256997"/>
                  </a:lnTo>
                  <a:lnTo>
                    <a:pt x="78219" y="258813"/>
                  </a:lnTo>
                  <a:lnTo>
                    <a:pt x="79133" y="260324"/>
                  </a:lnTo>
                  <a:lnTo>
                    <a:pt x="80365" y="261848"/>
                  </a:lnTo>
                  <a:lnTo>
                    <a:pt x="81902" y="262750"/>
                  </a:lnTo>
                  <a:lnTo>
                    <a:pt x="84048" y="262750"/>
                  </a:lnTo>
                  <a:lnTo>
                    <a:pt x="97302" y="260289"/>
                  </a:lnTo>
                  <a:lnTo>
                    <a:pt x="125626" y="248748"/>
                  </a:lnTo>
                  <a:lnTo>
                    <a:pt x="153948" y="221205"/>
                  </a:lnTo>
                  <a:lnTo>
                    <a:pt x="167195" y="170738"/>
                  </a:lnTo>
                  <a:lnTo>
                    <a:pt x="167529" y="170421"/>
                  </a:lnTo>
                  <a:close/>
                </a:path>
                <a:path w="267335" h="262889">
                  <a:moveTo>
                    <a:pt x="264807" y="0"/>
                  </a:moveTo>
                  <a:lnTo>
                    <a:pt x="261721" y="0"/>
                  </a:lnTo>
                  <a:lnTo>
                    <a:pt x="213199" y="8988"/>
                  </a:lnTo>
                  <a:lnTo>
                    <a:pt x="167963" y="32165"/>
                  </a:lnTo>
                  <a:lnTo>
                    <a:pt x="127576" y="63854"/>
                  </a:lnTo>
                  <a:lnTo>
                    <a:pt x="93599" y="98374"/>
                  </a:lnTo>
                  <a:lnTo>
                    <a:pt x="42390" y="111404"/>
                  </a:lnTo>
                  <a:lnTo>
                    <a:pt x="14390" y="139247"/>
                  </a:lnTo>
                  <a:lnTo>
                    <a:pt x="2671" y="167088"/>
                  </a:lnTo>
                  <a:lnTo>
                    <a:pt x="304" y="180111"/>
                  </a:lnTo>
                  <a:lnTo>
                    <a:pt x="0" y="181927"/>
                  </a:lnTo>
                  <a:lnTo>
                    <a:pt x="914" y="183743"/>
                  </a:lnTo>
                  <a:lnTo>
                    <a:pt x="2463" y="184950"/>
                  </a:lnTo>
                  <a:lnTo>
                    <a:pt x="3390" y="185559"/>
                  </a:lnTo>
                  <a:lnTo>
                    <a:pt x="4622" y="185864"/>
                  </a:lnTo>
                  <a:lnTo>
                    <a:pt x="7086" y="185864"/>
                  </a:lnTo>
                  <a:lnTo>
                    <a:pt x="7696" y="185559"/>
                  </a:lnTo>
                  <a:lnTo>
                    <a:pt x="48945" y="170421"/>
                  </a:lnTo>
                  <a:lnTo>
                    <a:pt x="167529" y="170421"/>
                  </a:lnTo>
                  <a:lnTo>
                    <a:pt x="202316" y="137331"/>
                  </a:lnTo>
                  <a:lnTo>
                    <a:pt x="216239" y="120180"/>
                  </a:lnTo>
                  <a:lnTo>
                    <a:pt x="178282" y="120180"/>
                  </a:lnTo>
                  <a:lnTo>
                    <a:pt x="165289" y="117624"/>
                  </a:lnTo>
                  <a:lnTo>
                    <a:pt x="154722" y="110639"/>
                  </a:lnTo>
                  <a:lnTo>
                    <a:pt x="147619" y="100249"/>
                  </a:lnTo>
                  <a:lnTo>
                    <a:pt x="145021" y="87477"/>
                  </a:lnTo>
                  <a:lnTo>
                    <a:pt x="147619" y="74667"/>
                  </a:lnTo>
                  <a:lnTo>
                    <a:pt x="154722" y="64181"/>
                  </a:lnTo>
                  <a:lnTo>
                    <a:pt x="165289" y="57097"/>
                  </a:lnTo>
                  <a:lnTo>
                    <a:pt x="178282" y="54495"/>
                  </a:lnTo>
                  <a:lnTo>
                    <a:pt x="257409" y="54495"/>
                  </a:lnTo>
                  <a:lnTo>
                    <a:pt x="258119" y="53156"/>
                  </a:lnTo>
                  <a:lnTo>
                    <a:pt x="267258" y="5461"/>
                  </a:lnTo>
                  <a:lnTo>
                    <a:pt x="267258" y="2425"/>
                  </a:lnTo>
                  <a:lnTo>
                    <a:pt x="264807" y="0"/>
                  </a:lnTo>
                  <a:close/>
                </a:path>
                <a:path w="267335" h="262889">
                  <a:moveTo>
                    <a:pt x="257409" y="54495"/>
                  </a:moveTo>
                  <a:lnTo>
                    <a:pt x="178282" y="54495"/>
                  </a:lnTo>
                  <a:lnTo>
                    <a:pt x="191317" y="57097"/>
                  </a:lnTo>
                  <a:lnTo>
                    <a:pt x="201990" y="64181"/>
                  </a:lnTo>
                  <a:lnTo>
                    <a:pt x="209200" y="74667"/>
                  </a:lnTo>
                  <a:lnTo>
                    <a:pt x="211848" y="87477"/>
                  </a:lnTo>
                  <a:lnTo>
                    <a:pt x="209200" y="100249"/>
                  </a:lnTo>
                  <a:lnTo>
                    <a:pt x="201990" y="110639"/>
                  </a:lnTo>
                  <a:lnTo>
                    <a:pt x="191317" y="117624"/>
                  </a:lnTo>
                  <a:lnTo>
                    <a:pt x="178282" y="120180"/>
                  </a:lnTo>
                  <a:lnTo>
                    <a:pt x="216239" y="120180"/>
                  </a:lnTo>
                  <a:lnTo>
                    <a:pt x="234548" y="97624"/>
                  </a:lnTo>
                  <a:lnTo>
                    <a:pt x="257409" y="54495"/>
                  </a:lnTo>
                  <a:close/>
                </a:path>
              </a:pathLst>
            </a:custGeom>
            <a:solidFill>
              <a:srgbClr val="9CC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C49C9F8-AACD-4C31-B953-C3C1B6012098}"/>
              </a:ext>
            </a:extLst>
          </p:cNvPr>
          <p:cNvGrpSpPr>
            <a:grpSpLocks noChangeAspect="1"/>
          </p:cNvGrpSpPr>
          <p:nvPr/>
        </p:nvGrpSpPr>
        <p:grpSpPr>
          <a:xfrm>
            <a:off x="6906449" y="5526045"/>
            <a:ext cx="267138" cy="252000"/>
            <a:chOff x="5086602" y="4348930"/>
            <a:chExt cx="843397" cy="795600"/>
          </a:xfrm>
        </p:grpSpPr>
        <p:sp>
          <p:nvSpPr>
            <p:cNvPr id="69" name="Freeform 104">
              <a:extLst>
                <a:ext uri="{FF2B5EF4-FFF2-40B4-BE49-F238E27FC236}">
                  <a16:creationId xmlns:a16="http://schemas.microsoft.com/office/drawing/2014/main" id="{139CC2A6-2EE6-4EEE-9E58-B1C7FBCB1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602" y="4348930"/>
              <a:ext cx="843397" cy="795600"/>
            </a:xfrm>
            <a:custGeom>
              <a:avLst/>
              <a:gdLst>
                <a:gd name="T0" fmla="*/ 65 w 451"/>
                <a:gd name="T1" fmla="*/ 330 h 422"/>
                <a:gd name="T2" fmla="*/ 108 w 451"/>
                <a:gd name="T3" fmla="*/ 63 h 422"/>
                <a:gd name="T4" fmla="*/ 386 w 451"/>
                <a:gd name="T5" fmla="*/ 102 h 422"/>
                <a:gd name="T6" fmla="*/ 336 w 451"/>
                <a:gd name="T7" fmla="*/ 359 h 422"/>
                <a:gd name="T8" fmla="*/ 65 w 451"/>
                <a:gd name="T9" fmla="*/ 33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22">
                  <a:moveTo>
                    <a:pt x="65" y="330"/>
                  </a:moveTo>
                  <a:cubicBezTo>
                    <a:pt x="0" y="245"/>
                    <a:pt x="19" y="126"/>
                    <a:pt x="108" y="63"/>
                  </a:cubicBezTo>
                  <a:cubicBezTo>
                    <a:pt x="197" y="0"/>
                    <a:pt x="322" y="18"/>
                    <a:pt x="386" y="102"/>
                  </a:cubicBezTo>
                  <a:cubicBezTo>
                    <a:pt x="451" y="187"/>
                    <a:pt x="425" y="296"/>
                    <a:pt x="336" y="359"/>
                  </a:cubicBezTo>
                  <a:cubicBezTo>
                    <a:pt x="247" y="422"/>
                    <a:pt x="130" y="414"/>
                    <a:pt x="65" y="3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25F2552-CBF4-4E94-ADA8-1F824AB77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022"/>
            <a:stretch/>
          </p:blipFill>
          <p:spPr>
            <a:xfrm>
              <a:off x="5331268" y="4506512"/>
              <a:ext cx="354065" cy="48043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86D3AAA-E96B-4116-8803-D853E37F034F}"/>
              </a:ext>
            </a:extLst>
          </p:cNvPr>
          <p:cNvGrpSpPr>
            <a:grpSpLocks noChangeAspect="1"/>
          </p:cNvGrpSpPr>
          <p:nvPr/>
        </p:nvGrpSpPr>
        <p:grpSpPr>
          <a:xfrm>
            <a:off x="6912170" y="5288742"/>
            <a:ext cx="269157" cy="252000"/>
            <a:chOff x="10992017" y="5375500"/>
            <a:chExt cx="796925" cy="746126"/>
          </a:xfrm>
        </p:grpSpPr>
        <p:sp>
          <p:nvSpPr>
            <p:cNvPr id="72" name="Freeform 157">
              <a:extLst>
                <a:ext uri="{FF2B5EF4-FFF2-40B4-BE49-F238E27FC236}">
                  <a16:creationId xmlns:a16="http://schemas.microsoft.com/office/drawing/2014/main" id="{E175D67A-B9CC-4F92-9D35-54D347BF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2017" y="5375500"/>
              <a:ext cx="796925" cy="746126"/>
            </a:xfrm>
            <a:custGeom>
              <a:avLst/>
              <a:gdLst>
                <a:gd name="T0" fmla="*/ 36 w 415"/>
                <a:gd name="T1" fmla="*/ 259 h 386"/>
                <a:gd name="T2" fmla="*/ 141 w 415"/>
                <a:gd name="T3" fmla="*/ 34 h 386"/>
                <a:gd name="T4" fmla="*/ 378 w 415"/>
                <a:gd name="T5" fmla="*/ 138 h 386"/>
                <a:gd name="T6" fmla="*/ 269 w 415"/>
                <a:gd name="T7" fmla="*/ 353 h 386"/>
                <a:gd name="T8" fmla="*/ 36 w 415"/>
                <a:gd name="T9" fmla="*/ 25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86">
                  <a:moveTo>
                    <a:pt x="36" y="259"/>
                  </a:moveTo>
                  <a:cubicBezTo>
                    <a:pt x="0" y="168"/>
                    <a:pt x="47" y="67"/>
                    <a:pt x="141" y="34"/>
                  </a:cubicBezTo>
                  <a:cubicBezTo>
                    <a:pt x="236" y="0"/>
                    <a:pt x="342" y="47"/>
                    <a:pt x="378" y="138"/>
                  </a:cubicBezTo>
                  <a:cubicBezTo>
                    <a:pt x="415" y="229"/>
                    <a:pt x="364" y="319"/>
                    <a:pt x="269" y="353"/>
                  </a:cubicBezTo>
                  <a:cubicBezTo>
                    <a:pt x="175" y="386"/>
                    <a:pt x="73" y="350"/>
                    <a:pt x="36" y="259"/>
                  </a:cubicBezTo>
                </a:path>
              </a:pathLst>
            </a:custGeom>
            <a:solidFill>
              <a:srgbClr val="FF63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623E63A-7EF8-41F6-91D5-27F74928A479}"/>
                </a:ext>
              </a:extLst>
            </p:cNvPr>
            <p:cNvGrpSpPr/>
            <p:nvPr/>
          </p:nvGrpSpPr>
          <p:grpSpPr>
            <a:xfrm>
              <a:off x="11148386" y="5592988"/>
              <a:ext cx="484187" cy="311151"/>
              <a:chOff x="11160292" y="5589812"/>
              <a:chExt cx="484187" cy="311151"/>
            </a:xfrm>
          </p:grpSpPr>
          <p:sp>
            <p:nvSpPr>
              <p:cNvPr id="81" name="Freeform 158">
                <a:extLst>
                  <a:ext uri="{FF2B5EF4-FFF2-40B4-BE49-F238E27FC236}">
                    <a16:creationId xmlns:a16="http://schemas.microsoft.com/office/drawing/2014/main" id="{664C34DD-2917-46EB-8BDB-78F2B1F3B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17442" y="5589812"/>
                <a:ext cx="368300" cy="238125"/>
              </a:xfrm>
              <a:custGeom>
                <a:avLst/>
                <a:gdLst>
                  <a:gd name="T0" fmla="*/ 7 w 192"/>
                  <a:gd name="T1" fmla="*/ 123 h 123"/>
                  <a:gd name="T2" fmla="*/ 185 w 192"/>
                  <a:gd name="T3" fmla="*/ 123 h 123"/>
                  <a:gd name="T4" fmla="*/ 192 w 192"/>
                  <a:gd name="T5" fmla="*/ 116 h 123"/>
                  <a:gd name="T6" fmla="*/ 192 w 192"/>
                  <a:gd name="T7" fmla="*/ 8 h 123"/>
                  <a:gd name="T8" fmla="*/ 185 w 192"/>
                  <a:gd name="T9" fmla="*/ 0 h 123"/>
                  <a:gd name="T10" fmla="*/ 7 w 192"/>
                  <a:gd name="T11" fmla="*/ 0 h 123"/>
                  <a:gd name="T12" fmla="*/ 0 w 192"/>
                  <a:gd name="T13" fmla="*/ 8 h 123"/>
                  <a:gd name="T14" fmla="*/ 0 w 192"/>
                  <a:gd name="T15" fmla="*/ 116 h 123"/>
                  <a:gd name="T16" fmla="*/ 7 w 192"/>
                  <a:gd name="T17" fmla="*/ 123 h 123"/>
                  <a:gd name="T18" fmla="*/ 11 w 192"/>
                  <a:gd name="T19" fmla="*/ 14 h 123"/>
                  <a:gd name="T20" fmla="*/ 182 w 192"/>
                  <a:gd name="T21" fmla="*/ 14 h 123"/>
                  <a:gd name="T22" fmla="*/ 180 w 192"/>
                  <a:gd name="T23" fmla="*/ 110 h 123"/>
                  <a:gd name="T24" fmla="*/ 12 w 192"/>
                  <a:gd name="T25" fmla="*/ 109 h 123"/>
                  <a:gd name="T26" fmla="*/ 11 w 192"/>
                  <a:gd name="T27" fmla="*/ 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23">
                    <a:moveTo>
                      <a:pt x="7" y="123"/>
                    </a:moveTo>
                    <a:cubicBezTo>
                      <a:pt x="185" y="123"/>
                      <a:pt x="185" y="123"/>
                      <a:pt x="185" y="123"/>
                    </a:cubicBezTo>
                    <a:cubicBezTo>
                      <a:pt x="189" y="123"/>
                      <a:pt x="192" y="120"/>
                      <a:pt x="192" y="116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2" y="4"/>
                      <a:pt x="189" y="0"/>
                      <a:pt x="18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0"/>
                      <a:pt x="3" y="123"/>
                      <a:pt x="7" y="123"/>
                    </a:cubicBezTo>
                    <a:close/>
                    <a:moveTo>
                      <a:pt x="11" y="14"/>
                    </a:moveTo>
                    <a:cubicBezTo>
                      <a:pt x="182" y="14"/>
                      <a:pt x="182" y="14"/>
                      <a:pt x="182" y="14"/>
                    </a:cubicBezTo>
                    <a:cubicBezTo>
                      <a:pt x="180" y="110"/>
                      <a:pt x="180" y="110"/>
                      <a:pt x="180" y="110"/>
                    </a:cubicBezTo>
                    <a:cubicBezTo>
                      <a:pt x="12" y="109"/>
                      <a:pt x="12" y="109"/>
                      <a:pt x="12" y="109"/>
                    </a:cubicBez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2B0F3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2" name="Freeform 159">
                <a:extLst>
                  <a:ext uri="{FF2B5EF4-FFF2-40B4-BE49-F238E27FC236}">
                    <a16:creationId xmlns:a16="http://schemas.microsoft.com/office/drawing/2014/main" id="{C468D65A-5BC3-469E-9856-83C8FB53F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0292" y="5883500"/>
                <a:ext cx="484187" cy="17463"/>
              </a:xfrm>
              <a:custGeom>
                <a:avLst/>
                <a:gdLst>
                  <a:gd name="T0" fmla="*/ 0 w 252"/>
                  <a:gd name="T1" fmla="*/ 0 h 9"/>
                  <a:gd name="T2" fmla="*/ 12 w 252"/>
                  <a:gd name="T3" fmla="*/ 9 h 9"/>
                  <a:gd name="T4" fmla="*/ 240 w 252"/>
                  <a:gd name="T5" fmla="*/ 9 h 9"/>
                  <a:gd name="T6" fmla="*/ 252 w 252"/>
                  <a:gd name="T7" fmla="*/ 0 h 9"/>
                  <a:gd name="T8" fmla="*/ 0 w 25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9">
                    <a:moveTo>
                      <a:pt x="0" y="0"/>
                    </a:moveTo>
                    <a:cubicBezTo>
                      <a:pt x="2" y="5"/>
                      <a:pt x="6" y="9"/>
                      <a:pt x="12" y="9"/>
                    </a:cubicBezTo>
                    <a:cubicBezTo>
                      <a:pt x="240" y="9"/>
                      <a:pt x="240" y="9"/>
                      <a:pt x="240" y="9"/>
                    </a:cubicBezTo>
                    <a:cubicBezTo>
                      <a:pt x="246" y="9"/>
                      <a:pt x="251" y="5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F3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3" name="Freeform 160">
                <a:extLst>
                  <a:ext uri="{FF2B5EF4-FFF2-40B4-BE49-F238E27FC236}">
                    <a16:creationId xmlns:a16="http://schemas.microsoft.com/office/drawing/2014/main" id="{9788E786-C42D-4CEE-8268-02755209F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1879" y="5835875"/>
                <a:ext cx="479425" cy="47625"/>
              </a:xfrm>
              <a:custGeom>
                <a:avLst/>
                <a:gdLst>
                  <a:gd name="T0" fmla="*/ 268 w 302"/>
                  <a:gd name="T1" fmla="*/ 0 h 30"/>
                  <a:gd name="T2" fmla="*/ 35 w 302"/>
                  <a:gd name="T3" fmla="*/ 0 h 30"/>
                  <a:gd name="T4" fmla="*/ 0 w 302"/>
                  <a:gd name="T5" fmla="*/ 30 h 30"/>
                  <a:gd name="T6" fmla="*/ 302 w 302"/>
                  <a:gd name="T7" fmla="*/ 30 h 30"/>
                  <a:gd name="T8" fmla="*/ 268 w 30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30">
                    <a:moveTo>
                      <a:pt x="268" y="0"/>
                    </a:moveTo>
                    <a:lnTo>
                      <a:pt x="35" y="0"/>
                    </a:lnTo>
                    <a:lnTo>
                      <a:pt x="0" y="30"/>
                    </a:lnTo>
                    <a:lnTo>
                      <a:pt x="302" y="3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4" name="Freeform 161">
                <a:extLst>
                  <a:ext uri="{FF2B5EF4-FFF2-40B4-BE49-F238E27FC236}">
                    <a16:creationId xmlns:a16="http://schemas.microsoft.com/office/drawing/2014/main" id="{7F0CFCB4-C96A-4707-9CA3-17E05EB2C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4442" y="5870800"/>
                <a:ext cx="114300" cy="15875"/>
              </a:xfrm>
              <a:custGeom>
                <a:avLst/>
                <a:gdLst>
                  <a:gd name="T0" fmla="*/ 0 w 72"/>
                  <a:gd name="T1" fmla="*/ 10 h 10"/>
                  <a:gd name="T2" fmla="*/ 8 w 72"/>
                  <a:gd name="T3" fmla="*/ 0 h 10"/>
                  <a:gd name="T4" fmla="*/ 65 w 72"/>
                  <a:gd name="T5" fmla="*/ 0 h 10"/>
                  <a:gd name="T6" fmla="*/ 72 w 72"/>
                  <a:gd name="T7" fmla="*/ 10 h 10"/>
                  <a:gd name="T8" fmla="*/ 0 w 7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10"/>
                    </a:moveTo>
                    <a:lnTo>
                      <a:pt x="8" y="0"/>
                    </a:lnTo>
                    <a:lnTo>
                      <a:pt x="65" y="0"/>
                    </a:lnTo>
                    <a:lnTo>
                      <a:pt x="7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5" name="Rectangle 162">
                <a:extLst>
                  <a:ext uri="{FF2B5EF4-FFF2-40B4-BE49-F238E27FC236}">
                    <a16:creationId xmlns:a16="http://schemas.microsoft.com/office/drawing/2014/main" id="{B40A2F3A-103C-488B-B6C4-E168BB3CC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8079" y="5616800"/>
                <a:ext cx="327025" cy="185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6" name="Freeform 163">
                <a:extLst>
                  <a:ext uri="{FF2B5EF4-FFF2-40B4-BE49-F238E27FC236}">
                    <a16:creationId xmlns:a16="http://schemas.microsoft.com/office/drawing/2014/main" id="{615F744F-2EDE-496E-ABF0-51376FC49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0017" y="5589812"/>
                <a:ext cx="85725" cy="33338"/>
              </a:xfrm>
              <a:custGeom>
                <a:avLst/>
                <a:gdLst>
                  <a:gd name="T0" fmla="*/ 0 w 54"/>
                  <a:gd name="T1" fmla="*/ 0 h 21"/>
                  <a:gd name="T2" fmla="*/ 54 w 54"/>
                  <a:gd name="T3" fmla="*/ 0 h 21"/>
                  <a:gd name="T4" fmla="*/ 54 w 54"/>
                  <a:gd name="T5" fmla="*/ 21 h 21"/>
                  <a:gd name="T6" fmla="*/ 0 w 5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1">
                    <a:moveTo>
                      <a:pt x="0" y="0"/>
                    </a:moveTo>
                    <a:lnTo>
                      <a:pt x="54" y="0"/>
                    </a:lnTo>
                    <a:lnTo>
                      <a:pt x="5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0F3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52C2CBA-02DB-4D4D-8349-C0947BFB7B75}"/>
                </a:ext>
              </a:extLst>
            </p:cNvPr>
            <p:cNvGrpSpPr/>
            <p:nvPr/>
          </p:nvGrpSpPr>
          <p:grpSpPr>
            <a:xfrm>
              <a:off x="11272229" y="5619338"/>
              <a:ext cx="236500" cy="183767"/>
              <a:chOff x="6426169" y="4537843"/>
              <a:chExt cx="469900" cy="365126"/>
            </a:xfrm>
          </p:grpSpPr>
          <p:sp>
            <p:nvSpPr>
              <p:cNvPr id="75" name="Freeform 165">
                <a:extLst>
                  <a:ext uri="{FF2B5EF4-FFF2-40B4-BE49-F238E27FC236}">
                    <a16:creationId xmlns:a16="http://schemas.microsoft.com/office/drawing/2014/main" id="{822CC29A-1F0D-4572-B09F-7F93206F06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5569" y="4747394"/>
                <a:ext cx="150812" cy="155575"/>
              </a:xfrm>
              <a:custGeom>
                <a:avLst/>
                <a:gdLst>
                  <a:gd name="T0" fmla="*/ 74 w 79"/>
                  <a:gd name="T1" fmla="*/ 45 h 80"/>
                  <a:gd name="T2" fmla="*/ 72 w 79"/>
                  <a:gd name="T3" fmla="*/ 37 h 80"/>
                  <a:gd name="T4" fmla="*/ 77 w 79"/>
                  <a:gd name="T5" fmla="*/ 33 h 80"/>
                  <a:gd name="T6" fmla="*/ 75 w 79"/>
                  <a:gd name="T7" fmla="*/ 20 h 80"/>
                  <a:gd name="T8" fmla="*/ 68 w 79"/>
                  <a:gd name="T9" fmla="*/ 19 h 80"/>
                  <a:gd name="T10" fmla="*/ 60 w 79"/>
                  <a:gd name="T11" fmla="*/ 15 h 80"/>
                  <a:gd name="T12" fmla="*/ 61 w 79"/>
                  <a:gd name="T13" fmla="*/ 9 h 80"/>
                  <a:gd name="T14" fmla="*/ 50 w 79"/>
                  <a:gd name="T15" fmla="*/ 1 h 80"/>
                  <a:gd name="T16" fmla="*/ 45 w 79"/>
                  <a:gd name="T17" fmla="*/ 5 h 80"/>
                  <a:gd name="T18" fmla="*/ 37 w 79"/>
                  <a:gd name="T19" fmla="*/ 8 h 80"/>
                  <a:gd name="T20" fmla="*/ 32 w 79"/>
                  <a:gd name="T21" fmla="*/ 3 h 80"/>
                  <a:gd name="T22" fmla="*/ 19 w 79"/>
                  <a:gd name="T23" fmla="*/ 5 h 80"/>
                  <a:gd name="T24" fmla="*/ 19 w 79"/>
                  <a:gd name="T25" fmla="*/ 12 h 80"/>
                  <a:gd name="T26" fmla="*/ 14 w 79"/>
                  <a:gd name="T27" fmla="*/ 19 h 80"/>
                  <a:gd name="T28" fmla="*/ 8 w 79"/>
                  <a:gd name="T29" fmla="*/ 19 h 80"/>
                  <a:gd name="T30" fmla="*/ 0 w 79"/>
                  <a:gd name="T31" fmla="*/ 30 h 80"/>
                  <a:gd name="T32" fmla="*/ 5 w 79"/>
                  <a:gd name="T33" fmla="*/ 35 h 80"/>
                  <a:gd name="T34" fmla="*/ 7 w 79"/>
                  <a:gd name="T35" fmla="*/ 43 h 80"/>
                  <a:gd name="T36" fmla="*/ 2 w 79"/>
                  <a:gd name="T37" fmla="*/ 48 h 80"/>
                  <a:gd name="T38" fmla="*/ 4 w 79"/>
                  <a:gd name="T39" fmla="*/ 61 h 80"/>
                  <a:gd name="T40" fmla="*/ 12 w 79"/>
                  <a:gd name="T41" fmla="*/ 61 h 80"/>
                  <a:gd name="T42" fmla="*/ 19 w 79"/>
                  <a:gd name="T43" fmla="*/ 65 h 80"/>
                  <a:gd name="T44" fmla="*/ 18 w 79"/>
                  <a:gd name="T45" fmla="*/ 72 h 80"/>
                  <a:gd name="T46" fmla="*/ 29 w 79"/>
                  <a:gd name="T47" fmla="*/ 79 h 80"/>
                  <a:gd name="T48" fmla="*/ 35 w 79"/>
                  <a:gd name="T49" fmla="*/ 75 h 80"/>
                  <a:gd name="T50" fmla="*/ 42 w 79"/>
                  <a:gd name="T51" fmla="*/ 73 h 80"/>
                  <a:gd name="T52" fmla="*/ 47 w 79"/>
                  <a:gd name="T53" fmla="*/ 77 h 80"/>
                  <a:gd name="T54" fmla="*/ 60 w 79"/>
                  <a:gd name="T55" fmla="*/ 75 h 80"/>
                  <a:gd name="T56" fmla="*/ 60 w 79"/>
                  <a:gd name="T57" fmla="*/ 68 h 80"/>
                  <a:gd name="T58" fmla="*/ 65 w 79"/>
                  <a:gd name="T59" fmla="*/ 61 h 80"/>
                  <a:gd name="T60" fmla="*/ 71 w 79"/>
                  <a:gd name="T61" fmla="*/ 61 h 80"/>
                  <a:gd name="T62" fmla="*/ 79 w 79"/>
                  <a:gd name="T63" fmla="*/ 51 h 80"/>
                  <a:gd name="T64" fmla="*/ 61 w 79"/>
                  <a:gd name="T65" fmla="*/ 49 h 80"/>
                  <a:gd name="T66" fmla="*/ 18 w 79"/>
                  <a:gd name="T67" fmla="*/ 32 h 80"/>
                  <a:gd name="T68" fmla="*/ 61 w 79"/>
                  <a:gd name="T69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9" h="80">
                    <a:moveTo>
                      <a:pt x="77" y="46"/>
                    </a:moveTo>
                    <a:cubicBezTo>
                      <a:pt x="74" y="45"/>
                      <a:pt x="74" y="45"/>
                      <a:pt x="74" y="45"/>
                    </a:cubicBezTo>
                    <a:cubicBezTo>
                      <a:pt x="73" y="45"/>
                      <a:pt x="72" y="43"/>
                      <a:pt x="72" y="42"/>
                    </a:cubicBezTo>
                    <a:cubicBezTo>
                      <a:pt x="72" y="40"/>
                      <a:pt x="72" y="39"/>
                      <a:pt x="72" y="37"/>
                    </a:cubicBezTo>
                    <a:cubicBezTo>
                      <a:pt x="72" y="36"/>
                      <a:pt x="73" y="34"/>
                      <a:pt x="74" y="3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8" y="32"/>
                      <a:pt x="79" y="30"/>
                      <a:pt x="78" y="29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18"/>
                      <a:pt x="72" y="17"/>
                      <a:pt x="70" y="18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6" y="20"/>
                      <a:pt x="65" y="19"/>
                      <a:pt x="64" y="18"/>
                    </a:cubicBezTo>
                    <a:cubicBezTo>
                      <a:pt x="63" y="17"/>
                      <a:pt x="62" y="16"/>
                      <a:pt x="60" y="15"/>
                    </a:cubicBezTo>
                    <a:cubicBezTo>
                      <a:pt x="59" y="14"/>
                      <a:pt x="59" y="13"/>
                      <a:pt x="60" y="11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7"/>
                      <a:pt x="60" y="5"/>
                      <a:pt x="59" y="4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8" y="0"/>
                      <a:pt x="46" y="1"/>
                      <a:pt x="46" y="3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7"/>
                      <a:pt x="43" y="8"/>
                      <a:pt x="41" y="8"/>
                    </a:cubicBezTo>
                    <a:cubicBezTo>
                      <a:pt x="40" y="7"/>
                      <a:pt x="38" y="7"/>
                      <a:pt x="37" y="8"/>
                    </a:cubicBezTo>
                    <a:cubicBezTo>
                      <a:pt x="35" y="8"/>
                      <a:pt x="34" y="7"/>
                      <a:pt x="33" y="6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1"/>
                      <a:pt x="30" y="1"/>
                      <a:pt x="2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7" y="6"/>
                      <a:pt x="17" y="8"/>
                      <a:pt x="17" y="9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3"/>
                      <a:pt x="19" y="15"/>
                      <a:pt x="18" y="16"/>
                    </a:cubicBezTo>
                    <a:cubicBezTo>
                      <a:pt x="17" y="17"/>
                      <a:pt x="16" y="18"/>
                      <a:pt x="14" y="19"/>
                    </a:cubicBezTo>
                    <a:cubicBezTo>
                      <a:pt x="14" y="20"/>
                      <a:pt x="12" y="21"/>
                      <a:pt x="1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8"/>
                      <a:pt x="4" y="19"/>
                      <a:pt x="4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3"/>
                      <a:pt x="2" y="34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6"/>
                      <a:pt x="7" y="37"/>
                      <a:pt x="7" y="38"/>
                    </a:cubicBezTo>
                    <a:cubicBezTo>
                      <a:pt x="7" y="40"/>
                      <a:pt x="7" y="42"/>
                      <a:pt x="7" y="43"/>
                    </a:cubicBezTo>
                    <a:cubicBezTo>
                      <a:pt x="7" y="44"/>
                      <a:pt x="6" y="46"/>
                      <a:pt x="5" y="46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50"/>
                      <a:pt x="1" y="5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2"/>
                      <a:pt x="7" y="63"/>
                      <a:pt x="9" y="62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60"/>
                      <a:pt x="14" y="61"/>
                      <a:pt x="15" y="62"/>
                    </a:cubicBezTo>
                    <a:cubicBezTo>
                      <a:pt x="16" y="63"/>
                      <a:pt x="17" y="64"/>
                      <a:pt x="19" y="65"/>
                    </a:cubicBezTo>
                    <a:cubicBezTo>
                      <a:pt x="20" y="66"/>
                      <a:pt x="20" y="68"/>
                      <a:pt x="20" y="69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3"/>
                      <a:pt x="19" y="75"/>
                      <a:pt x="20" y="76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1" y="80"/>
                      <a:pt x="33" y="79"/>
                      <a:pt x="33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6" y="73"/>
                      <a:pt x="38" y="73"/>
                    </a:cubicBezTo>
                    <a:cubicBezTo>
                      <a:pt x="39" y="73"/>
                      <a:pt x="41" y="73"/>
                      <a:pt x="42" y="73"/>
                    </a:cubicBezTo>
                    <a:cubicBezTo>
                      <a:pt x="44" y="73"/>
                      <a:pt x="45" y="73"/>
                      <a:pt x="46" y="75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8" y="79"/>
                      <a:pt x="50" y="80"/>
                      <a:pt x="51" y="79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7"/>
                      <a:pt x="60" y="65"/>
                      <a:pt x="61" y="64"/>
                    </a:cubicBezTo>
                    <a:cubicBezTo>
                      <a:pt x="62" y="63"/>
                      <a:pt x="64" y="62"/>
                      <a:pt x="65" y="61"/>
                    </a:cubicBezTo>
                    <a:cubicBezTo>
                      <a:pt x="65" y="60"/>
                      <a:pt x="67" y="60"/>
                      <a:pt x="68" y="60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3" y="62"/>
                      <a:pt x="75" y="61"/>
                      <a:pt x="75" y="59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49"/>
                      <a:pt x="79" y="47"/>
                      <a:pt x="77" y="46"/>
                    </a:cubicBezTo>
                    <a:close/>
                    <a:moveTo>
                      <a:pt x="61" y="49"/>
                    </a:moveTo>
                    <a:cubicBezTo>
                      <a:pt x="56" y="60"/>
                      <a:pt x="43" y="66"/>
                      <a:pt x="31" y="61"/>
                    </a:cubicBezTo>
                    <a:cubicBezTo>
                      <a:pt x="19" y="57"/>
                      <a:pt x="14" y="43"/>
                      <a:pt x="18" y="32"/>
                    </a:cubicBezTo>
                    <a:cubicBezTo>
                      <a:pt x="23" y="20"/>
                      <a:pt x="36" y="14"/>
                      <a:pt x="48" y="19"/>
                    </a:cubicBezTo>
                    <a:cubicBezTo>
                      <a:pt x="60" y="23"/>
                      <a:pt x="65" y="37"/>
                      <a:pt x="61" y="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6" name="Freeform 166">
                <a:extLst>
                  <a:ext uri="{FF2B5EF4-FFF2-40B4-BE49-F238E27FC236}">
                    <a16:creationId xmlns:a16="http://schemas.microsoft.com/office/drawing/2014/main" id="{565840F0-99E0-4955-AEB1-6EBA02988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544" y="4802956"/>
                <a:ext cx="44450" cy="44450"/>
              </a:xfrm>
              <a:custGeom>
                <a:avLst/>
                <a:gdLst>
                  <a:gd name="T0" fmla="*/ 21 w 23"/>
                  <a:gd name="T1" fmla="*/ 15 h 23"/>
                  <a:gd name="T2" fmla="*/ 8 w 23"/>
                  <a:gd name="T3" fmla="*/ 21 h 23"/>
                  <a:gd name="T4" fmla="*/ 2 w 23"/>
                  <a:gd name="T5" fmla="*/ 7 h 23"/>
                  <a:gd name="T6" fmla="*/ 15 w 23"/>
                  <a:gd name="T7" fmla="*/ 2 h 23"/>
                  <a:gd name="T8" fmla="*/ 21 w 23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1" y="15"/>
                    </a:moveTo>
                    <a:cubicBezTo>
                      <a:pt x="19" y="20"/>
                      <a:pt x="13" y="23"/>
                      <a:pt x="8" y="21"/>
                    </a:cubicBezTo>
                    <a:cubicBezTo>
                      <a:pt x="3" y="18"/>
                      <a:pt x="0" y="13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0" y="4"/>
                      <a:pt x="23" y="10"/>
                      <a:pt x="21" y="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7" name="Freeform 167">
                <a:extLst>
                  <a:ext uri="{FF2B5EF4-FFF2-40B4-BE49-F238E27FC236}">
                    <a16:creationId xmlns:a16="http://schemas.microsoft.com/office/drawing/2014/main" id="{5F675CF1-53CC-41B7-8950-F1B32A1F3E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99219" y="4537843"/>
                <a:ext cx="196850" cy="198438"/>
              </a:xfrm>
              <a:custGeom>
                <a:avLst/>
                <a:gdLst>
                  <a:gd name="T0" fmla="*/ 95 w 102"/>
                  <a:gd name="T1" fmla="*/ 58 h 102"/>
                  <a:gd name="T2" fmla="*/ 93 w 102"/>
                  <a:gd name="T3" fmla="*/ 47 h 102"/>
                  <a:gd name="T4" fmla="*/ 99 w 102"/>
                  <a:gd name="T5" fmla="*/ 42 h 102"/>
                  <a:gd name="T6" fmla="*/ 96 w 102"/>
                  <a:gd name="T7" fmla="*/ 25 h 102"/>
                  <a:gd name="T8" fmla="*/ 87 w 102"/>
                  <a:gd name="T9" fmla="*/ 24 h 102"/>
                  <a:gd name="T10" fmla="*/ 78 w 102"/>
                  <a:gd name="T11" fmla="*/ 19 h 102"/>
                  <a:gd name="T12" fmla="*/ 78 w 102"/>
                  <a:gd name="T13" fmla="*/ 11 h 102"/>
                  <a:gd name="T14" fmla="*/ 64 w 102"/>
                  <a:gd name="T15" fmla="*/ 1 h 102"/>
                  <a:gd name="T16" fmla="*/ 58 w 102"/>
                  <a:gd name="T17" fmla="*/ 7 h 102"/>
                  <a:gd name="T18" fmla="*/ 47 w 102"/>
                  <a:gd name="T19" fmla="*/ 10 h 102"/>
                  <a:gd name="T20" fmla="*/ 42 w 102"/>
                  <a:gd name="T21" fmla="*/ 4 h 102"/>
                  <a:gd name="T22" fmla="*/ 25 w 102"/>
                  <a:gd name="T23" fmla="*/ 6 h 102"/>
                  <a:gd name="T24" fmla="*/ 24 w 102"/>
                  <a:gd name="T25" fmla="*/ 15 h 102"/>
                  <a:gd name="T26" fmla="*/ 19 w 102"/>
                  <a:gd name="T27" fmla="*/ 24 h 102"/>
                  <a:gd name="T28" fmla="*/ 11 w 102"/>
                  <a:gd name="T29" fmla="*/ 24 h 102"/>
                  <a:gd name="T30" fmla="*/ 1 w 102"/>
                  <a:gd name="T31" fmla="*/ 38 h 102"/>
                  <a:gd name="T32" fmla="*/ 7 w 102"/>
                  <a:gd name="T33" fmla="*/ 45 h 102"/>
                  <a:gd name="T34" fmla="*/ 10 w 102"/>
                  <a:gd name="T35" fmla="*/ 55 h 102"/>
                  <a:gd name="T36" fmla="*/ 3 w 102"/>
                  <a:gd name="T37" fmla="*/ 61 h 102"/>
                  <a:gd name="T38" fmla="*/ 6 w 102"/>
                  <a:gd name="T39" fmla="*/ 77 h 102"/>
                  <a:gd name="T40" fmla="*/ 15 w 102"/>
                  <a:gd name="T41" fmla="*/ 78 h 102"/>
                  <a:gd name="T42" fmla="*/ 24 w 102"/>
                  <a:gd name="T43" fmla="*/ 83 h 102"/>
                  <a:gd name="T44" fmla="*/ 24 w 102"/>
                  <a:gd name="T45" fmla="*/ 91 h 102"/>
                  <a:gd name="T46" fmla="*/ 38 w 102"/>
                  <a:gd name="T47" fmla="*/ 101 h 102"/>
                  <a:gd name="T48" fmla="*/ 45 w 102"/>
                  <a:gd name="T49" fmla="*/ 95 h 102"/>
                  <a:gd name="T50" fmla="*/ 55 w 102"/>
                  <a:gd name="T51" fmla="*/ 93 h 102"/>
                  <a:gd name="T52" fmla="*/ 61 w 102"/>
                  <a:gd name="T53" fmla="*/ 99 h 102"/>
                  <a:gd name="T54" fmla="*/ 77 w 102"/>
                  <a:gd name="T55" fmla="*/ 96 h 102"/>
                  <a:gd name="T56" fmla="*/ 78 w 102"/>
                  <a:gd name="T57" fmla="*/ 87 h 102"/>
                  <a:gd name="T58" fmla="*/ 83 w 102"/>
                  <a:gd name="T59" fmla="*/ 78 h 102"/>
                  <a:gd name="T60" fmla="*/ 91 w 102"/>
                  <a:gd name="T61" fmla="*/ 78 h 102"/>
                  <a:gd name="T62" fmla="*/ 101 w 102"/>
                  <a:gd name="T63" fmla="*/ 64 h 102"/>
                  <a:gd name="T64" fmla="*/ 78 w 102"/>
                  <a:gd name="T65" fmla="*/ 62 h 102"/>
                  <a:gd name="T66" fmla="*/ 24 w 102"/>
                  <a:gd name="T67" fmla="*/ 40 h 102"/>
                  <a:gd name="T68" fmla="*/ 78 w 102"/>
                  <a:gd name="T69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102">
                    <a:moveTo>
                      <a:pt x="99" y="59"/>
                    </a:moveTo>
                    <a:cubicBezTo>
                      <a:pt x="95" y="58"/>
                      <a:pt x="95" y="58"/>
                      <a:pt x="95" y="58"/>
                    </a:cubicBezTo>
                    <a:cubicBezTo>
                      <a:pt x="94" y="57"/>
                      <a:pt x="93" y="55"/>
                      <a:pt x="93" y="54"/>
                    </a:cubicBezTo>
                    <a:cubicBezTo>
                      <a:pt x="93" y="51"/>
                      <a:pt x="93" y="49"/>
                      <a:pt x="93" y="47"/>
                    </a:cubicBezTo>
                    <a:cubicBezTo>
                      <a:pt x="92" y="46"/>
                      <a:pt x="93" y="44"/>
                      <a:pt x="95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1" y="41"/>
                      <a:pt x="102" y="38"/>
                      <a:pt x="101" y="36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5" y="23"/>
                      <a:pt x="92" y="22"/>
                      <a:pt x="90" y="23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5" y="25"/>
                      <a:pt x="83" y="25"/>
                      <a:pt x="82" y="23"/>
                    </a:cubicBezTo>
                    <a:cubicBezTo>
                      <a:pt x="81" y="22"/>
                      <a:pt x="79" y="20"/>
                      <a:pt x="78" y="19"/>
                    </a:cubicBezTo>
                    <a:cubicBezTo>
                      <a:pt x="76" y="18"/>
                      <a:pt x="76" y="16"/>
                      <a:pt x="77" y="14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9" y="9"/>
                      <a:pt x="78" y="6"/>
                      <a:pt x="76" y="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60" y="1"/>
                      <a:pt x="59" y="3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7" y="9"/>
                      <a:pt x="55" y="10"/>
                      <a:pt x="53" y="9"/>
                    </a:cubicBezTo>
                    <a:cubicBezTo>
                      <a:pt x="51" y="9"/>
                      <a:pt x="49" y="9"/>
                      <a:pt x="47" y="10"/>
                    </a:cubicBezTo>
                    <a:cubicBezTo>
                      <a:pt x="46" y="10"/>
                      <a:pt x="44" y="9"/>
                      <a:pt x="43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1"/>
                      <a:pt x="38" y="1"/>
                      <a:pt x="36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7"/>
                      <a:pt x="22" y="10"/>
                      <a:pt x="23" y="1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7"/>
                      <a:pt x="25" y="19"/>
                      <a:pt x="23" y="20"/>
                    </a:cubicBezTo>
                    <a:cubicBezTo>
                      <a:pt x="22" y="21"/>
                      <a:pt x="20" y="23"/>
                      <a:pt x="19" y="24"/>
                    </a:cubicBezTo>
                    <a:cubicBezTo>
                      <a:pt x="18" y="26"/>
                      <a:pt x="16" y="26"/>
                      <a:pt x="14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9" y="23"/>
                      <a:pt x="6" y="24"/>
                      <a:pt x="5" y="2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40"/>
                      <a:pt x="1" y="43"/>
                      <a:pt x="3" y="43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5"/>
                      <a:pt x="9" y="47"/>
                      <a:pt x="9" y="49"/>
                    </a:cubicBezTo>
                    <a:cubicBezTo>
                      <a:pt x="9" y="51"/>
                      <a:pt x="9" y="53"/>
                      <a:pt x="10" y="55"/>
                    </a:cubicBezTo>
                    <a:cubicBezTo>
                      <a:pt x="10" y="57"/>
                      <a:pt x="9" y="58"/>
                      <a:pt x="7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7" y="79"/>
                      <a:pt x="9" y="80"/>
                      <a:pt x="12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7"/>
                      <a:pt x="19" y="78"/>
                      <a:pt x="20" y="79"/>
                    </a:cubicBezTo>
                    <a:cubicBezTo>
                      <a:pt x="21" y="80"/>
                      <a:pt x="23" y="82"/>
                      <a:pt x="24" y="83"/>
                    </a:cubicBezTo>
                    <a:cubicBezTo>
                      <a:pt x="26" y="84"/>
                      <a:pt x="26" y="86"/>
                      <a:pt x="26" y="88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3" y="94"/>
                      <a:pt x="24" y="96"/>
                      <a:pt x="26" y="97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0" y="102"/>
                      <a:pt x="42" y="101"/>
                      <a:pt x="43" y="99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5" y="94"/>
                      <a:pt x="47" y="93"/>
                      <a:pt x="49" y="93"/>
                    </a:cubicBezTo>
                    <a:cubicBezTo>
                      <a:pt x="51" y="93"/>
                      <a:pt x="53" y="93"/>
                      <a:pt x="55" y="93"/>
                    </a:cubicBezTo>
                    <a:cubicBezTo>
                      <a:pt x="57" y="93"/>
                      <a:pt x="58" y="94"/>
                      <a:pt x="59" y="95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1" y="101"/>
                      <a:pt x="64" y="102"/>
                      <a:pt x="66" y="101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9" y="95"/>
                      <a:pt x="80" y="93"/>
                      <a:pt x="79" y="91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7" y="85"/>
                      <a:pt x="78" y="83"/>
                      <a:pt x="79" y="82"/>
                    </a:cubicBezTo>
                    <a:cubicBezTo>
                      <a:pt x="80" y="81"/>
                      <a:pt x="82" y="80"/>
                      <a:pt x="83" y="78"/>
                    </a:cubicBezTo>
                    <a:cubicBezTo>
                      <a:pt x="84" y="77"/>
                      <a:pt x="86" y="76"/>
                      <a:pt x="88" y="77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3" y="79"/>
                      <a:pt x="96" y="78"/>
                      <a:pt x="97" y="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2" y="62"/>
                      <a:pt x="101" y="60"/>
                      <a:pt x="99" y="59"/>
                    </a:cubicBezTo>
                    <a:close/>
                    <a:moveTo>
                      <a:pt x="78" y="62"/>
                    </a:moveTo>
                    <a:cubicBezTo>
                      <a:pt x="72" y="77"/>
                      <a:pt x="55" y="84"/>
                      <a:pt x="40" y="78"/>
                    </a:cubicBezTo>
                    <a:cubicBezTo>
                      <a:pt x="25" y="72"/>
                      <a:pt x="18" y="55"/>
                      <a:pt x="24" y="40"/>
                    </a:cubicBezTo>
                    <a:cubicBezTo>
                      <a:pt x="30" y="25"/>
                      <a:pt x="47" y="18"/>
                      <a:pt x="62" y="24"/>
                    </a:cubicBezTo>
                    <a:cubicBezTo>
                      <a:pt x="77" y="30"/>
                      <a:pt x="84" y="47"/>
                      <a:pt x="78" y="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8" name="Freeform 168">
                <a:extLst>
                  <a:ext uri="{FF2B5EF4-FFF2-40B4-BE49-F238E27FC236}">
                    <a16:creationId xmlns:a16="http://schemas.microsoft.com/office/drawing/2014/main" id="{E653E794-46E5-4303-A614-A5ADD244D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9069" y="4607693"/>
                <a:ext cx="57150" cy="58738"/>
              </a:xfrm>
              <a:custGeom>
                <a:avLst/>
                <a:gdLst>
                  <a:gd name="T0" fmla="*/ 27 w 30"/>
                  <a:gd name="T1" fmla="*/ 20 h 30"/>
                  <a:gd name="T2" fmla="*/ 10 w 30"/>
                  <a:gd name="T3" fmla="*/ 27 h 30"/>
                  <a:gd name="T4" fmla="*/ 3 w 30"/>
                  <a:gd name="T5" fmla="*/ 10 h 30"/>
                  <a:gd name="T6" fmla="*/ 20 w 30"/>
                  <a:gd name="T7" fmla="*/ 3 h 30"/>
                  <a:gd name="T8" fmla="*/ 27 w 30"/>
                  <a:gd name="T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20"/>
                    </a:moveTo>
                    <a:cubicBezTo>
                      <a:pt x="24" y="27"/>
                      <a:pt x="17" y="30"/>
                      <a:pt x="10" y="27"/>
                    </a:cubicBezTo>
                    <a:cubicBezTo>
                      <a:pt x="4" y="25"/>
                      <a:pt x="0" y="17"/>
                      <a:pt x="3" y="10"/>
                    </a:cubicBezTo>
                    <a:cubicBezTo>
                      <a:pt x="6" y="4"/>
                      <a:pt x="13" y="0"/>
                      <a:pt x="20" y="3"/>
                    </a:cubicBezTo>
                    <a:cubicBezTo>
                      <a:pt x="26" y="6"/>
                      <a:pt x="30" y="13"/>
                      <a:pt x="27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9" name="Freeform 169">
                <a:extLst>
                  <a:ext uri="{FF2B5EF4-FFF2-40B4-BE49-F238E27FC236}">
                    <a16:creationId xmlns:a16="http://schemas.microsoft.com/office/drawing/2014/main" id="{819EF878-68F5-416C-BE88-122F25BB53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6169" y="4575943"/>
                <a:ext cx="295275" cy="301625"/>
              </a:xfrm>
              <a:custGeom>
                <a:avLst/>
                <a:gdLst>
                  <a:gd name="T0" fmla="*/ 141 w 153"/>
                  <a:gd name="T1" fmla="*/ 62 h 156"/>
                  <a:gd name="T2" fmla="*/ 132 w 153"/>
                  <a:gd name="T3" fmla="*/ 49 h 156"/>
                  <a:gd name="T4" fmla="*/ 137 w 153"/>
                  <a:gd name="T5" fmla="*/ 38 h 156"/>
                  <a:gd name="T6" fmla="*/ 124 w 153"/>
                  <a:gd name="T7" fmla="*/ 16 h 156"/>
                  <a:gd name="T8" fmla="*/ 111 w 153"/>
                  <a:gd name="T9" fmla="*/ 20 h 156"/>
                  <a:gd name="T10" fmla="*/ 96 w 153"/>
                  <a:gd name="T11" fmla="*/ 18 h 156"/>
                  <a:gd name="T12" fmla="*/ 92 w 153"/>
                  <a:gd name="T13" fmla="*/ 6 h 156"/>
                  <a:gd name="T14" fmla="*/ 67 w 153"/>
                  <a:gd name="T15" fmla="*/ 0 h 156"/>
                  <a:gd name="T16" fmla="*/ 61 w 153"/>
                  <a:gd name="T17" fmla="*/ 12 h 156"/>
                  <a:gd name="T18" fmla="*/ 49 w 153"/>
                  <a:gd name="T19" fmla="*/ 21 h 156"/>
                  <a:gd name="T20" fmla="*/ 37 w 153"/>
                  <a:gd name="T21" fmla="*/ 16 h 156"/>
                  <a:gd name="T22" fmla="*/ 16 w 153"/>
                  <a:gd name="T23" fmla="*/ 29 h 156"/>
                  <a:gd name="T24" fmla="*/ 20 w 153"/>
                  <a:gd name="T25" fmla="*/ 42 h 156"/>
                  <a:gd name="T26" fmla="*/ 18 w 153"/>
                  <a:gd name="T27" fmla="*/ 58 h 156"/>
                  <a:gd name="T28" fmla="*/ 6 w 153"/>
                  <a:gd name="T29" fmla="*/ 62 h 156"/>
                  <a:gd name="T30" fmla="*/ 0 w 153"/>
                  <a:gd name="T31" fmla="*/ 87 h 156"/>
                  <a:gd name="T32" fmla="*/ 12 w 153"/>
                  <a:gd name="T33" fmla="*/ 93 h 156"/>
                  <a:gd name="T34" fmla="*/ 21 w 153"/>
                  <a:gd name="T35" fmla="*/ 106 h 156"/>
                  <a:gd name="T36" fmla="*/ 16 w 153"/>
                  <a:gd name="T37" fmla="*/ 118 h 156"/>
                  <a:gd name="T38" fmla="*/ 29 w 153"/>
                  <a:gd name="T39" fmla="*/ 140 h 156"/>
                  <a:gd name="T40" fmla="*/ 42 w 153"/>
                  <a:gd name="T41" fmla="*/ 135 h 156"/>
                  <a:gd name="T42" fmla="*/ 57 w 153"/>
                  <a:gd name="T43" fmla="*/ 138 h 156"/>
                  <a:gd name="T44" fmla="*/ 61 w 153"/>
                  <a:gd name="T45" fmla="*/ 150 h 156"/>
                  <a:gd name="T46" fmla="*/ 86 w 153"/>
                  <a:gd name="T47" fmla="*/ 156 h 156"/>
                  <a:gd name="T48" fmla="*/ 92 w 153"/>
                  <a:gd name="T49" fmla="*/ 144 h 156"/>
                  <a:gd name="T50" fmla="*/ 104 w 153"/>
                  <a:gd name="T51" fmla="*/ 134 h 156"/>
                  <a:gd name="T52" fmla="*/ 115 w 153"/>
                  <a:gd name="T53" fmla="*/ 139 h 156"/>
                  <a:gd name="T54" fmla="*/ 137 w 153"/>
                  <a:gd name="T55" fmla="*/ 126 h 156"/>
                  <a:gd name="T56" fmla="*/ 133 w 153"/>
                  <a:gd name="T57" fmla="*/ 113 h 156"/>
                  <a:gd name="T58" fmla="*/ 135 w 153"/>
                  <a:gd name="T59" fmla="*/ 98 h 156"/>
                  <a:gd name="T60" fmla="*/ 147 w 153"/>
                  <a:gd name="T61" fmla="*/ 93 h 156"/>
                  <a:gd name="T62" fmla="*/ 153 w 153"/>
                  <a:gd name="T63" fmla="*/ 69 h 156"/>
                  <a:gd name="T64" fmla="*/ 76 w 153"/>
                  <a:gd name="T65" fmla="*/ 126 h 156"/>
                  <a:gd name="T66" fmla="*/ 76 w 153"/>
                  <a:gd name="T67" fmla="*/ 29 h 156"/>
                  <a:gd name="T68" fmla="*/ 76 w 153"/>
                  <a:gd name="T69" fmla="*/ 1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6">
                    <a:moveTo>
                      <a:pt x="147" y="62"/>
                    </a:moveTo>
                    <a:cubicBezTo>
                      <a:pt x="141" y="62"/>
                      <a:pt x="141" y="62"/>
                      <a:pt x="141" y="62"/>
                    </a:cubicBezTo>
                    <a:cubicBezTo>
                      <a:pt x="138" y="62"/>
                      <a:pt x="136" y="61"/>
                      <a:pt x="135" y="58"/>
                    </a:cubicBezTo>
                    <a:cubicBezTo>
                      <a:pt x="134" y="55"/>
                      <a:pt x="133" y="52"/>
                      <a:pt x="132" y="49"/>
                    </a:cubicBezTo>
                    <a:cubicBezTo>
                      <a:pt x="131" y="47"/>
                      <a:pt x="131" y="44"/>
                      <a:pt x="133" y="42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39" y="36"/>
                      <a:pt x="139" y="32"/>
                      <a:pt x="137" y="29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2" y="14"/>
                      <a:pt x="118" y="14"/>
                      <a:pt x="115" y="16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2"/>
                      <a:pt x="107" y="23"/>
                      <a:pt x="104" y="21"/>
                    </a:cubicBezTo>
                    <a:cubicBezTo>
                      <a:pt x="102" y="20"/>
                      <a:pt x="99" y="19"/>
                      <a:pt x="96" y="18"/>
                    </a:cubicBezTo>
                    <a:cubicBezTo>
                      <a:pt x="93" y="17"/>
                      <a:pt x="92" y="15"/>
                      <a:pt x="92" y="12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3"/>
                      <a:pt x="89" y="0"/>
                      <a:pt x="86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1" y="3"/>
                      <a:pt x="61" y="6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5"/>
                      <a:pt x="59" y="17"/>
                      <a:pt x="57" y="18"/>
                    </a:cubicBezTo>
                    <a:cubicBezTo>
                      <a:pt x="54" y="19"/>
                      <a:pt x="51" y="20"/>
                      <a:pt x="49" y="21"/>
                    </a:cubicBezTo>
                    <a:cubicBezTo>
                      <a:pt x="46" y="23"/>
                      <a:pt x="43" y="22"/>
                      <a:pt x="42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4"/>
                      <a:pt x="31" y="14"/>
                      <a:pt x="29" y="1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4" y="32"/>
                      <a:pt x="14" y="36"/>
                      <a:pt x="16" y="38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4"/>
                      <a:pt x="22" y="47"/>
                      <a:pt x="21" y="49"/>
                    </a:cubicBezTo>
                    <a:cubicBezTo>
                      <a:pt x="20" y="52"/>
                      <a:pt x="19" y="55"/>
                      <a:pt x="18" y="58"/>
                    </a:cubicBezTo>
                    <a:cubicBezTo>
                      <a:pt x="17" y="61"/>
                      <a:pt x="14" y="62"/>
                      <a:pt x="12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3" y="62"/>
                      <a:pt x="0" y="65"/>
                      <a:pt x="0" y="6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1"/>
                      <a:pt x="3" y="93"/>
                      <a:pt x="6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4" y="93"/>
                      <a:pt x="17" y="95"/>
                      <a:pt x="18" y="98"/>
                    </a:cubicBezTo>
                    <a:cubicBezTo>
                      <a:pt x="19" y="101"/>
                      <a:pt x="20" y="104"/>
                      <a:pt x="21" y="106"/>
                    </a:cubicBezTo>
                    <a:cubicBezTo>
                      <a:pt x="22" y="109"/>
                      <a:pt x="22" y="111"/>
                      <a:pt x="20" y="113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3" y="120"/>
                      <a:pt x="13" y="124"/>
                      <a:pt x="16" y="127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31" y="142"/>
                      <a:pt x="35" y="142"/>
                      <a:pt x="37" y="140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43" y="133"/>
                      <a:pt x="46" y="133"/>
                      <a:pt x="49" y="134"/>
                    </a:cubicBezTo>
                    <a:cubicBezTo>
                      <a:pt x="51" y="136"/>
                      <a:pt x="54" y="137"/>
                      <a:pt x="57" y="138"/>
                    </a:cubicBezTo>
                    <a:cubicBezTo>
                      <a:pt x="59" y="139"/>
                      <a:pt x="61" y="141"/>
                      <a:pt x="61" y="144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1" y="153"/>
                      <a:pt x="64" y="156"/>
                      <a:pt x="67" y="156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9" y="156"/>
                      <a:pt x="92" y="153"/>
                      <a:pt x="92" y="150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92" y="141"/>
                      <a:pt x="93" y="139"/>
                      <a:pt x="96" y="138"/>
                    </a:cubicBezTo>
                    <a:cubicBezTo>
                      <a:pt x="99" y="137"/>
                      <a:pt x="102" y="136"/>
                      <a:pt x="104" y="134"/>
                    </a:cubicBezTo>
                    <a:cubicBezTo>
                      <a:pt x="107" y="133"/>
                      <a:pt x="109" y="133"/>
                      <a:pt x="111" y="135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8" y="142"/>
                      <a:pt x="122" y="142"/>
                      <a:pt x="124" y="139"/>
                    </a:cubicBezTo>
                    <a:cubicBezTo>
                      <a:pt x="137" y="126"/>
                      <a:pt x="137" y="126"/>
                      <a:pt x="137" y="126"/>
                    </a:cubicBezTo>
                    <a:cubicBezTo>
                      <a:pt x="139" y="124"/>
                      <a:pt x="139" y="120"/>
                      <a:pt x="137" y="118"/>
                    </a:cubicBezTo>
                    <a:cubicBezTo>
                      <a:pt x="133" y="113"/>
                      <a:pt x="133" y="113"/>
                      <a:pt x="133" y="113"/>
                    </a:cubicBezTo>
                    <a:cubicBezTo>
                      <a:pt x="131" y="111"/>
                      <a:pt x="131" y="109"/>
                      <a:pt x="132" y="106"/>
                    </a:cubicBezTo>
                    <a:cubicBezTo>
                      <a:pt x="133" y="103"/>
                      <a:pt x="134" y="101"/>
                      <a:pt x="135" y="98"/>
                    </a:cubicBezTo>
                    <a:cubicBezTo>
                      <a:pt x="136" y="95"/>
                      <a:pt x="138" y="93"/>
                      <a:pt x="141" y="93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50" y="93"/>
                      <a:pt x="153" y="91"/>
                      <a:pt x="153" y="87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5"/>
                      <a:pt x="150" y="62"/>
                      <a:pt x="147" y="62"/>
                    </a:cubicBezTo>
                    <a:close/>
                    <a:moveTo>
                      <a:pt x="76" y="126"/>
                    </a:moveTo>
                    <a:cubicBezTo>
                      <a:pt x="50" y="126"/>
                      <a:pt x="28" y="105"/>
                      <a:pt x="28" y="78"/>
                    </a:cubicBezTo>
                    <a:cubicBezTo>
                      <a:pt x="28" y="51"/>
                      <a:pt x="50" y="29"/>
                      <a:pt x="76" y="29"/>
                    </a:cubicBezTo>
                    <a:cubicBezTo>
                      <a:pt x="103" y="29"/>
                      <a:pt x="125" y="51"/>
                      <a:pt x="125" y="78"/>
                    </a:cubicBezTo>
                    <a:cubicBezTo>
                      <a:pt x="125" y="105"/>
                      <a:pt x="103" y="126"/>
                      <a:pt x="76" y="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80" name="Oval 170">
                <a:extLst>
                  <a:ext uri="{FF2B5EF4-FFF2-40B4-BE49-F238E27FC236}">
                    <a16:creationId xmlns:a16="http://schemas.microsoft.com/office/drawing/2014/main" id="{6DE9D798-906C-4F5E-8A60-DF18077E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482" y="4666431"/>
                <a:ext cx="119062" cy="1190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3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5459855-1D56-42FA-B1D4-1B49A49F8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55" y="2394795"/>
            <a:ext cx="11566689" cy="2432183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06A1F421-550A-4326-ABCA-FE68DDBA0904}"/>
              </a:ext>
            </a:extLst>
          </p:cNvPr>
          <p:cNvSpPr/>
          <p:nvPr/>
        </p:nvSpPr>
        <p:spPr>
          <a:xfrm>
            <a:off x="9181707" y="3592301"/>
            <a:ext cx="603315" cy="1979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20B9B2-8D3D-4650-B22E-B46FE3161844}"/>
              </a:ext>
            </a:extLst>
          </p:cNvPr>
          <p:cNvSpPr txBox="1"/>
          <p:nvPr/>
        </p:nvSpPr>
        <p:spPr>
          <a:xfrm>
            <a:off x="312655" y="1060515"/>
            <a:ext cx="424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DESARROLLO CONCEPTUAL</a:t>
            </a:r>
          </a:p>
        </p:txBody>
      </p:sp>
    </p:spTree>
    <p:extLst>
      <p:ext uri="{BB962C8B-B14F-4D97-AF65-F5344CB8AC3E}">
        <p14:creationId xmlns:p14="http://schemas.microsoft.com/office/powerpoint/2010/main" val="44527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4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956515-528F-45DE-AB0F-EB39CD438695}"/>
              </a:ext>
            </a:extLst>
          </p:cNvPr>
          <p:cNvSpPr txBox="1"/>
          <p:nvPr/>
        </p:nvSpPr>
        <p:spPr>
          <a:xfrm>
            <a:off x="312655" y="1060515"/>
            <a:ext cx="567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</a:t>
            </a:r>
            <a:r>
              <a:rPr lang="es-ES_tradnl" sz="2400" b="1" dirty="0"/>
              <a:t>XPLORACIÓN Y ANÁLISIS DE LOS DATOS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D1672B-DC66-4733-91F6-AF08C95113BF}"/>
              </a:ext>
            </a:extLst>
          </p:cNvPr>
          <p:cNvGrpSpPr>
            <a:grpSpLocks noChangeAspect="1"/>
          </p:cNvGrpSpPr>
          <p:nvPr/>
        </p:nvGrpSpPr>
        <p:grpSpPr>
          <a:xfrm>
            <a:off x="1605615" y="3662110"/>
            <a:ext cx="2432985" cy="2304000"/>
            <a:chOff x="8153400" y="1209292"/>
            <a:chExt cx="2128865" cy="2036614"/>
          </a:xfrm>
        </p:grpSpPr>
        <p:pic>
          <p:nvPicPr>
            <p:cNvPr id="1026" name="Picture 2" descr="Cómo leer el medidor de agua CICASA? - CICASA: Gestión eficiente del agua">
              <a:extLst>
                <a:ext uri="{FF2B5EF4-FFF2-40B4-BE49-F238E27FC236}">
                  <a16:creationId xmlns:a16="http://schemas.microsoft.com/office/drawing/2014/main" id="{8D6245D2-66E9-4F5D-9644-3C8B4D5E7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1209292"/>
              <a:ext cx="2128865" cy="2036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1C59E35-511D-4400-8DFA-F22FF9725E07}"/>
                </a:ext>
              </a:extLst>
            </p:cNvPr>
            <p:cNvSpPr/>
            <p:nvPr/>
          </p:nvSpPr>
          <p:spPr>
            <a:xfrm>
              <a:off x="8772628" y="1350478"/>
              <a:ext cx="882001" cy="239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149F5D54-537C-4971-863B-21E81161C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38" y="1638701"/>
            <a:ext cx="5460192" cy="1219909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676DFBA-E623-4AC3-BEEE-09BE5ED50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610" y="3269194"/>
            <a:ext cx="6205979" cy="30012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4F36FD-2586-453E-8DEA-44F446B00AA3}"/>
              </a:ext>
            </a:extLst>
          </p:cNvPr>
          <p:cNvGrpSpPr>
            <a:grpSpLocks noChangeAspect="1"/>
          </p:cNvGrpSpPr>
          <p:nvPr/>
        </p:nvGrpSpPr>
        <p:grpSpPr>
          <a:xfrm>
            <a:off x="7369513" y="1310509"/>
            <a:ext cx="684000" cy="678583"/>
            <a:chOff x="8769350" y="4606928"/>
            <a:chExt cx="801687" cy="795338"/>
          </a:xfrm>
        </p:grpSpPr>
        <p:sp>
          <p:nvSpPr>
            <p:cNvPr id="17" name="Freeform 138">
              <a:extLst>
                <a:ext uri="{FF2B5EF4-FFF2-40B4-BE49-F238E27FC236}">
                  <a16:creationId xmlns:a16="http://schemas.microsoft.com/office/drawing/2014/main" id="{F6FF55B3-D5AD-4BCB-8AE6-A9132AA6D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9350" y="4606928"/>
              <a:ext cx="801687" cy="795338"/>
            </a:xfrm>
            <a:custGeom>
              <a:avLst/>
              <a:gdLst>
                <a:gd name="T0" fmla="*/ 48 w 417"/>
                <a:gd name="T1" fmla="*/ 118 h 411"/>
                <a:gd name="T2" fmla="*/ 296 w 417"/>
                <a:gd name="T3" fmla="*/ 51 h 411"/>
                <a:gd name="T4" fmla="*/ 368 w 417"/>
                <a:gd name="T5" fmla="*/ 303 h 411"/>
                <a:gd name="T6" fmla="*/ 126 w 417"/>
                <a:gd name="T7" fmla="*/ 360 h 411"/>
                <a:gd name="T8" fmla="*/ 48 w 417"/>
                <a:gd name="T9" fmla="*/ 11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411">
                  <a:moveTo>
                    <a:pt x="48" y="118"/>
                  </a:moveTo>
                  <a:cubicBezTo>
                    <a:pt x="97" y="30"/>
                    <a:pt x="208" y="0"/>
                    <a:pt x="296" y="51"/>
                  </a:cubicBezTo>
                  <a:cubicBezTo>
                    <a:pt x="385" y="102"/>
                    <a:pt x="417" y="215"/>
                    <a:pt x="368" y="303"/>
                  </a:cubicBezTo>
                  <a:cubicBezTo>
                    <a:pt x="319" y="391"/>
                    <a:pt x="214" y="411"/>
                    <a:pt x="126" y="360"/>
                  </a:cubicBezTo>
                  <a:cubicBezTo>
                    <a:pt x="38" y="309"/>
                    <a:pt x="0" y="206"/>
                    <a:pt x="48" y="11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id="{04CB36A0-5C88-47C9-B864-1F98215A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5" y="4814890"/>
              <a:ext cx="39687" cy="101600"/>
            </a:xfrm>
            <a:custGeom>
              <a:avLst/>
              <a:gdLst>
                <a:gd name="T0" fmla="*/ 10 w 21"/>
                <a:gd name="T1" fmla="*/ 53 h 53"/>
                <a:gd name="T2" fmla="*/ 21 w 21"/>
                <a:gd name="T3" fmla="*/ 43 h 53"/>
                <a:gd name="T4" fmla="*/ 21 w 21"/>
                <a:gd name="T5" fmla="*/ 10 h 53"/>
                <a:gd name="T6" fmla="*/ 10 w 21"/>
                <a:gd name="T7" fmla="*/ 0 h 53"/>
                <a:gd name="T8" fmla="*/ 0 w 21"/>
                <a:gd name="T9" fmla="*/ 10 h 53"/>
                <a:gd name="T10" fmla="*/ 0 w 21"/>
                <a:gd name="T11" fmla="*/ 43 h 53"/>
                <a:gd name="T12" fmla="*/ 10 w 2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3">
                  <a:moveTo>
                    <a:pt x="10" y="53"/>
                  </a:moveTo>
                  <a:cubicBezTo>
                    <a:pt x="16" y="53"/>
                    <a:pt x="21" y="49"/>
                    <a:pt x="21" y="4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9"/>
                    <a:pt x="5" y="53"/>
                    <a:pt x="10" y="53"/>
                  </a:cubicBezTo>
                  <a:close/>
                </a:path>
              </a:pathLst>
            </a:custGeom>
            <a:solidFill>
              <a:srgbClr val="1563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19" name="Freeform 140">
              <a:extLst>
                <a:ext uri="{FF2B5EF4-FFF2-40B4-BE49-F238E27FC236}">
                  <a16:creationId xmlns:a16="http://schemas.microsoft.com/office/drawing/2014/main" id="{D518157F-A7DB-4CDC-B27B-33131D806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4814890"/>
              <a:ext cx="39687" cy="101600"/>
            </a:xfrm>
            <a:custGeom>
              <a:avLst/>
              <a:gdLst>
                <a:gd name="T0" fmla="*/ 10 w 21"/>
                <a:gd name="T1" fmla="*/ 53 h 53"/>
                <a:gd name="T2" fmla="*/ 21 w 21"/>
                <a:gd name="T3" fmla="*/ 43 h 53"/>
                <a:gd name="T4" fmla="*/ 21 w 21"/>
                <a:gd name="T5" fmla="*/ 10 h 53"/>
                <a:gd name="T6" fmla="*/ 10 w 21"/>
                <a:gd name="T7" fmla="*/ 0 h 53"/>
                <a:gd name="T8" fmla="*/ 0 w 21"/>
                <a:gd name="T9" fmla="*/ 10 h 53"/>
                <a:gd name="T10" fmla="*/ 0 w 21"/>
                <a:gd name="T11" fmla="*/ 43 h 53"/>
                <a:gd name="T12" fmla="*/ 10 w 2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3">
                  <a:moveTo>
                    <a:pt x="10" y="53"/>
                  </a:moveTo>
                  <a:cubicBezTo>
                    <a:pt x="16" y="53"/>
                    <a:pt x="21" y="49"/>
                    <a:pt x="21" y="4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9"/>
                    <a:pt x="5" y="53"/>
                    <a:pt x="10" y="53"/>
                  </a:cubicBezTo>
                  <a:close/>
                </a:path>
              </a:pathLst>
            </a:custGeom>
            <a:solidFill>
              <a:srgbClr val="1563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0" name="Freeform 141">
              <a:extLst>
                <a:ext uri="{FF2B5EF4-FFF2-40B4-BE49-F238E27FC236}">
                  <a16:creationId xmlns:a16="http://schemas.microsoft.com/office/drawing/2014/main" id="{E249C174-EB6A-429D-92E1-81D0E0610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313" y="4851403"/>
              <a:ext cx="387350" cy="349250"/>
            </a:xfrm>
            <a:custGeom>
              <a:avLst/>
              <a:gdLst>
                <a:gd name="T0" fmla="*/ 183 w 202"/>
                <a:gd name="T1" fmla="*/ 0 h 181"/>
                <a:gd name="T2" fmla="*/ 171 w 202"/>
                <a:gd name="T3" fmla="*/ 0 h 181"/>
                <a:gd name="T4" fmla="*/ 171 w 202"/>
                <a:gd name="T5" fmla="*/ 12 h 181"/>
                <a:gd name="T6" fmla="*/ 175 w 202"/>
                <a:gd name="T7" fmla="*/ 23 h 181"/>
                <a:gd name="T8" fmla="*/ 158 w 202"/>
                <a:gd name="T9" fmla="*/ 39 h 181"/>
                <a:gd name="T10" fmla="*/ 142 w 202"/>
                <a:gd name="T11" fmla="*/ 23 h 181"/>
                <a:gd name="T12" fmla="*/ 146 w 202"/>
                <a:gd name="T13" fmla="*/ 12 h 181"/>
                <a:gd name="T14" fmla="*/ 146 w 202"/>
                <a:gd name="T15" fmla="*/ 0 h 181"/>
                <a:gd name="T16" fmla="*/ 56 w 202"/>
                <a:gd name="T17" fmla="*/ 0 h 181"/>
                <a:gd name="T18" fmla="*/ 56 w 202"/>
                <a:gd name="T19" fmla="*/ 12 h 181"/>
                <a:gd name="T20" fmla="*/ 60 w 202"/>
                <a:gd name="T21" fmla="*/ 23 h 181"/>
                <a:gd name="T22" fmla="*/ 43 w 202"/>
                <a:gd name="T23" fmla="*/ 39 h 181"/>
                <a:gd name="T24" fmla="*/ 27 w 202"/>
                <a:gd name="T25" fmla="*/ 23 h 181"/>
                <a:gd name="T26" fmla="*/ 31 w 202"/>
                <a:gd name="T27" fmla="*/ 12 h 181"/>
                <a:gd name="T28" fmla="*/ 31 w 202"/>
                <a:gd name="T29" fmla="*/ 0 h 181"/>
                <a:gd name="T30" fmla="*/ 18 w 202"/>
                <a:gd name="T31" fmla="*/ 0 h 181"/>
                <a:gd name="T32" fmla="*/ 0 w 202"/>
                <a:gd name="T33" fmla="*/ 19 h 181"/>
                <a:gd name="T34" fmla="*/ 0 w 202"/>
                <a:gd name="T35" fmla="*/ 163 h 181"/>
                <a:gd name="T36" fmla="*/ 18 w 202"/>
                <a:gd name="T37" fmla="*/ 181 h 181"/>
                <a:gd name="T38" fmla="*/ 183 w 202"/>
                <a:gd name="T39" fmla="*/ 181 h 181"/>
                <a:gd name="T40" fmla="*/ 202 w 202"/>
                <a:gd name="T41" fmla="*/ 163 h 181"/>
                <a:gd name="T42" fmla="*/ 202 w 202"/>
                <a:gd name="T43" fmla="*/ 19 h 181"/>
                <a:gd name="T44" fmla="*/ 183 w 202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181">
                  <a:moveTo>
                    <a:pt x="183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5"/>
                    <a:pt x="175" y="19"/>
                    <a:pt x="175" y="23"/>
                  </a:cubicBezTo>
                  <a:cubicBezTo>
                    <a:pt x="175" y="32"/>
                    <a:pt x="167" y="39"/>
                    <a:pt x="158" y="39"/>
                  </a:cubicBezTo>
                  <a:cubicBezTo>
                    <a:pt x="149" y="39"/>
                    <a:pt x="142" y="32"/>
                    <a:pt x="142" y="23"/>
                  </a:cubicBezTo>
                  <a:cubicBezTo>
                    <a:pt x="142" y="19"/>
                    <a:pt x="143" y="15"/>
                    <a:pt x="146" y="1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5"/>
                    <a:pt x="60" y="19"/>
                    <a:pt x="60" y="23"/>
                  </a:cubicBezTo>
                  <a:cubicBezTo>
                    <a:pt x="60" y="32"/>
                    <a:pt x="52" y="39"/>
                    <a:pt x="43" y="39"/>
                  </a:cubicBezTo>
                  <a:cubicBezTo>
                    <a:pt x="34" y="39"/>
                    <a:pt x="27" y="32"/>
                    <a:pt x="27" y="23"/>
                  </a:cubicBezTo>
                  <a:cubicBezTo>
                    <a:pt x="27" y="19"/>
                    <a:pt x="28" y="15"/>
                    <a:pt x="31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3"/>
                    <a:pt x="8" y="181"/>
                    <a:pt x="18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93" y="181"/>
                    <a:pt x="202" y="173"/>
                    <a:pt x="202" y="163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9"/>
                    <a:pt x="193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1" name="Freeform 142">
              <a:extLst>
                <a:ext uri="{FF2B5EF4-FFF2-40B4-BE49-F238E27FC236}">
                  <a16:creationId xmlns:a16="http://schemas.microsoft.com/office/drawing/2014/main" id="{07D38CAD-3A56-4600-A559-10CACCBA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538" y="4954590"/>
              <a:ext cx="341312" cy="223838"/>
            </a:xfrm>
            <a:custGeom>
              <a:avLst/>
              <a:gdLst>
                <a:gd name="T0" fmla="*/ 177 w 177"/>
                <a:gd name="T1" fmla="*/ 97 h 115"/>
                <a:gd name="T2" fmla="*/ 159 w 177"/>
                <a:gd name="T3" fmla="*/ 115 h 115"/>
                <a:gd name="T4" fmla="*/ 19 w 177"/>
                <a:gd name="T5" fmla="*/ 115 h 115"/>
                <a:gd name="T6" fmla="*/ 0 w 177"/>
                <a:gd name="T7" fmla="*/ 97 h 115"/>
                <a:gd name="T8" fmla="*/ 0 w 177"/>
                <a:gd name="T9" fmla="*/ 0 h 115"/>
                <a:gd name="T10" fmla="*/ 177 w 177"/>
                <a:gd name="T11" fmla="*/ 0 h 115"/>
                <a:gd name="T12" fmla="*/ 177 w 177"/>
                <a:gd name="T13" fmla="*/ 9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15">
                  <a:moveTo>
                    <a:pt x="177" y="97"/>
                  </a:moveTo>
                  <a:cubicBezTo>
                    <a:pt x="177" y="107"/>
                    <a:pt x="169" y="115"/>
                    <a:pt x="15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9" y="115"/>
                    <a:pt x="0" y="10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77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2" name="Rectangle 143">
              <a:extLst>
                <a:ext uri="{FF2B5EF4-FFF2-40B4-BE49-F238E27FC236}">
                  <a16:creationId xmlns:a16="http://schemas.microsoft.com/office/drawing/2014/main" id="{E15CEA1F-E140-41D7-A0FF-CCA408FBA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9088" y="5106991"/>
              <a:ext cx="41275" cy="38100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3" name="Rectangle 144">
              <a:extLst>
                <a:ext uri="{FF2B5EF4-FFF2-40B4-BE49-F238E27FC236}">
                  <a16:creationId xmlns:a16="http://schemas.microsoft.com/office/drawing/2014/main" id="{1F7F34FC-4AAD-4C1F-9470-84BD11533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9088" y="5046666"/>
              <a:ext cx="41275" cy="39688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4" name="Rectangle 145">
              <a:extLst>
                <a:ext uri="{FF2B5EF4-FFF2-40B4-BE49-F238E27FC236}">
                  <a16:creationId xmlns:a16="http://schemas.microsoft.com/office/drawing/2014/main" id="{627A3B77-B7EF-4FA5-9DCF-16233FCF6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413" y="5046666"/>
              <a:ext cx="39687" cy="39688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5" name="Rectangle 146">
              <a:extLst>
                <a:ext uri="{FF2B5EF4-FFF2-40B4-BE49-F238E27FC236}">
                  <a16:creationId xmlns:a16="http://schemas.microsoft.com/office/drawing/2014/main" id="{1CA76FD5-E9BD-4CA1-8D03-CBE940AE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9088" y="4986340"/>
              <a:ext cx="41275" cy="41275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6" name="Rectangle 147">
              <a:extLst>
                <a:ext uri="{FF2B5EF4-FFF2-40B4-BE49-F238E27FC236}">
                  <a16:creationId xmlns:a16="http://schemas.microsoft.com/office/drawing/2014/main" id="{44DC4A2E-501E-4FE7-93FF-FFE42737C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413" y="4986340"/>
              <a:ext cx="39687" cy="41275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7" name="Rectangle 148">
              <a:extLst>
                <a:ext uri="{FF2B5EF4-FFF2-40B4-BE49-F238E27FC236}">
                  <a16:creationId xmlns:a16="http://schemas.microsoft.com/office/drawing/2014/main" id="{B7E411BF-2EB0-4B03-A926-2F018E536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875" y="5106991"/>
              <a:ext cx="38100" cy="38100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8" name="Rectangle 149">
              <a:extLst>
                <a:ext uri="{FF2B5EF4-FFF2-40B4-BE49-F238E27FC236}">
                  <a16:creationId xmlns:a16="http://schemas.microsoft.com/office/drawing/2014/main" id="{EF94F6FA-FE1B-4DCA-B271-CCAD09F9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875" y="5046666"/>
              <a:ext cx="38100" cy="39688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0" name="Rectangle 150">
              <a:extLst>
                <a:ext uri="{FF2B5EF4-FFF2-40B4-BE49-F238E27FC236}">
                  <a16:creationId xmlns:a16="http://schemas.microsoft.com/office/drawing/2014/main" id="{3F58CE58-CBD6-4448-BC69-996091FC3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0" y="5106991"/>
              <a:ext cx="38100" cy="38100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1" name="Rectangle 151">
              <a:extLst>
                <a:ext uri="{FF2B5EF4-FFF2-40B4-BE49-F238E27FC236}">
                  <a16:creationId xmlns:a16="http://schemas.microsoft.com/office/drawing/2014/main" id="{75E7D039-1991-42EB-AA02-A9DF1C38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0" y="5046666"/>
              <a:ext cx="38100" cy="39688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2" name="Rectangle 152">
              <a:extLst>
                <a:ext uri="{FF2B5EF4-FFF2-40B4-BE49-F238E27FC236}">
                  <a16:creationId xmlns:a16="http://schemas.microsoft.com/office/drawing/2014/main" id="{08740E3C-1B62-412C-BE8D-147CA14F6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938" y="5046666"/>
              <a:ext cx="38100" cy="39688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3" name="Rectangle 153">
              <a:extLst>
                <a:ext uri="{FF2B5EF4-FFF2-40B4-BE49-F238E27FC236}">
                  <a16:creationId xmlns:a16="http://schemas.microsoft.com/office/drawing/2014/main" id="{F699B15E-976F-42CD-B48C-8E96641D4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938" y="5106991"/>
              <a:ext cx="38100" cy="38100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4" name="Rectangle 154">
              <a:extLst>
                <a:ext uri="{FF2B5EF4-FFF2-40B4-BE49-F238E27FC236}">
                  <a16:creationId xmlns:a16="http://schemas.microsoft.com/office/drawing/2014/main" id="{EFFD5670-D00A-4891-AE38-619EB902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938" y="4986340"/>
              <a:ext cx="38100" cy="41275"/>
            </a:xfrm>
            <a:prstGeom prst="rect">
              <a:avLst/>
            </a:prstGeom>
            <a:solidFill>
              <a:srgbClr val="7E39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5" name="Freeform 155">
              <a:extLst>
                <a:ext uri="{FF2B5EF4-FFF2-40B4-BE49-F238E27FC236}">
                  <a16:creationId xmlns:a16="http://schemas.microsoft.com/office/drawing/2014/main" id="{DFA1C4D2-492B-4F1A-A2E6-6CF10941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925" y="4851403"/>
              <a:ext cx="58737" cy="80963"/>
            </a:xfrm>
            <a:custGeom>
              <a:avLst/>
              <a:gdLst>
                <a:gd name="T0" fmla="*/ 0 w 37"/>
                <a:gd name="T1" fmla="*/ 0 h 51"/>
                <a:gd name="T2" fmla="*/ 37 w 37"/>
                <a:gd name="T3" fmla="*/ 0 h 51"/>
                <a:gd name="T4" fmla="*/ 37 w 37"/>
                <a:gd name="T5" fmla="*/ 51 h 51"/>
                <a:gd name="T6" fmla="*/ 0 w 37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51">
                  <a:moveTo>
                    <a:pt x="0" y="0"/>
                  </a:moveTo>
                  <a:lnTo>
                    <a:pt x="37" y="0"/>
                  </a:lnTo>
                  <a:lnTo>
                    <a:pt x="37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6" name="Freeform 156">
              <a:extLst>
                <a:ext uri="{FF2B5EF4-FFF2-40B4-BE49-F238E27FC236}">
                  <a16:creationId xmlns:a16="http://schemas.microsoft.com/office/drawing/2014/main" id="{ECB6BDAA-23E8-4954-A471-CB4D7859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925" y="4851403"/>
              <a:ext cx="58737" cy="80963"/>
            </a:xfrm>
            <a:custGeom>
              <a:avLst/>
              <a:gdLst>
                <a:gd name="T0" fmla="*/ 0 w 37"/>
                <a:gd name="T1" fmla="*/ 0 h 51"/>
                <a:gd name="T2" fmla="*/ 37 w 37"/>
                <a:gd name="T3" fmla="*/ 0 h 51"/>
                <a:gd name="T4" fmla="*/ 37 w 37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51">
                  <a:moveTo>
                    <a:pt x="0" y="0"/>
                  </a:moveTo>
                  <a:lnTo>
                    <a:pt x="37" y="0"/>
                  </a:lnTo>
                  <a:lnTo>
                    <a:pt x="37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  <p:sp>
        <p:nvSpPr>
          <p:cNvPr id="37" name="CuadroTexto 19">
            <a:extLst>
              <a:ext uri="{FF2B5EF4-FFF2-40B4-BE49-F238E27FC236}">
                <a16:creationId xmlns:a16="http://schemas.microsoft.com/office/drawing/2014/main" id="{EE4B2AD2-0C47-4D1A-882A-BD0D3D905E0B}"/>
              </a:ext>
            </a:extLst>
          </p:cNvPr>
          <p:cNvSpPr txBox="1"/>
          <p:nvPr/>
        </p:nvSpPr>
        <p:spPr>
          <a:xfrm>
            <a:off x="8143080" y="1469424"/>
            <a:ext cx="344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Febrero 2019 – Enero 2020</a:t>
            </a:r>
            <a:endParaRPr lang="es-ES_tradnl" sz="16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527E0D-6CBE-4EA0-9369-1017ECD1FF4F}"/>
              </a:ext>
            </a:extLst>
          </p:cNvPr>
          <p:cNvGrpSpPr>
            <a:grpSpLocks noChangeAspect="1"/>
          </p:cNvGrpSpPr>
          <p:nvPr/>
        </p:nvGrpSpPr>
        <p:grpSpPr>
          <a:xfrm>
            <a:off x="7381759" y="2146290"/>
            <a:ext cx="684000" cy="642387"/>
            <a:chOff x="304800" y="4549775"/>
            <a:chExt cx="835025" cy="784225"/>
          </a:xfrm>
        </p:grpSpPr>
        <p:sp>
          <p:nvSpPr>
            <p:cNvPr id="39" name="Freeform 87">
              <a:extLst>
                <a:ext uri="{FF2B5EF4-FFF2-40B4-BE49-F238E27FC236}">
                  <a16:creationId xmlns:a16="http://schemas.microsoft.com/office/drawing/2014/main" id="{97A3ED78-B576-4E01-A839-A8D78FF16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" y="4549775"/>
              <a:ext cx="835025" cy="784225"/>
            </a:xfrm>
            <a:custGeom>
              <a:avLst/>
              <a:gdLst>
                <a:gd name="T0" fmla="*/ 62 w 433"/>
                <a:gd name="T1" fmla="*/ 316 h 404"/>
                <a:gd name="T2" fmla="*/ 104 w 433"/>
                <a:gd name="T3" fmla="*/ 60 h 404"/>
                <a:gd name="T4" fmla="*/ 371 w 433"/>
                <a:gd name="T5" fmla="*/ 98 h 404"/>
                <a:gd name="T6" fmla="*/ 322 w 433"/>
                <a:gd name="T7" fmla="*/ 344 h 404"/>
                <a:gd name="T8" fmla="*/ 62 w 433"/>
                <a:gd name="T9" fmla="*/ 31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04">
                  <a:moveTo>
                    <a:pt x="62" y="316"/>
                  </a:moveTo>
                  <a:cubicBezTo>
                    <a:pt x="0" y="235"/>
                    <a:pt x="18" y="120"/>
                    <a:pt x="104" y="60"/>
                  </a:cubicBezTo>
                  <a:cubicBezTo>
                    <a:pt x="189" y="0"/>
                    <a:pt x="308" y="17"/>
                    <a:pt x="371" y="98"/>
                  </a:cubicBezTo>
                  <a:cubicBezTo>
                    <a:pt x="433" y="179"/>
                    <a:pt x="407" y="284"/>
                    <a:pt x="322" y="344"/>
                  </a:cubicBezTo>
                  <a:cubicBezTo>
                    <a:pt x="237" y="404"/>
                    <a:pt x="124" y="397"/>
                    <a:pt x="62" y="3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31B974-AB91-4584-A9FC-1494271C4CCA}"/>
                </a:ext>
              </a:extLst>
            </p:cNvPr>
            <p:cNvGrpSpPr/>
            <p:nvPr/>
          </p:nvGrpSpPr>
          <p:grpSpPr>
            <a:xfrm>
              <a:off x="538142" y="4734730"/>
              <a:ext cx="368340" cy="414315"/>
              <a:chOff x="6582856" y="3995874"/>
              <a:chExt cx="375100" cy="421920"/>
            </a:xfrm>
            <a:solidFill>
              <a:schemeClr val="bg1"/>
            </a:solidFill>
          </p:grpSpPr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8E3D5788-A9EB-4245-B95D-A58A39AC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2856" y="3995874"/>
                <a:ext cx="375100" cy="176478"/>
              </a:xfrm>
              <a:custGeom>
                <a:avLst/>
                <a:gdLst>
                  <a:gd name="T0" fmla="*/ 1181 w 1188"/>
                  <a:gd name="T1" fmla="*/ 156 h 559"/>
                  <a:gd name="T2" fmla="*/ 1181 w 1188"/>
                  <a:gd name="T3" fmla="*/ 155 h 559"/>
                  <a:gd name="T4" fmla="*/ 1177 w 1188"/>
                  <a:gd name="T5" fmla="*/ 148 h 559"/>
                  <a:gd name="T6" fmla="*/ 1174 w 1188"/>
                  <a:gd name="T7" fmla="*/ 144 h 559"/>
                  <a:gd name="T8" fmla="*/ 1161 w 1188"/>
                  <a:gd name="T9" fmla="*/ 129 h 559"/>
                  <a:gd name="T10" fmla="*/ 1082 w 1188"/>
                  <a:gd name="T11" fmla="*/ 79 h 559"/>
                  <a:gd name="T12" fmla="*/ 1076 w 1188"/>
                  <a:gd name="T13" fmla="*/ 76 h 559"/>
                  <a:gd name="T14" fmla="*/ 594 w 1188"/>
                  <a:gd name="T15" fmla="*/ 0 h 559"/>
                  <a:gd name="T16" fmla="*/ 593 w 1188"/>
                  <a:gd name="T17" fmla="*/ 0 h 559"/>
                  <a:gd name="T18" fmla="*/ 593 w 1188"/>
                  <a:gd name="T19" fmla="*/ 0 h 559"/>
                  <a:gd name="T20" fmla="*/ 0 w 1188"/>
                  <a:gd name="T21" fmla="*/ 183 h 559"/>
                  <a:gd name="T22" fmla="*/ 0 w 1188"/>
                  <a:gd name="T23" fmla="*/ 375 h 559"/>
                  <a:gd name="T24" fmla="*/ 594 w 1188"/>
                  <a:gd name="T25" fmla="*/ 559 h 559"/>
                  <a:gd name="T26" fmla="*/ 1188 w 1188"/>
                  <a:gd name="T27" fmla="*/ 375 h 559"/>
                  <a:gd name="T28" fmla="*/ 1188 w 1188"/>
                  <a:gd name="T29" fmla="*/ 183 h 559"/>
                  <a:gd name="T30" fmla="*/ 1181 w 1188"/>
                  <a:gd name="T31" fmla="*/ 15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8" h="559">
                    <a:moveTo>
                      <a:pt x="1181" y="156"/>
                    </a:moveTo>
                    <a:cubicBezTo>
                      <a:pt x="1181" y="155"/>
                      <a:pt x="1181" y="155"/>
                      <a:pt x="1181" y="155"/>
                    </a:cubicBezTo>
                    <a:cubicBezTo>
                      <a:pt x="1180" y="153"/>
                      <a:pt x="1179" y="150"/>
                      <a:pt x="1177" y="148"/>
                    </a:cubicBezTo>
                    <a:cubicBezTo>
                      <a:pt x="1176" y="147"/>
                      <a:pt x="1175" y="145"/>
                      <a:pt x="1174" y="144"/>
                    </a:cubicBezTo>
                    <a:cubicBezTo>
                      <a:pt x="1171" y="139"/>
                      <a:pt x="1166" y="134"/>
                      <a:pt x="1161" y="129"/>
                    </a:cubicBezTo>
                    <a:cubicBezTo>
                      <a:pt x="1143" y="111"/>
                      <a:pt x="1116" y="94"/>
                      <a:pt x="1082" y="79"/>
                    </a:cubicBezTo>
                    <a:cubicBezTo>
                      <a:pt x="1080" y="78"/>
                      <a:pt x="1078" y="77"/>
                      <a:pt x="1076" y="76"/>
                    </a:cubicBezTo>
                    <a:cubicBezTo>
                      <a:pt x="968" y="30"/>
                      <a:pt x="792" y="0"/>
                      <a:pt x="594" y="0"/>
                    </a:cubicBezTo>
                    <a:cubicBezTo>
                      <a:pt x="594" y="0"/>
                      <a:pt x="593" y="0"/>
                      <a:pt x="593" y="0"/>
                    </a:cubicBezTo>
                    <a:cubicBezTo>
                      <a:pt x="593" y="0"/>
                      <a:pt x="593" y="0"/>
                      <a:pt x="593" y="0"/>
                    </a:cubicBezTo>
                    <a:cubicBezTo>
                      <a:pt x="265" y="0"/>
                      <a:pt x="0" y="82"/>
                      <a:pt x="0" y="183"/>
                    </a:cubicBezTo>
                    <a:cubicBezTo>
                      <a:pt x="0" y="375"/>
                      <a:pt x="0" y="375"/>
                      <a:pt x="0" y="375"/>
                    </a:cubicBezTo>
                    <a:cubicBezTo>
                      <a:pt x="0" y="477"/>
                      <a:pt x="266" y="559"/>
                      <a:pt x="594" y="559"/>
                    </a:cubicBezTo>
                    <a:cubicBezTo>
                      <a:pt x="922" y="559"/>
                      <a:pt x="1188" y="477"/>
                      <a:pt x="1188" y="375"/>
                    </a:cubicBezTo>
                    <a:cubicBezTo>
                      <a:pt x="1188" y="183"/>
                      <a:pt x="1188" y="183"/>
                      <a:pt x="1188" y="183"/>
                    </a:cubicBezTo>
                    <a:cubicBezTo>
                      <a:pt x="1188" y="174"/>
                      <a:pt x="1186" y="165"/>
                      <a:pt x="1181" y="1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2" name="Oval 19">
                <a:extLst>
                  <a:ext uri="{FF2B5EF4-FFF2-40B4-BE49-F238E27FC236}">
                    <a16:creationId xmlns:a16="http://schemas.microsoft.com/office/drawing/2014/main" id="{4FAEDB87-AC18-4FA0-A697-FE410C83D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2856" y="3995874"/>
                <a:ext cx="375100" cy="1157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DC26B161-02AA-43EB-BC3A-46BE3E9CC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2856" y="4135402"/>
                <a:ext cx="375100" cy="118719"/>
              </a:xfrm>
              <a:custGeom>
                <a:avLst/>
                <a:gdLst>
                  <a:gd name="T0" fmla="*/ 0 w 1188"/>
                  <a:gd name="T1" fmla="*/ 192 h 376"/>
                  <a:gd name="T2" fmla="*/ 594 w 1188"/>
                  <a:gd name="T3" fmla="*/ 376 h 376"/>
                  <a:gd name="T4" fmla="*/ 1188 w 1188"/>
                  <a:gd name="T5" fmla="*/ 192 h 376"/>
                  <a:gd name="T6" fmla="*/ 1188 w 1188"/>
                  <a:gd name="T7" fmla="*/ 0 h 376"/>
                  <a:gd name="T8" fmla="*/ 594 w 1188"/>
                  <a:gd name="T9" fmla="*/ 184 h 376"/>
                  <a:gd name="T10" fmla="*/ 0 w 1188"/>
                  <a:gd name="T11" fmla="*/ 0 h 376"/>
                  <a:gd name="T12" fmla="*/ 0 w 1188"/>
                  <a:gd name="T13" fmla="*/ 19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8" h="376">
                    <a:moveTo>
                      <a:pt x="0" y="192"/>
                    </a:moveTo>
                    <a:cubicBezTo>
                      <a:pt x="0" y="294"/>
                      <a:pt x="266" y="376"/>
                      <a:pt x="594" y="376"/>
                    </a:cubicBezTo>
                    <a:cubicBezTo>
                      <a:pt x="922" y="376"/>
                      <a:pt x="1188" y="294"/>
                      <a:pt x="1188" y="192"/>
                    </a:cubicBezTo>
                    <a:cubicBezTo>
                      <a:pt x="1188" y="0"/>
                      <a:pt x="1188" y="0"/>
                      <a:pt x="1188" y="0"/>
                    </a:cubicBezTo>
                    <a:cubicBezTo>
                      <a:pt x="1188" y="102"/>
                      <a:pt x="922" y="184"/>
                      <a:pt x="594" y="184"/>
                    </a:cubicBezTo>
                    <a:cubicBezTo>
                      <a:pt x="266" y="184"/>
                      <a:pt x="0" y="102"/>
                      <a:pt x="0" y="0"/>
                    </a:cubicBez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DD740011-BE32-4B5F-9DE5-C530A1376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2856" y="4217172"/>
                <a:ext cx="375100" cy="118719"/>
              </a:xfrm>
              <a:custGeom>
                <a:avLst/>
                <a:gdLst>
                  <a:gd name="T0" fmla="*/ 0 w 1188"/>
                  <a:gd name="T1" fmla="*/ 192 h 376"/>
                  <a:gd name="T2" fmla="*/ 594 w 1188"/>
                  <a:gd name="T3" fmla="*/ 376 h 376"/>
                  <a:gd name="T4" fmla="*/ 1188 w 1188"/>
                  <a:gd name="T5" fmla="*/ 192 h 376"/>
                  <a:gd name="T6" fmla="*/ 1188 w 1188"/>
                  <a:gd name="T7" fmla="*/ 0 h 376"/>
                  <a:gd name="T8" fmla="*/ 594 w 1188"/>
                  <a:gd name="T9" fmla="*/ 184 h 376"/>
                  <a:gd name="T10" fmla="*/ 0 w 1188"/>
                  <a:gd name="T11" fmla="*/ 0 h 376"/>
                  <a:gd name="T12" fmla="*/ 0 w 1188"/>
                  <a:gd name="T13" fmla="*/ 19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8" h="376">
                    <a:moveTo>
                      <a:pt x="0" y="192"/>
                    </a:moveTo>
                    <a:cubicBezTo>
                      <a:pt x="0" y="294"/>
                      <a:pt x="266" y="376"/>
                      <a:pt x="594" y="376"/>
                    </a:cubicBezTo>
                    <a:cubicBezTo>
                      <a:pt x="922" y="376"/>
                      <a:pt x="1188" y="294"/>
                      <a:pt x="1188" y="192"/>
                    </a:cubicBezTo>
                    <a:cubicBezTo>
                      <a:pt x="1188" y="0"/>
                      <a:pt x="1188" y="0"/>
                      <a:pt x="1188" y="0"/>
                    </a:cubicBezTo>
                    <a:cubicBezTo>
                      <a:pt x="1188" y="102"/>
                      <a:pt x="922" y="184"/>
                      <a:pt x="594" y="184"/>
                    </a:cubicBezTo>
                    <a:cubicBezTo>
                      <a:pt x="266" y="184"/>
                      <a:pt x="0" y="102"/>
                      <a:pt x="0" y="0"/>
                    </a:cubicBez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1270F943-C286-49DB-8F63-EB0102EE7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2856" y="4298941"/>
                <a:ext cx="375100" cy="118853"/>
              </a:xfrm>
              <a:custGeom>
                <a:avLst/>
                <a:gdLst>
                  <a:gd name="T0" fmla="*/ 0 w 1188"/>
                  <a:gd name="T1" fmla="*/ 192 h 376"/>
                  <a:gd name="T2" fmla="*/ 594 w 1188"/>
                  <a:gd name="T3" fmla="*/ 376 h 376"/>
                  <a:gd name="T4" fmla="*/ 1188 w 1188"/>
                  <a:gd name="T5" fmla="*/ 192 h 376"/>
                  <a:gd name="T6" fmla="*/ 1188 w 1188"/>
                  <a:gd name="T7" fmla="*/ 0 h 376"/>
                  <a:gd name="T8" fmla="*/ 594 w 1188"/>
                  <a:gd name="T9" fmla="*/ 184 h 376"/>
                  <a:gd name="T10" fmla="*/ 0 w 1188"/>
                  <a:gd name="T11" fmla="*/ 0 h 376"/>
                  <a:gd name="T12" fmla="*/ 0 w 1188"/>
                  <a:gd name="T13" fmla="*/ 19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8" h="376">
                    <a:moveTo>
                      <a:pt x="0" y="192"/>
                    </a:moveTo>
                    <a:cubicBezTo>
                      <a:pt x="0" y="293"/>
                      <a:pt x="266" y="376"/>
                      <a:pt x="594" y="376"/>
                    </a:cubicBezTo>
                    <a:cubicBezTo>
                      <a:pt x="922" y="376"/>
                      <a:pt x="1188" y="293"/>
                      <a:pt x="1188" y="192"/>
                    </a:cubicBezTo>
                    <a:cubicBezTo>
                      <a:pt x="1188" y="0"/>
                      <a:pt x="1188" y="0"/>
                      <a:pt x="1188" y="0"/>
                    </a:cubicBezTo>
                    <a:cubicBezTo>
                      <a:pt x="1188" y="102"/>
                      <a:pt x="922" y="184"/>
                      <a:pt x="594" y="184"/>
                    </a:cubicBezTo>
                    <a:cubicBezTo>
                      <a:pt x="266" y="184"/>
                      <a:pt x="0" y="102"/>
                      <a:pt x="0" y="0"/>
                    </a:cubicBezTo>
                    <a:lnTo>
                      <a:pt x="0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  <p:sp>
        <p:nvSpPr>
          <p:cNvPr id="46" name="CuadroTexto 19">
            <a:extLst>
              <a:ext uri="{FF2B5EF4-FFF2-40B4-BE49-F238E27FC236}">
                <a16:creationId xmlns:a16="http://schemas.microsoft.com/office/drawing/2014/main" id="{49CDF17B-ABD9-499E-B441-70BAD4A1EC3F}"/>
              </a:ext>
            </a:extLst>
          </p:cNvPr>
          <p:cNvSpPr txBox="1"/>
          <p:nvPr/>
        </p:nvSpPr>
        <p:spPr>
          <a:xfrm>
            <a:off x="8151391" y="2288495"/>
            <a:ext cx="344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2747 contadores</a:t>
            </a:r>
            <a:endParaRPr lang="es-ES_tradnl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64E047-6222-479B-B467-0162845BFD4B}"/>
              </a:ext>
            </a:extLst>
          </p:cNvPr>
          <p:cNvSpPr/>
          <p:nvPr/>
        </p:nvSpPr>
        <p:spPr>
          <a:xfrm>
            <a:off x="8423564" y="5495636"/>
            <a:ext cx="406400" cy="277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7F87BD-8A78-4458-AEF4-6BD871243161}"/>
              </a:ext>
            </a:extLst>
          </p:cNvPr>
          <p:cNvSpPr/>
          <p:nvPr/>
        </p:nvSpPr>
        <p:spPr>
          <a:xfrm>
            <a:off x="6359242" y="6012869"/>
            <a:ext cx="161637" cy="143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F9AF50-DE37-4BDD-8864-541615D5C928}"/>
              </a:ext>
            </a:extLst>
          </p:cNvPr>
          <p:cNvCxnSpPr/>
          <p:nvPr/>
        </p:nvCxnSpPr>
        <p:spPr>
          <a:xfrm flipV="1">
            <a:off x="7874619" y="3715797"/>
            <a:ext cx="1731199" cy="2650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9484A1-79F8-4A60-BEA3-B0AE42BF01EE}"/>
              </a:ext>
            </a:extLst>
          </p:cNvPr>
          <p:cNvCxnSpPr>
            <a:cxnSpLocks/>
          </p:cNvCxnSpPr>
          <p:nvPr/>
        </p:nvCxnSpPr>
        <p:spPr>
          <a:xfrm>
            <a:off x="7167418" y="4567877"/>
            <a:ext cx="1662546" cy="420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D5A056C-A75F-4577-A077-35966A323951}"/>
              </a:ext>
            </a:extLst>
          </p:cNvPr>
          <p:cNvSpPr/>
          <p:nvPr/>
        </p:nvSpPr>
        <p:spPr>
          <a:xfrm>
            <a:off x="2556770" y="1668085"/>
            <a:ext cx="870012" cy="1149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F931B06-39C5-40D5-8C53-C48D2EB6023B}"/>
              </a:ext>
            </a:extLst>
          </p:cNvPr>
          <p:cNvSpPr/>
          <p:nvPr/>
        </p:nvSpPr>
        <p:spPr>
          <a:xfrm>
            <a:off x="3463771" y="1660685"/>
            <a:ext cx="1080000" cy="1149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C24CDA7-C21C-48A7-98BA-44A291C82DF8}"/>
              </a:ext>
            </a:extLst>
          </p:cNvPr>
          <p:cNvCxnSpPr>
            <a:stCxn id="52" idx="2"/>
          </p:cNvCxnSpPr>
          <p:nvPr/>
        </p:nvCxnSpPr>
        <p:spPr>
          <a:xfrm flipH="1">
            <a:off x="2485748" y="2818061"/>
            <a:ext cx="506028" cy="1274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01DF68F-A8EC-44E4-911B-51C5BBC4AF7A}"/>
              </a:ext>
            </a:extLst>
          </p:cNvPr>
          <p:cNvCxnSpPr>
            <a:stCxn id="54" idx="2"/>
          </p:cNvCxnSpPr>
          <p:nvPr/>
        </p:nvCxnSpPr>
        <p:spPr>
          <a:xfrm flipH="1">
            <a:off x="3149338" y="2810661"/>
            <a:ext cx="854433" cy="1281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7" grpId="0" animBg="1"/>
      <p:bldP spid="47" grpId="0" animBg="1"/>
      <p:bldP spid="52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5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DF9DC5A-24B6-4B96-8839-CDA85C72703B}"/>
              </a:ext>
            </a:extLst>
          </p:cNvPr>
          <p:cNvSpPr txBox="1"/>
          <p:nvPr/>
        </p:nvSpPr>
        <p:spPr>
          <a:xfrm>
            <a:off x="312655" y="1032235"/>
            <a:ext cx="521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DEFINICIÓN DE LA V</a:t>
            </a:r>
            <a:r>
              <a:rPr lang="es-ES_tradnl" sz="2400" b="1" dirty="0"/>
              <a:t>ARIABLE OBJETIVO</a:t>
            </a: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BC7FE618-ED88-4915-80C6-CE9E4921CBE6}"/>
              </a:ext>
            </a:extLst>
          </p:cNvPr>
          <p:cNvSpPr/>
          <p:nvPr/>
        </p:nvSpPr>
        <p:spPr>
          <a:xfrm>
            <a:off x="5674207" y="1953092"/>
            <a:ext cx="311084" cy="367535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121422-CCBC-4CB8-A16C-7919ED4BD7D1}"/>
              </a:ext>
            </a:extLst>
          </p:cNvPr>
          <p:cNvSpPr txBox="1"/>
          <p:nvPr/>
        </p:nvSpPr>
        <p:spPr>
          <a:xfrm>
            <a:off x="6096000" y="2355689"/>
            <a:ext cx="402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b="1" dirty="0">
                <a:sym typeface="Wingdings" panose="05000000000000000000" pitchFamily="2" charset="2"/>
              </a:rPr>
              <a:t>V2 = -1L </a:t>
            </a:r>
            <a:r>
              <a:rPr lang="es-ES" sz="1600" dirty="0">
                <a:sym typeface="Wingdings" panose="05000000000000000000" pitchFamily="2" charset="2"/>
              </a:rPr>
              <a:t> Se entiende como error del contador y se sustituye por 0L.</a:t>
            </a:r>
            <a:endParaRPr lang="es-ES" dirty="0">
              <a:sym typeface="Wingdings" panose="05000000000000000000" pitchFamily="2" charset="2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307B375-1B3B-4BBC-BF2D-7FEC8C535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26" y="2768951"/>
            <a:ext cx="4932252" cy="18328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A9F3496-7B21-4672-B600-0ECBA5F0EB31}"/>
              </a:ext>
            </a:extLst>
          </p:cNvPr>
          <p:cNvSpPr/>
          <p:nvPr/>
        </p:nvSpPr>
        <p:spPr>
          <a:xfrm>
            <a:off x="3460628" y="2768951"/>
            <a:ext cx="845042" cy="1832878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9">
            <a:extLst>
              <a:ext uri="{FF2B5EF4-FFF2-40B4-BE49-F238E27FC236}">
                <a16:creationId xmlns:a16="http://schemas.microsoft.com/office/drawing/2014/main" id="{CA0A950B-E81A-4E3A-A83C-555A75F9012E}"/>
              </a:ext>
            </a:extLst>
          </p:cNvPr>
          <p:cNvSpPr txBox="1"/>
          <p:nvPr/>
        </p:nvSpPr>
        <p:spPr>
          <a:xfrm>
            <a:off x="2421638" y="2131832"/>
            <a:ext cx="136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DELTA original</a:t>
            </a:r>
            <a:endParaRPr lang="es-ES_tradnl" sz="1600" dirty="0"/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2826F62-CD07-43FA-95B8-BB85B771CCF3}"/>
              </a:ext>
            </a:extLst>
          </p:cNvPr>
          <p:cNvSpPr txBox="1"/>
          <p:nvPr/>
        </p:nvSpPr>
        <p:spPr>
          <a:xfrm>
            <a:off x="4131930" y="5207659"/>
            <a:ext cx="1149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Consumo calculado</a:t>
            </a:r>
            <a:endParaRPr lang="es-ES_tradnl" sz="1600" dirty="0"/>
          </a:p>
        </p:txBody>
      </p:sp>
      <p:sp>
        <p:nvSpPr>
          <p:cNvPr id="18" name="CuadroTexto 19">
            <a:extLst>
              <a:ext uri="{FF2B5EF4-FFF2-40B4-BE49-F238E27FC236}">
                <a16:creationId xmlns:a16="http://schemas.microsoft.com/office/drawing/2014/main" id="{095FEF27-B15D-4F0B-99DB-2559030468D0}"/>
              </a:ext>
            </a:extLst>
          </p:cNvPr>
          <p:cNvSpPr txBox="1"/>
          <p:nvPr/>
        </p:nvSpPr>
        <p:spPr>
          <a:xfrm>
            <a:off x="10224051" y="3429000"/>
            <a:ext cx="185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Variable objetivo sin consumos negativos</a:t>
            </a:r>
            <a:endParaRPr lang="es-ES_tradnl" sz="1600" dirty="0">
              <a:solidFill>
                <a:srgbClr val="FF0000"/>
              </a:solidFill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28C6E6A2-F236-401E-BD63-00E48F65BEA9}"/>
              </a:ext>
            </a:extLst>
          </p:cNvPr>
          <p:cNvCxnSpPr>
            <a:stCxn id="12" idx="3"/>
          </p:cNvCxnSpPr>
          <p:nvPr/>
        </p:nvCxnSpPr>
        <p:spPr>
          <a:xfrm>
            <a:off x="3790764" y="2301109"/>
            <a:ext cx="230820" cy="35331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4C22A15-CBB1-4F6C-90B0-8D7D199F41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91074" y="4815147"/>
            <a:ext cx="445283" cy="247694"/>
          </a:xfrm>
          <a:prstGeom prst="curvedConnector3">
            <a:avLst>
              <a:gd name="adj1" fmla="val 4800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16">
            <a:extLst>
              <a:ext uri="{FF2B5EF4-FFF2-40B4-BE49-F238E27FC236}">
                <a16:creationId xmlns:a16="http://schemas.microsoft.com/office/drawing/2014/main" id="{0F56859F-0691-484B-8166-B54713A338D8}"/>
              </a:ext>
            </a:extLst>
          </p:cNvPr>
          <p:cNvSpPr/>
          <p:nvPr/>
        </p:nvSpPr>
        <p:spPr>
          <a:xfrm>
            <a:off x="4339320" y="2768951"/>
            <a:ext cx="845042" cy="1832878"/>
          </a:xfrm>
          <a:prstGeom prst="rect">
            <a:avLst/>
          </a:prstGeom>
          <a:solidFill>
            <a:srgbClr val="92D05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80AB33-A814-490B-ABBE-8A21C4B35A77}"/>
              </a:ext>
            </a:extLst>
          </p:cNvPr>
          <p:cNvGrpSpPr>
            <a:grpSpLocks noChangeAspect="1"/>
          </p:cNvGrpSpPr>
          <p:nvPr/>
        </p:nvGrpSpPr>
        <p:grpSpPr>
          <a:xfrm>
            <a:off x="10727060" y="4048691"/>
            <a:ext cx="849312" cy="795338"/>
            <a:chOff x="8839199" y="5692775"/>
            <a:chExt cx="849312" cy="795338"/>
          </a:xfrm>
        </p:grpSpPr>
        <p:sp>
          <p:nvSpPr>
            <p:cNvPr id="24" name="Freeform 251">
              <a:extLst>
                <a:ext uri="{FF2B5EF4-FFF2-40B4-BE49-F238E27FC236}">
                  <a16:creationId xmlns:a16="http://schemas.microsoft.com/office/drawing/2014/main" id="{52BA8B83-1291-4252-B3E1-121BB92A2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199" y="5692775"/>
              <a:ext cx="849312" cy="795338"/>
            </a:xfrm>
            <a:custGeom>
              <a:avLst/>
              <a:gdLst>
                <a:gd name="T0" fmla="*/ 51 w 441"/>
                <a:gd name="T1" fmla="*/ 298 h 411"/>
                <a:gd name="T2" fmla="*/ 128 w 441"/>
                <a:gd name="T3" fmla="*/ 48 h 411"/>
                <a:gd name="T4" fmla="*/ 390 w 441"/>
                <a:gd name="T5" fmla="*/ 123 h 411"/>
                <a:gd name="T6" fmla="*/ 307 w 441"/>
                <a:gd name="T7" fmla="*/ 362 h 411"/>
                <a:gd name="T8" fmla="*/ 51 w 441"/>
                <a:gd name="T9" fmla="*/ 29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11">
                  <a:moveTo>
                    <a:pt x="51" y="298"/>
                  </a:moveTo>
                  <a:cubicBezTo>
                    <a:pt x="0" y="209"/>
                    <a:pt x="35" y="97"/>
                    <a:pt x="128" y="48"/>
                  </a:cubicBezTo>
                  <a:cubicBezTo>
                    <a:pt x="221" y="0"/>
                    <a:pt x="339" y="33"/>
                    <a:pt x="390" y="123"/>
                  </a:cubicBezTo>
                  <a:cubicBezTo>
                    <a:pt x="441" y="212"/>
                    <a:pt x="401" y="313"/>
                    <a:pt x="307" y="362"/>
                  </a:cubicBezTo>
                  <a:cubicBezTo>
                    <a:pt x="214" y="411"/>
                    <a:pt x="102" y="388"/>
                    <a:pt x="51" y="29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5" name="Freeform 252">
              <a:extLst>
                <a:ext uri="{FF2B5EF4-FFF2-40B4-BE49-F238E27FC236}">
                  <a16:creationId xmlns:a16="http://schemas.microsoft.com/office/drawing/2014/main" id="{4BCF4309-158A-4270-A909-756476BDF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4" y="5827713"/>
              <a:ext cx="250825" cy="254000"/>
            </a:xfrm>
            <a:custGeom>
              <a:avLst/>
              <a:gdLst>
                <a:gd name="T0" fmla="*/ 36 w 131"/>
                <a:gd name="T1" fmla="*/ 126 h 131"/>
                <a:gd name="T2" fmla="*/ 126 w 131"/>
                <a:gd name="T3" fmla="*/ 36 h 131"/>
                <a:gd name="T4" fmla="*/ 131 w 131"/>
                <a:gd name="T5" fmla="*/ 31 h 131"/>
                <a:gd name="T6" fmla="*/ 131 w 131"/>
                <a:gd name="T7" fmla="*/ 6 h 131"/>
                <a:gd name="T8" fmla="*/ 125 w 131"/>
                <a:gd name="T9" fmla="*/ 1 h 131"/>
                <a:gd name="T10" fmla="*/ 1 w 131"/>
                <a:gd name="T11" fmla="*/ 125 h 131"/>
                <a:gd name="T12" fmla="*/ 6 w 131"/>
                <a:gd name="T13" fmla="*/ 131 h 131"/>
                <a:gd name="T14" fmla="*/ 31 w 131"/>
                <a:gd name="T15" fmla="*/ 131 h 131"/>
                <a:gd name="T16" fmla="*/ 36 w 131"/>
                <a:gd name="T17" fmla="*/ 1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1">
                  <a:moveTo>
                    <a:pt x="36" y="126"/>
                  </a:moveTo>
                  <a:cubicBezTo>
                    <a:pt x="41" y="79"/>
                    <a:pt x="79" y="41"/>
                    <a:pt x="126" y="36"/>
                  </a:cubicBezTo>
                  <a:cubicBezTo>
                    <a:pt x="129" y="36"/>
                    <a:pt x="131" y="34"/>
                    <a:pt x="131" y="31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1" y="3"/>
                    <a:pt x="128" y="0"/>
                    <a:pt x="125" y="1"/>
                  </a:cubicBezTo>
                  <a:cubicBezTo>
                    <a:pt x="59" y="6"/>
                    <a:pt x="6" y="59"/>
                    <a:pt x="1" y="125"/>
                  </a:cubicBezTo>
                  <a:cubicBezTo>
                    <a:pt x="0" y="128"/>
                    <a:pt x="3" y="131"/>
                    <a:pt x="6" y="131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4" y="131"/>
                    <a:pt x="36" y="129"/>
                    <a:pt x="36" y="126"/>
                  </a:cubicBezTo>
                  <a:close/>
                </a:path>
              </a:pathLst>
            </a:custGeom>
            <a:solidFill>
              <a:srgbClr val="88D5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6" name="Freeform 253">
              <a:extLst>
                <a:ext uri="{FF2B5EF4-FFF2-40B4-BE49-F238E27FC236}">
                  <a16:creationId xmlns:a16="http://schemas.microsoft.com/office/drawing/2014/main" id="{9779DA71-4A0F-4D11-8F84-1BA2BF5DD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4" y="5827713"/>
              <a:ext cx="249237" cy="254000"/>
            </a:xfrm>
            <a:custGeom>
              <a:avLst/>
              <a:gdLst>
                <a:gd name="T0" fmla="*/ 6 w 130"/>
                <a:gd name="T1" fmla="*/ 36 h 131"/>
                <a:gd name="T2" fmla="*/ 95 w 130"/>
                <a:gd name="T3" fmla="*/ 125 h 131"/>
                <a:gd name="T4" fmla="*/ 101 w 130"/>
                <a:gd name="T5" fmla="*/ 131 h 131"/>
                <a:gd name="T6" fmla="*/ 124 w 130"/>
                <a:gd name="T7" fmla="*/ 131 h 131"/>
                <a:gd name="T8" fmla="*/ 130 w 130"/>
                <a:gd name="T9" fmla="*/ 124 h 131"/>
                <a:gd name="T10" fmla="*/ 7 w 130"/>
                <a:gd name="T11" fmla="*/ 1 h 131"/>
                <a:gd name="T12" fmla="*/ 0 w 130"/>
                <a:gd name="T13" fmla="*/ 7 h 131"/>
                <a:gd name="T14" fmla="*/ 0 w 130"/>
                <a:gd name="T15" fmla="*/ 30 h 131"/>
                <a:gd name="T16" fmla="*/ 6 w 130"/>
                <a:gd name="T17" fmla="*/ 3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31">
                  <a:moveTo>
                    <a:pt x="6" y="36"/>
                  </a:moveTo>
                  <a:cubicBezTo>
                    <a:pt x="52" y="41"/>
                    <a:pt x="89" y="79"/>
                    <a:pt x="95" y="125"/>
                  </a:cubicBezTo>
                  <a:cubicBezTo>
                    <a:pt x="95" y="129"/>
                    <a:pt x="98" y="131"/>
                    <a:pt x="101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7" y="131"/>
                    <a:pt x="130" y="128"/>
                    <a:pt x="130" y="124"/>
                  </a:cubicBezTo>
                  <a:cubicBezTo>
                    <a:pt x="124" y="59"/>
                    <a:pt x="72" y="7"/>
                    <a:pt x="7" y="1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2" y="36"/>
                    <a:pt x="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7" name="Freeform 254">
              <a:extLst>
                <a:ext uri="{FF2B5EF4-FFF2-40B4-BE49-F238E27FC236}">
                  <a16:creationId xmlns:a16="http://schemas.microsoft.com/office/drawing/2014/main" id="{D5B3FCF0-A5F2-4BAE-80FB-94EAF8D72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4" y="6103938"/>
              <a:ext cx="249237" cy="250825"/>
            </a:xfrm>
            <a:custGeom>
              <a:avLst/>
              <a:gdLst>
                <a:gd name="T0" fmla="*/ 95 w 130"/>
                <a:gd name="T1" fmla="*/ 5 h 130"/>
                <a:gd name="T2" fmla="*/ 5 w 130"/>
                <a:gd name="T3" fmla="*/ 95 h 130"/>
                <a:gd name="T4" fmla="*/ 0 w 130"/>
                <a:gd name="T5" fmla="*/ 100 h 130"/>
                <a:gd name="T6" fmla="*/ 0 w 130"/>
                <a:gd name="T7" fmla="*/ 125 h 130"/>
                <a:gd name="T8" fmla="*/ 5 w 130"/>
                <a:gd name="T9" fmla="*/ 130 h 130"/>
                <a:gd name="T10" fmla="*/ 130 w 130"/>
                <a:gd name="T11" fmla="*/ 6 h 130"/>
                <a:gd name="T12" fmla="*/ 125 w 130"/>
                <a:gd name="T13" fmla="*/ 0 h 130"/>
                <a:gd name="T14" fmla="*/ 100 w 130"/>
                <a:gd name="T15" fmla="*/ 0 h 130"/>
                <a:gd name="T16" fmla="*/ 95 w 130"/>
                <a:gd name="T17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30">
                  <a:moveTo>
                    <a:pt x="95" y="5"/>
                  </a:moveTo>
                  <a:cubicBezTo>
                    <a:pt x="90" y="52"/>
                    <a:pt x="52" y="90"/>
                    <a:pt x="5" y="95"/>
                  </a:cubicBezTo>
                  <a:cubicBezTo>
                    <a:pt x="2" y="95"/>
                    <a:pt x="0" y="97"/>
                    <a:pt x="0" y="10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ubicBezTo>
                    <a:pt x="72" y="125"/>
                    <a:pt x="125" y="72"/>
                    <a:pt x="130" y="6"/>
                  </a:cubicBezTo>
                  <a:cubicBezTo>
                    <a:pt x="130" y="3"/>
                    <a:pt x="128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5" y="5"/>
                  </a:cubicBezTo>
                  <a:close/>
                </a:path>
              </a:pathLst>
            </a:custGeom>
            <a:solidFill>
              <a:srgbClr val="88D5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8" name="Freeform 255">
              <a:extLst>
                <a:ext uri="{FF2B5EF4-FFF2-40B4-BE49-F238E27FC236}">
                  <a16:creationId xmlns:a16="http://schemas.microsoft.com/office/drawing/2014/main" id="{DDE3AD85-B113-49EE-B1DC-336143BB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4" y="6103938"/>
              <a:ext cx="250825" cy="250825"/>
            </a:xfrm>
            <a:custGeom>
              <a:avLst/>
              <a:gdLst>
                <a:gd name="T0" fmla="*/ 126 w 131"/>
                <a:gd name="T1" fmla="*/ 95 h 130"/>
                <a:gd name="T2" fmla="*/ 36 w 131"/>
                <a:gd name="T3" fmla="*/ 5 h 130"/>
                <a:gd name="T4" fmla="*/ 31 w 131"/>
                <a:gd name="T5" fmla="*/ 0 h 130"/>
                <a:gd name="T6" fmla="*/ 6 w 131"/>
                <a:gd name="T7" fmla="*/ 0 h 130"/>
                <a:gd name="T8" fmla="*/ 1 w 131"/>
                <a:gd name="T9" fmla="*/ 6 h 130"/>
                <a:gd name="T10" fmla="*/ 125 w 131"/>
                <a:gd name="T11" fmla="*/ 130 h 130"/>
                <a:gd name="T12" fmla="*/ 131 w 131"/>
                <a:gd name="T13" fmla="*/ 125 h 130"/>
                <a:gd name="T14" fmla="*/ 131 w 131"/>
                <a:gd name="T15" fmla="*/ 100 h 130"/>
                <a:gd name="T16" fmla="*/ 126 w 131"/>
                <a:gd name="T17" fmla="*/ 9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30">
                  <a:moveTo>
                    <a:pt x="126" y="95"/>
                  </a:moveTo>
                  <a:cubicBezTo>
                    <a:pt x="79" y="90"/>
                    <a:pt x="41" y="52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1" y="6"/>
                  </a:cubicBezTo>
                  <a:cubicBezTo>
                    <a:pt x="6" y="72"/>
                    <a:pt x="59" y="125"/>
                    <a:pt x="125" y="130"/>
                  </a:cubicBezTo>
                  <a:cubicBezTo>
                    <a:pt x="128" y="130"/>
                    <a:pt x="131" y="128"/>
                    <a:pt x="131" y="125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1" y="97"/>
                    <a:pt x="129" y="95"/>
                    <a:pt x="126" y="95"/>
                  </a:cubicBezTo>
                  <a:close/>
                </a:path>
              </a:pathLst>
            </a:custGeom>
            <a:solidFill>
              <a:srgbClr val="CD2A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9" name="Freeform 256">
              <a:extLst>
                <a:ext uri="{FF2B5EF4-FFF2-40B4-BE49-F238E27FC236}">
                  <a16:creationId xmlns:a16="http://schemas.microsoft.com/office/drawing/2014/main" id="{6FDC8D3F-3B96-439A-9C0E-E1FE7E6F8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7" y="5942013"/>
              <a:ext cx="142875" cy="139700"/>
            </a:xfrm>
            <a:custGeom>
              <a:avLst/>
              <a:gdLst>
                <a:gd name="T0" fmla="*/ 6 w 74"/>
                <a:gd name="T1" fmla="*/ 72 h 72"/>
                <a:gd name="T2" fmla="*/ 16 w 74"/>
                <a:gd name="T3" fmla="*/ 72 h 72"/>
                <a:gd name="T4" fmla="*/ 21 w 74"/>
                <a:gd name="T5" fmla="*/ 68 h 72"/>
                <a:gd name="T6" fmla="*/ 70 w 74"/>
                <a:gd name="T7" fmla="*/ 21 h 72"/>
                <a:gd name="T8" fmla="*/ 74 w 74"/>
                <a:gd name="T9" fmla="*/ 15 h 72"/>
                <a:gd name="T10" fmla="*/ 74 w 74"/>
                <a:gd name="T11" fmla="*/ 6 h 72"/>
                <a:gd name="T12" fmla="*/ 68 w 74"/>
                <a:gd name="T13" fmla="*/ 0 h 72"/>
                <a:gd name="T14" fmla="*/ 1 w 74"/>
                <a:gd name="T15" fmla="*/ 66 h 72"/>
                <a:gd name="T16" fmla="*/ 6 w 74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2">
                  <a:moveTo>
                    <a:pt x="6" y="72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18" y="72"/>
                    <a:pt x="20" y="70"/>
                    <a:pt x="21" y="68"/>
                  </a:cubicBezTo>
                  <a:cubicBezTo>
                    <a:pt x="25" y="43"/>
                    <a:pt x="45" y="24"/>
                    <a:pt x="70" y="21"/>
                  </a:cubicBezTo>
                  <a:cubicBezTo>
                    <a:pt x="72" y="20"/>
                    <a:pt x="74" y="18"/>
                    <a:pt x="74" y="1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2"/>
                    <a:pt x="71" y="0"/>
                    <a:pt x="68" y="0"/>
                  </a:cubicBezTo>
                  <a:cubicBezTo>
                    <a:pt x="34" y="4"/>
                    <a:pt x="6" y="31"/>
                    <a:pt x="1" y="66"/>
                  </a:cubicBezTo>
                  <a:cubicBezTo>
                    <a:pt x="0" y="69"/>
                    <a:pt x="3" y="72"/>
                    <a:pt x="6" y="72"/>
                  </a:cubicBezTo>
                  <a:close/>
                </a:path>
              </a:pathLst>
            </a:custGeom>
            <a:solidFill>
              <a:srgbClr val="88D5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0" name="Freeform 257">
              <a:extLst>
                <a:ext uri="{FF2B5EF4-FFF2-40B4-BE49-F238E27FC236}">
                  <a16:creationId xmlns:a16="http://schemas.microsoft.com/office/drawing/2014/main" id="{D702CF5D-6F78-4F47-A733-F15DDB79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1137" y="6103938"/>
              <a:ext cx="138112" cy="138113"/>
            </a:xfrm>
            <a:custGeom>
              <a:avLst/>
              <a:gdLst>
                <a:gd name="T0" fmla="*/ 68 w 72"/>
                <a:gd name="T1" fmla="*/ 51 h 72"/>
                <a:gd name="T2" fmla="*/ 21 w 72"/>
                <a:gd name="T3" fmla="*/ 4 h 72"/>
                <a:gd name="T4" fmla="*/ 16 w 72"/>
                <a:gd name="T5" fmla="*/ 0 h 72"/>
                <a:gd name="T6" fmla="*/ 6 w 72"/>
                <a:gd name="T7" fmla="*/ 0 h 72"/>
                <a:gd name="T8" fmla="*/ 1 w 72"/>
                <a:gd name="T9" fmla="*/ 6 h 72"/>
                <a:gd name="T10" fmla="*/ 66 w 72"/>
                <a:gd name="T11" fmla="*/ 71 h 72"/>
                <a:gd name="T12" fmla="*/ 72 w 72"/>
                <a:gd name="T13" fmla="*/ 66 h 72"/>
                <a:gd name="T14" fmla="*/ 72 w 72"/>
                <a:gd name="T15" fmla="*/ 56 h 72"/>
                <a:gd name="T16" fmla="*/ 68 w 72"/>
                <a:gd name="T17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2">
                  <a:moveTo>
                    <a:pt x="68" y="51"/>
                  </a:moveTo>
                  <a:cubicBezTo>
                    <a:pt x="44" y="47"/>
                    <a:pt x="25" y="28"/>
                    <a:pt x="21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1" y="6"/>
                  </a:cubicBezTo>
                  <a:cubicBezTo>
                    <a:pt x="6" y="40"/>
                    <a:pt x="32" y="66"/>
                    <a:pt x="66" y="71"/>
                  </a:cubicBezTo>
                  <a:cubicBezTo>
                    <a:pt x="69" y="72"/>
                    <a:pt x="72" y="69"/>
                    <a:pt x="72" y="6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54"/>
                    <a:pt x="70" y="51"/>
                    <a:pt x="6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1" name="Freeform 258">
              <a:extLst>
                <a:ext uri="{FF2B5EF4-FFF2-40B4-BE49-F238E27FC236}">
                  <a16:creationId xmlns:a16="http://schemas.microsoft.com/office/drawing/2014/main" id="{C7C0C86F-595B-439D-8729-77F187A2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474" y="6099175"/>
              <a:ext cx="138112" cy="142875"/>
            </a:xfrm>
            <a:custGeom>
              <a:avLst/>
              <a:gdLst>
                <a:gd name="T0" fmla="*/ 51 w 72"/>
                <a:gd name="T1" fmla="*/ 4 h 74"/>
                <a:gd name="T2" fmla="*/ 4 w 72"/>
                <a:gd name="T3" fmla="*/ 53 h 74"/>
                <a:gd name="T4" fmla="*/ 0 w 72"/>
                <a:gd name="T5" fmla="*/ 58 h 74"/>
                <a:gd name="T6" fmla="*/ 0 w 72"/>
                <a:gd name="T7" fmla="*/ 68 h 74"/>
                <a:gd name="T8" fmla="*/ 6 w 72"/>
                <a:gd name="T9" fmla="*/ 73 h 74"/>
                <a:gd name="T10" fmla="*/ 71 w 72"/>
                <a:gd name="T11" fmla="*/ 6 h 74"/>
                <a:gd name="T12" fmla="*/ 66 w 72"/>
                <a:gd name="T13" fmla="*/ 0 h 74"/>
                <a:gd name="T14" fmla="*/ 57 w 72"/>
                <a:gd name="T15" fmla="*/ 0 h 74"/>
                <a:gd name="T16" fmla="*/ 51 w 72"/>
                <a:gd name="T17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51" y="4"/>
                  </a:moveTo>
                  <a:cubicBezTo>
                    <a:pt x="48" y="29"/>
                    <a:pt x="29" y="49"/>
                    <a:pt x="4" y="53"/>
                  </a:cubicBezTo>
                  <a:cubicBezTo>
                    <a:pt x="2" y="54"/>
                    <a:pt x="0" y="56"/>
                    <a:pt x="0" y="5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1"/>
                    <a:pt x="3" y="74"/>
                    <a:pt x="6" y="73"/>
                  </a:cubicBezTo>
                  <a:cubicBezTo>
                    <a:pt x="40" y="68"/>
                    <a:pt x="67" y="40"/>
                    <a:pt x="71" y="6"/>
                  </a:cubicBezTo>
                  <a:cubicBezTo>
                    <a:pt x="72" y="2"/>
                    <a:pt x="69" y="0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2" y="2"/>
                    <a:pt x="51" y="4"/>
                  </a:cubicBezTo>
                  <a:close/>
                </a:path>
              </a:pathLst>
            </a:custGeom>
            <a:solidFill>
              <a:srgbClr val="88D5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2" name="Freeform 259">
              <a:extLst>
                <a:ext uri="{FF2B5EF4-FFF2-40B4-BE49-F238E27FC236}">
                  <a16:creationId xmlns:a16="http://schemas.microsoft.com/office/drawing/2014/main" id="{D346B42B-EB45-47C1-9FE7-78768611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699" y="5892800"/>
              <a:ext cx="269875" cy="263525"/>
            </a:xfrm>
            <a:custGeom>
              <a:avLst/>
              <a:gdLst>
                <a:gd name="T0" fmla="*/ 1 w 140"/>
                <a:gd name="T1" fmla="*/ 70 h 136"/>
                <a:gd name="T2" fmla="*/ 48 w 140"/>
                <a:gd name="T3" fmla="*/ 136 h 136"/>
                <a:gd name="T4" fmla="*/ 140 w 140"/>
                <a:gd name="T5" fmla="*/ 0 h 136"/>
                <a:gd name="T6" fmla="*/ 51 w 140"/>
                <a:gd name="T7" fmla="*/ 98 h 136"/>
                <a:gd name="T8" fmla="*/ 4 w 140"/>
                <a:gd name="T9" fmla="*/ 67 h 136"/>
                <a:gd name="T10" fmla="*/ 1 w 140"/>
                <a:gd name="T11" fmla="*/ 7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36">
                  <a:moveTo>
                    <a:pt x="1" y="70"/>
                  </a:moveTo>
                  <a:cubicBezTo>
                    <a:pt x="48" y="136"/>
                    <a:pt x="48" y="136"/>
                    <a:pt x="48" y="136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66"/>
                    <a:pt x="0" y="68"/>
                    <a:pt x="1" y="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6A4ACF7-3E26-4CCF-8B6A-B1F866107C0F}"/>
              </a:ext>
            </a:extLst>
          </p:cNvPr>
          <p:cNvSpPr/>
          <p:nvPr/>
        </p:nvSpPr>
        <p:spPr>
          <a:xfrm>
            <a:off x="10181943" y="3284738"/>
            <a:ext cx="1897438" cy="16246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A56F35-C390-41D5-A0BE-94E32CF4862C}"/>
              </a:ext>
            </a:extLst>
          </p:cNvPr>
          <p:cNvSpPr txBox="1"/>
          <p:nvPr/>
        </p:nvSpPr>
        <p:spPr>
          <a:xfrm>
            <a:off x="6096000" y="3573665"/>
            <a:ext cx="342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b="1" dirty="0">
                <a:sym typeface="Wingdings" panose="05000000000000000000" pitchFamily="2" charset="2"/>
              </a:rPr>
              <a:t>V2 &lt; 0 &amp; V1 &lt; 0 </a:t>
            </a:r>
            <a:r>
              <a:rPr lang="es-ES" sz="1600" dirty="0">
                <a:sym typeface="Wingdings" panose="05000000000000000000" pitchFamily="2" charset="2"/>
              </a:rPr>
              <a:t> se toma el valor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s-ES" sz="1600" dirty="0">
                <a:sym typeface="Wingdings" panose="05000000000000000000" pitchFamily="2" charset="2"/>
              </a:rPr>
              <a:t>       absoluto de V2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3AC2DC-4307-4F41-B3A3-951A40F2E085}"/>
              </a:ext>
            </a:extLst>
          </p:cNvPr>
          <p:cNvSpPr txBox="1"/>
          <p:nvPr/>
        </p:nvSpPr>
        <p:spPr>
          <a:xfrm>
            <a:off x="6096000" y="4802394"/>
            <a:ext cx="364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1600" b="1" dirty="0">
                <a:sym typeface="Wingdings" panose="05000000000000000000" pitchFamily="2" charset="2"/>
              </a:rPr>
              <a:t>V2 &lt; 0 &amp; V1 &gt; 0 </a:t>
            </a:r>
            <a:r>
              <a:rPr lang="es-ES" sz="1600" dirty="0">
                <a:sym typeface="Wingdings" panose="05000000000000000000" pitchFamily="2" charset="2"/>
              </a:rPr>
              <a:t> se toma el valor V1</a:t>
            </a:r>
          </a:p>
        </p:txBody>
      </p:sp>
    </p:spTree>
    <p:extLst>
      <p:ext uri="{BB962C8B-B14F-4D97-AF65-F5344CB8AC3E}">
        <p14:creationId xmlns:p14="http://schemas.microsoft.com/office/powerpoint/2010/main" val="12614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7" grpId="0" animBg="1"/>
      <p:bldP spid="12" grpId="0"/>
      <p:bldP spid="15" grpId="0"/>
      <p:bldP spid="18" grpId="0"/>
      <p:bldP spid="22" grpId="0" animBg="1"/>
      <p:bldP spid="33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6</a:t>
            </a:fld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B2A3797-41C6-4D13-BE40-8B53CFC94F57}"/>
              </a:ext>
            </a:extLst>
          </p:cNvPr>
          <p:cNvSpPr txBox="1"/>
          <p:nvPr/>
        </p:nvSpPr>
        <p:spPr>
          <a:xfrm>
            <a:off x="312655" y="1060515"/>
            <a:ext cx="344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FEATURE ENGINEERING</a:t>
            </a:r>
            <a:endParaRPr lang="es-ES_tradnl" sz="2400" b="1" dirty="0"/>
          </a:p>
        </p:txBody>
      </p:sp>
      <p:pic>
        <p:nvPicPr>
          <p:cNvPr id="2050" name="Picture 2" descr="Agencia Estatal de Meteorología - AEMET - EL ESPAÑOL">
            <a:extLst>
              <a:ext uri="{FF2B5EF4-FFF2-40B4-BE49-F238E27FC236}">
                <a16:creationId xmlns:a16="http://schemas.microsoft.com/office/drawing/2014/main" id="{3ED89FC3-BBC3-4FD1-AACC-B6A35E17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72" y="4539808"/>
            <a:ext cx="1820901" cy="8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BA1275-6CEF-4DD4-AF35-808B6B88F7FE}"/>
              </a:ext>
            </a:extLst>
          </p:cNvPr>
          <p:cNvSpPr txBox="1"/>
          <p:nvPr/>
        </p:nvSpPr>
        <p:spPr>
          <a:xfrm>
            <a:off x="8704492" y="3329628"/>
            <a:ext cx="3393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400" dirty="0"/>
              <a:t>Turismo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400" dirty="0"/>
              <a:t>Índice de precios de consumo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400" dirty="0"/>
              <a:t>Índices de Producción industrial</a:t>
            </a:r>
            <a:endParaRPr lang="es-ES_tradnl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2C26DF-D1E3-422C-818D-4D759861DEBC}"/>
              </a:ext>
            </a:extLst>
          </p:cNvPr>
          <p:cNvSpPr txBox="1"/>
          <p:nvPr/>
        </p:nvSpPr>
        <p:spPr>
          <a:xfrm>
            <a:off x="8788137" y="5527456"/>
            <a:ext cx="347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400" dirty="0"/>
              <a:t>Precipitaciones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S" sz="1400" dirty="0"/>
              <a:t>Temperaturas</a:t>
            </a:r>
            <a:endParaRPr lang="es-ES_tradnl" sz="1400" dirty="0"/>
          </a:p>
        </p:txBody>
      </p:sp>
      <p:pic>
        <p:nvPicPr>
          <p:cNvPr id="2054" name="Picture 6" descr="INE. Instituto Nacional de Estadística">
            <a:extLst>
              <a:ext uri="{FF2B5EF4-FFF2-40B4-BE49-F238E27FC236}">
                <a16:creationId xmlns:a16="http://schemas.microsoft.com/office/drawing/2014/main" id="{51C32F38-AEA1-48CC-AC24-0962AC1E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135" y="2441524"/>
            <a:ext cx="1893438" cy="78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CFFD347-B368-4491-93ED-5871F04CBD6F}"/>
              </a:ext>
            </a:extLst>
          </p:cNvPr>
          <p:cNvCxnSpPr/>
          <p:nvPr/>
        </p:nvCxnSpPr>
        <p:spPr>
          <a:xfrm>
            <a:off x="8152614" y="1954753"/>
            <a:ext cx="0" cy="42635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FB4276F-DC9D-4648-9D7E-1707D2B9C972}"/>
              </a:ext>
            </a:extLst>
          </p:cNvPr>
          <p:cNvCxnSpPr/>
          <p:nvPr/>
        </p:nvCxnSpPr>
        <p:spPr>
          <a:xfrm>
            <a:off x="4038600" y="1954753"/>
            <a:ext cx="0" cy="42635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90B1D5-BF37-4AD2-AAAF-308DA03809D7}"/>
              </a:ext>
            </a:extLst>
          </p:cNvPr>
          <p:cNvSpPr txBox="1"/>
          <p:nvPr/>
        </p:nvSpPr>
        <p:spPr>
          <a:xfrm>
            <a:off x="492996" y="1754698"/>
            <a:ext cx="344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Consumo</a:t>
            </a:r>
            <a:r>
              <a:rPr lang="es-ES" sz="2000" dirty="0"/>
              <a:t> (+7 variables)</a:t>
            </a:r>
            <a:endParaRPr lang="es-ES_tradnl" sz="2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B5ED86-8A56-422F-AA6F-411A09ED45BB}"/>
              </a:ext>
            </a:extLst>
          </p:cNvPr>
          <p:cNvSpPr txBox="1"/>
          <p:nvPr/>
        </p:nvSpPr>
        <p:spPr>
          <a:xfrm>
            <a:off x="4417540" y="1754698"/>
            <a:ext cx="344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Fechas</a:t>
            </a:r>
            <a:r>
              <a:rPr lang="es-ES" sz="2000" dirty="0"/>
              <a:t> (+18 variables)</a:t>
            </a:r>
            <a:endParaRPr lang="es-ES_tradnl" sz="2000" u="sng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C6F64E-40D7-4E23-856E-40348F495ABA}"/>
              </a:ext>
            </a:extLst>
          </p:cNvPr>
          <p:cNvSpPr txBox="1"/>
          <p:nvPr/>
        </p:nvSpPr>
        <p:spPr>
          <a:xfrm>
            <a:off x="8531553" y="1754698"/>
            <a:ext cx="404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Datos externos</a:t>
            </a:r>
            <a:r>
              <a:rPr lang="es-ES" sz="2000" dirty="0"/>
              <a:t> (+24 variables)</a:t>
            </a:r>
            <a:endParaRPr lang="es-ES_tradnl" sz="2000" u="sng" dirty="0"/>
          </a:p>
          <a:p>
            <a:endParaRPr lang="es-ES_tradnl" sz="2000" u="sng" dirty="0"/>
          </a:p>
        </p:txBody>
      </p:sp>
      <p:pic>
        <p:nvPicPr>
          <p:cNvPr id="15" name="Gráfico 14" descr="Casa contorno">
            <a:extLst>
              <a:ext uri="{FF2B5EF4-FFF2-40B4-BE49-F238E27FC236}">
                <a16:creationId xmlns:a16="http://schemas.microsoft.com/office/drawing/2014/main" id="{CCDD682E-BB5F-44FE-94C0-E98D3C244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283" y="4600346"/>
            <a:ext cx="804399" cy="804399"/>
          </a:xfrm>
          <a:prstGeom prst="rect">
            <a:avLst/>
          </a:prstGeom>
        </p:spPr>
      </p:pic>
      <p:pic>
        <p:nvPicPr>
          <p:cNvPr id="24" name="Gráfico 23" descr="Producción contorno">
            <a:extLst>
              <a:ext uri="{FF2B5EF4-FFF2-40B4-BE49-F238E27FC236}">
                <a16:creationId xmlns:a16="http://schemas.microsoft.com/office/drawing/2014/main" id="{E0F41F9E-C769-4E55-9990-089904ED10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48130" y="4570028"/>
            <a:ext cx="802800" cy="802800"/>
          </a:xfrm>
          <a:prstGeom prst="rect">
            <a:avLst/>
          </a:prstGeom>
        </p:spPr>
      </p:pic>
      <p:pic>
        <p:nvPicPr>
          <p:cNvPr id="26" name="Gráfico 25" descr="Tienda contorno">
            <a:extLst>
              <a:ext uri="{FF2B5EF4-FFF2-40B4-BE49-F238E27FC236}">
                <a16:creationId xmlns:a16="http://schemas.microsoft.com/office/drawing/2014/main" id="{F8C74DC0-EC2E-4BEC-BDE2-F9251542CA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3610" y="4600346"/>
            <a:ext cx="802800" cy="8028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144E4DE-0C1F-4051-964C-DEC086C420AC}"/>
              </a:ext>
            </a:extLst>
          </p:cNvPr>
          <p:cNvSpPr txBox="1"/>
          <p:nvPr/>
        </p:nvSpPr>
        <p:spPr>
          <a:xfrm>
            <a:off x="343565" y="5386101"/>
            <a:ext cx="105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&lt;400L/día</a:t>
            </a:r>
            <a:r>
              <a:rPr lang="es-ES" sz="1400" dirty="0">
                <a:solidFill>
                  <a:srgbClr val="FF0000"/>
                </a:solidFill>
              </a:rPr>
              <a:t> *</a:t>
            </a:r>
            <a:endParaRPr lang="es-ES" sz="1400" dirty="0"/>
          </a:p>
        </p:txBody>
      </p:sp>
      <p:pic>
        <p:nvPicPr>
          <p:cNvPr id="2056" name="Picture 8" descr="CEIP SANTO ANGEL">
            <a:extLst>
              <a:ext uri="{FF2B5EF4-FFF2-40B4-BE49-F238E27FC236}">
                <a16:creationId xmlns:a16="http://schemas.microsoft.com/office/drawing/2014/main" id="{8EA6ABC9-B9E0-413D-98A6-09033097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14" y="2639741"/>
            <a:ext cx="3091082" cy="3091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Estadísticas - Iconos gratis de negocio">
            <a:extLst>
              <a:ext uri="{FF2B5EF4-FFF2-40B4-BE49-F238E27FC236}">
                <a16:creationId xmlns:a16="http://schemas.microsoft.com/office/drawing/2014/main" id="{D2CF6F18-50B9-48B6-A82B-7806C7FB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14" y="2534406"/>
            <a:ext cx="1815098" cy="18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6">
            <a:extLst>
              <a:ext uri="{FF2B5EF4-FFF2-40B4-BE49-F238E27FC236}">
                <a16:creationId xmlns:a16="http://schemas.microsoft.com/office/drawing/2014/main" id="{BB3B725E-AA2F-404A-8E29-8303452B5753}"/>
              </a:ext>
            </a:extLst>
          </p:cNvPr>
          <p:cNvSpPr txBox="1"/>
          <p:nvPr/>
        </p:nvSpPr>
        <p:spPr>
          <a:xfrm>
            <a:off x="1481923" y="5406263"/>
            <a:ext cx="1054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&gt;400L/día &amp; &lt;4000L/día</a:t>
            </a:r>
          </a:p>
        </p:txBody>
      </p:sp>
      <p:sp>
        <p:nvSpPr>
          <p:cNvPr id="25" name="CuadroTexto 26">
            <a:extLst>
              <a:ext uri="{FF2B5EF4-FFF2-40B4-BE49-F238E27FC236}">
                <a16:creationId xmlns:a16="http://schemas.microsoft.com/office/drawing/2014/main" id="{4B849787-F90F-4901-A9DC-DF0C4C6D0A36}"/>
              </a:ext>
            </a:extLst>
          </p:cNvPr>
          <p:cNvSpPr txBox="1"/>
          <p:nvPr/>
        </p:nvSpPr>
        <p:spPr>
          <a:xfrm>
            <a:off x="2731020" y="5386039"/>
            <a:ext cx="10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&gt;4000L/día</a:t>
            </a:r>
          </a:p>
        </p:txBody>
      </p:sp>
      <p:sp>
        <p:nvSpPr>
          <p:cNvPr id="28" name="CuadroTexto 26">
            <a:extLst>
              <a:ext uri="{FF2B5EF4-FFF2-40B4-BE49-F238E27FC236}">
                <a16:creationId xmlns:a16="http://schemas.microsoft.com/office/drawing/2014/main" id="{1E209BAD-39B1-4B5F-BA3C-82A14899A731}"/>
              </a:ext>
            </a:extLst>
          </p:cNvPr>
          <p:cNvSpPr txBox="1"/>
          <p:nvPr/>
        </p:nvSpPr>
        <p:spPr>
          <a:xfrm>
            <a:off x="173406" y="6429111"/>
            <a:ext cx="3312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</a:rPr>
              <a:t>*Consumo diario por persona: 140L </a:t>
            </a:r>
            <a:r>
              <a:rPr lang="es-ES" sz="1200" dirty="0" err="1">
                <a:solidFill>
                  <a:srgbClr val="FF0000"/>
                </a:solidFill>
              </a:rPr>
              <a:t>aprox</a:t>
            </a:r>
            <a:endParaRPr lang="es-E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  <p:bldP spid="21" grpId="0"/>
      <p:bldP spid="27" grpId="0"/>
      <p:bldP spid="23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7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DB8A28A-6710-42A2-8B36-9BBA35B7B1AA}"/>
              </a:ext>
            </a:extLst>
          </p:cNvPr>
          <p:cNvSpPr txBox="1"/>
          <p:nvPr/>
        </p:nvSpPr>
        <p:spPr>
          <a:xfrm>
            <a:off x="312655" y="1060515"/>
            <a:ext cx="445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SELECCIÓN DE VARIABLES </a:t>
            </a:r>
          </a:p>
        </p:txBody>
      </p:sp>
      <p:pic>
        <p:nvPicPr>
          <p:cNvPr id="12" name="Picture 1" descr="Chart, bar chart, histogram&#10;&#10;Description automatically generated">
            <a:extLst>
              <a:ext uri="{FF2B5EF4-FFF2-40B4-BE49-F238E27FC236}">
                <a16:creationId xmlns:a16="http://schemas.microsoft.com/office/drawing/2014/main" id="{32592CF2-8D1E-45E9-8326-D436277E9DA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/>
          <a:stretch/>
        </p:blipFill>
        <p:spPr>
          <a:xfrm>
            <a:off x="7608858" y="2723180"/>
            <a:ext cx="4316226" cy="1651257"/>
          </a:xfrm>
          <a:prstGeom prst="rect">
            <a:avLst/>
          </a:prstGeom>
        </p:spPr>
      </p:pic>
      <p:pic>
        <p:nvPicPr>
          <p:cNvPr id="15" name="Picture 2" descr="Chart, bar chart, histogram&#10;&#10;Description automatically generated">
            <a:extLst>
              <a:ext uri="{FF2B5EF4-FFF2-40B4-BE49-F238E27FC236}">
                <a16:creationId xmlns:a16="http://schemas.microsoft.com/office/drawing/2014/main" id="{B1622B8F-273D-414A-BBB6-EE5C40E0F5E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/>
          <a:stretch/>
        </p:blipFill>
        <p:spPr>
          <a:xfrm>
            <a:off x="191099" y="2651144"/>
            <a:ext cx="4316226" cy="1700576"/>
          </a:xfrm>
          <a:prstGeom prst="rect">
            <a:avLst/>
          </a:prstGeom>
        </p:spPr>
      </p:pic>
      <p:cxnSp>
        <p:nvCxnSpPr>
          <p:cNvPr id="5126" name="Conector recto 5125">
            <a:extLst>
              <a:ext uri="{FF2B5EF4-FFF2-40B4-BE49-F238E27FC236}">
                <a16:creationId xmlns:a16="http://schemas.microsoft.com/office/drawing/2014/main" id="{0C6CB205-7908-41FB-BDAB-CA6130299CE3}"/>
              </a:ext>
            </a:extLst>
          </p:cNvPr>
          <p:cNvCxnSpPr/>
          <p:nvPr/>
        </p:nvCxnSpPr>
        <p:spPr>
          <a:xfrm>
            <a:off x="1329179" y="48925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Flecha: curvada hacia la derecha 5145">
            <a:extLst>
              <a:ext uri="{FF2B5EF4-FFF2-40B4-BE49-F238E27FC236}">
                <a16:creationId xmlns:a16="http://schemas.microsoft.com/office/drawing/2014/main" id="{8944606C-2224-43FE-8DAC-CE42849EF252}"/>
              </a:ext>
            </a:extLst>
          </p:cNvPr>
          <p:cNvSpPr/>
          <p:nvPr/>
        </p:nvSpPr>
        <p:spPr>
          <a:xfrm rot="20587985">
            <a:off x="213116" y="4286475"/>
            <a:ext cx="466695" cy="1093805"/>
          </a:xfrm>
          <a:prstGeom prst="curvedRightArrow">
            <a:avLst>
              <a:gd name="adj1" fmla="val 25000"/>
              <a:gd name="adj2" fmla="val 50000"/>
              <a:gd name="adj3" fmla="val 22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9" name="Flecha: curvada hacia la derecha 58">
            <a:extLst>
              <a:ext uri="{FF2B5EF4-FFF2-40B4-BE49-F238E27FC236}">
                <a16:creationId xmlns:a16="http://schemas.microsoft.com/office/drawing/2014/main" id="{2CEE7DB6-B895-4203-862E-B795E8994D34}"/>
              </a:ext>
            </a:extLst>
          </p:cNvPr>
          <p:cNvSpPr/>
          <p:nvPr/>
        </p:nvSpPr>
        <p:spPr>
          <a:xfrm rot="9797490" flipH="1" flipV="1">
            <a:off x="7476122" y="4448415"/>
            <a:ext cx="446650" cy="939296"/>
          </a:xfrm>
          <a:prstGeom prst="curvedRightArrow">
            <a:avLst>
              <a:gd name="adj1" fmla="val 25000"/>
              <a:gd name="adj2" fmla="val 50000"/>
              <a:gd name="adj3" fmla="val 22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6046B-BF10-4F15-80D4-30F90606D7FD}"/>
              </a:ext>
            </a:extLst>
          </p:cNvPr>
          <p:cNvGrpSpPr/>
          <p:nvPr/>
        </p:nvGrpSpPr>
        <p:grpSpPr>
          <a:xfrm>
            <a:off x="8153400" y="4364225"/>
            <a:ext cx="2993293" cy="2463800"/>
            <a:chOff x="7797982" y="977878"/>
            <a:chExt cx="2993293" cy="246380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F97E9B4D-AC4D-454B-9685-45107D923C28}"/>
                </a:ext>
              </a:extLst>
            </p:cNvPr>
            <p:cNvSpPr/>
            <p:nvPr/>
          </p:nvSpPr>
          <p:spPr>
            <a:xfrm>
              <a:off x="7797982" y="977878"/>
              <a:ext cx="2993293" cy="24638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148" name="Imagen 5147">
              <a:extLst>
                <a:ext uri="{FF2B5EF4-FFF2-40B4-BE49-F238E27FC236}">
                  <a16:creationId xmlns:a16="http://schemas.microsoft.com/office/drawing/2014/main" id="{60375FF7-1F6D-4FD1-85E0-CD6819BEE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6713"/>
            <a:stretch/>
          </p:blipFill>
          <p:spPr>
            <a:xfrm>
              <a:off x="8285760" y="1392098"/>
              <a:ext cx="2017738" cy="167313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CFAD93-4848-435C-AC71-101F50B35404}"/>
              </a:ext>
            </a:extLst>
          </p:cNvPr>
          <p:cNvGrpSpPr/>
          <p:nvPr/>
        </p:nvGrpSpPr>
        <p:grpSpPr>
          <a:xfrm>
            <a:off x="868020" y="4374437"/>
            <a:ext cx="2962384" cy="2463800"/>
            <a:chOff x="1354386" y="4295775"/>
            <a:chExt cx="3153833" cy="246380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3AA4A19-83CA-4A0F-902F-FC828EDC1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2427" y="4729386"/>
              <a:ext cx="2526170" cy="1809526"/>
            </a:xfrm>
            <a:prstGeom prst="rect">
              <a:avLst/>
            </a:prstGeom>
          </p:spPr>
        </p:pic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A163F697-B97C-4FAC-B9B3-B97C14DA7B21}"/>
                </a:ext>
              </a:extLst>
            </p:cNvPr>
            <p:cNvSpPr/>
            <p:nvPr/>
          </p:nvSpPr>
          <p:spPr>
            <a:xfrm>
              <a:off x="1354386" y="4295775"/>
              <a:ext cx="3153833" cy="24638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149" name="CuadroTexto 5148">
            <a:extLst>
              <a:ext uri="{FF2B5EF4-FFF2-40B4-BE49-F238E27FC236}">
                <a16:creationId xmlns:a16="http://schemas.microsoft.com/office/drawing/2014/main" id="{A374DBF4-D1AB-4294-B9C4-F7E1B5C74FCD}"/>
              </a:ext>
            </a:extLst>
          </p:cNvPr>
          <p:cNvSpPr txBox="1"/>
          <p:nvPr/>
        </p:nvSpPr>
        <p:spPr>
          <a:xfrm>
            <a:off x="3693170" y="4397458"/>
            <a:ext cx="130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Regresión Lineal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6B94394-1A7F-4767-9990-EB7A8748A083}"/>
              </a:ext>
            </a:extLst>
          </p:cNvPr>
          <p:cNvSpPr txBox="1"/>
          <p:nvPr/>
        </p:nvSpPr>
        <p:spPr>
          <a:xfrm>
            <a:off x="10788904" y="4351720"/>
            <a:ext cx="130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rgbClr val="FF0000"/>
                </a:solidFill>
              </a:rPr>
              <a:t>Random</a:t>
            </a:r>
            <a:r>
              <a:rPr lang="es-ES" b="1" dirty="0">
                <a:solidFill>
                  <a:srgbClr val="FF0000"/>
                </a:solidFill>
              </a:rPr>
              <a:t> Forest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19" name="CuadroTexto 63">
            <a:extLst>
              <a:ext uri="{FF2B5EF4-FFF2-40B4-BE49-F238E27FC236}">
                <a16:creationId xmlns:a16="http://schemas.microsoft.com/office/drawing/2014/main" id="{3F8E2E01-25CC-47EB-AE6C-EEB22768E7E7}"/>
              </a:ext>
            </a:extLst>
          </p:cNvPr>
          <p:cNvSpPr txBox="1"/>
          <p:nvPr/>
        </p:nvSpPr>
        <p:spPr>
          <a:xfrm>
            <a:off x="5390469" y="1703593"/>
            <a:ext cx="431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Se descarta un primer conjunto de variables por alta correlación o redundancia en el significado</a:t>
            </a:r>
            <a:endParaRPr lang="es-ES_tradnl" sz="1600" b="1" dirty="0"/>
          </a:p>
        </p:txBody>
      </p:sp>
      <p:sp>
        <p:nvSpPr>
          <p:cNvPr id="20" name="CuadroTexto 63">
            <a:extLst>
              <a:ext uri="{FF2B5EF4-FFF2-40B4-BE49-F238E27FC236}">
                <a16:creationId xmlns:a16="http://schemas.microsoft.com/office/drawing/2014/main" id="{1111BF70-323E-4A05-BEA8-68CFC3E9FC5E}"/>
              </a:ext>
            </a:extLst>
          </p:cNvPr>
          <p:cNvSpPr txBox="1"/>
          <p:nvPr/>
        </p:nvSpPr>
        <p:spPr>
          <a:xfrm>
            <a:off x="5441603" y="2753203"/>
            <a:ext cx="2386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Data </a:t>
            </a:r>
            <a:r>
              <a:rPr lang="es-ES" sz="1600" b="1" dirty="0" err="1"/>
              <a:t>standarization</a:t>
            </a:r>
            <a:endParaRPr lang="es-ES" sz="1600" b="1" dirty="0"/>
          </a:p>
          <a:p>
            <a:endParaRPr lang="es-ES" sz="1600" b="1" dirty="0"/>
          </a:p>
          <a:p>
            <a:r>
              <a:rPr lang="es-ES" sz="1600" b="1" dirty="0"/>
              <a:t>Recursive </a:t>
            </a:r>
            <a:r>
              <a:rPr lang="es-ES" sz="1600" b="1" dirty="0" err="1"/>
              <a:t>Feature</a:t>
            </a:r>
            <a:r>
              <a:rPr lang="es-ES" sz="1600" b="1" dirty="0"/>
              <a:t> </a:t>
            </a:r>
            <a:r>
              <a:rPr lang="es-ES" sz="1600" b="1" dirty="0" err="1"/>
              <a:t>eilimination</a:t>
            </a:r>
            <a:endParaRPr lang="es-ES" sz="1600" b="1" dirty="0"/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933CCCA7-16AD-42BC-B104-77BA6AB66583}"/>
              </a:ext>
            </a:extLst>
          </p:cNvPr>
          <p:cNvGrpSpPr>
            <a:grpSpLocks noChangeAspect="1"/>
          </p:cNvGrpSpPr>
          <p:nvPr/>
        </p:nvGrpSpPr>
        <p:grpSpPr>
          <a:xfrm>
            <a:off x="5027358" y="1840568"/>
            <a:ext cx="385665" cy="360000"/>
            <a:chOff x="-2187576" y="5018088"/>
            <a:chExt cx="882651" cy="823913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5B8F28C-92F3-4F4E-A62A-A83D13C79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87576" y="5018088"/>
              <a:ext cx="882651" cy="823913"/>
            </a:xfrm>
            <a:custGeom>
              <a:avLst/>
              <a:gdLst>
                <a:gd name="T0" fmla="*/ 33 w 232"/>
                <a:gd name="T1" fmla="*/ 170 h 217"/>
                <a:gd name="T2" fmla="*/ 55 w 232"/>
                <a:gd name="T3" fmla="*/ 32 h 217"/>
                <a:gd name="T4" fmla="*/ 199 w 232"/>
                <a:gd name="T5" fmla="*/ 52 h 217"/>
                <a:gd name="T6" fmla="*/ 173 w 232"/>
                <a:gd name="T7" fmla="*/ 184 h 217"/>
                <a:gd name="T8" fmla="*/ 33 w 232"/>
                <a:gd name="T9" fmla="*/ 17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7">
                  <a:moveTo>
                    <a:pt x="33" y="170"/>
                  </a:moveTo>
                  <a:cubicBezTo>
                    <a:pt x="0" y="126"/>
                    <a:pt x="10" y="65"/>
                    <a:pt x="55" y="32"/>
                  </a:cubicBezTo>
                  <a:cubicBezTo>
                    <a:pt x="101" y="0"/>
                    <a:pt x="165" y="9"/>
                    <a:pt x="199" y="52"/>
                  </a:cubicBezTo>
                  <a:cubicBezTo>
                    <a:pt x="232" y="96"/>
                    <a:pt x="218" y="152"/>
                    <a:pt x="173" y="184"/>
                  </a:cubicBezTo>
                  <a:cubicBezTo>
                    <a:pt x="127" y="217"/>
                    <a:pt x="66" y="213"/>
                    <a:pt x="33" y="17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AE60E30-683A-413B-86E5-DFBC6F56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6425" y="5237163"/>
              <a:ext cx="247650" cy="209550"/>
            </a:xfrm>
            <a:custGeom>
              <a:avLst/>
              <a:gdLst>
                <a:gd name="T0" fmla="*/ 31 w 65"/>
                <a:gd name="T1" fmla="*/ 43 h 55"/>
                <a:gd name="T2" fmla="*/ 0 w 65"/>
                <a:gd name="T3" fmla="*/ 22 h 55"/>
                <a:gd name="T4" fmla="*/ 31 w 65"/>
                <a:gd name="T5" fmla="*/ 0 h 55"/>
                <a:gd name="T6" fmla="*/ 31 w 65"/>
                <a:gd name="T7" fmla="*/ 12 h 55"/>
                <a:gd name="T8" fmla="*/ 43 w 65"/>
                <a:gd name="T9" fmla="*/ 12 h 55"/>
                <a:gd name="T10" fmla="*/ 65 w 65"/>
                <a:gd name="T11" fmla="*/ 33 h 55"/>
                <a:gd name="T12" fmla="*/ 53 w 65"/>
                <a:gd name="T13" fmla="*/ 55 h 55"/>
                <a:gd name="T14" fmla="*/ 53 w 65"/>
                <a:gd name="T15" fmla="*/ 40 h 55"/>
                <a:gd name="T16" fmla="*/ 42 w 65"/>
                <a:gd name="T17" fmla="*/ 31 h 55"/>
                <a:gd name="T18" fmla="*/ 31 w 65"/>
                <a:gd name="T19" fmla="*/ 31 h 55"/>
                <a:gd name="T20" fmla="*/ 31 w 65"/>
                <a:gd name="T2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5">
                  <a:moveTo>
                    <a:pt x="31" y="43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7" y="12"/>
                    <a:pt x="43" y="12"/>
                  </a:cubicBezTo>
                  <a:cubicBezTo>
                    <a:pt x="51" y="12"/>
                    <a:pt x="65" y="19"/>
                    <a:pt x="65" y="33"/>
                  </a:cubicBezTo>
                  <a:cubicBezTo>
                    <a:pt x="65" y="43"/>
                    <a:pt x="57" y="53"/>
                    <a:pt x="53" y="55"/>
                  </a:cubicBezTo>
                  <a:cubicBezTo>
                    <a:pt x="53" y="55"/>
                    <a:pt x="53" y="42"/>
                    <a:pt x="53" y="40"/>
                  </a:cubicBezTo>
                  <a:cubicBezTo>
                    <a:pt x="53" y="38"/>
                    <a:pt x="52" y="31"/>
                    <a:pt x="42" y="31"/>
                  </a:cubicBezTo>
                  <a:cubicBezTo>
                    <a:pt x="31" y="31"/>
                    <a:pt x="31" y="31"/>
                    <a:pt x="31" y="31"/>
                  </a:cubicBezTo>
                  <a:lnTo>
                    <a:pt x="31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837A19C-FC2B-4F6C-B64F-53072D16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6425" y="5416550"/>
              <a:ext cx="247650" cy="204788"/>
            </a:xfrm>
            <a:custGeom>
              <a:avLst/>
              <a:gdLst>
                <a:gd name="T0" fmla="*/ 35 w 65"/>
                <a:gd name="T1" fmla="*/ 23 h 54"/>
                <a:gd name="T2" fmla="*/ 24 w 65"/>
                <a:gd name="T3" fmla="*/ 23 h 54"/>
                <a:gd name="T4" fmla="*/ 13 w 65"/>
                <a:gd name="T5" fmla="*/ 15 h 54"/>
                <a:gd name="T6" fmla="*/ 13 w 65"/>
                <a:gd name="T7" fmla="*/ 0 h 54"/>
                <a:gd name="T8" fmla="*/ 0 w 65"/>
                <a:gd name="T9" fmla="*/ 22 h 54"/>
                <a:gd name="T10" fmla="*/ 23 w 65"/>
                <a:gd name="T11" fmla="*/ 42 h 54"/>
                <a:gd name="T12" fmla="*/ 35 w 65"/>
                <a:gd name="T13" fmla="*/ 42 h 54"/>
                <a:gd name="T14" fmla="*/ 35 w 65"/>
                <a:gd name="T15" fmla="*/ 54 h 54"/>
                <a:gd name="T16" fmla="*/ 65 w 65"/>
                <a:gd name="T17" fmla="*/ 33 h 54"/>
                <a:gd name="T18" fmla="*/ 35 w 65"/>
                <a:gd name="T19" fmla="*/ 11 h 54"/>
                <a:gd name="T20" fmla="*/ 35 w 65"/>
                <a:gd name="T21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4">
                  <a:moveTo>
                    <a:pt x="35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14" y="23"/>
                    <a:pt x="13" y="16"/>
                    <a:pt x="13" y="15"/>
                  </a:cubicBezTo>
                  <a:cubicBezTo>
                    <a:pt x="12" y="12"/>
                    <a:pt x="13" y="0"/>
                    <a:pt x="13" y="0"/>
                  </a:cubicBezTo>
                  <a:cubicBezTo>
                    <a:pt x="9" y="1"/>
                    <a:pt x="0" y="11"/>
                    <a:pt x="0" y="22"/>
                  </a:cubicBezTo>
                  <a:cubicBezTo>
                    <a:pt x="0" y="35"/>
                    <a:pt x="14" y="42"/>
                    <a:pt x="23" y="42"/>
                  </a:cubicBezTo>
                  <a:cubicBezTo>
                    <a:pt x="29" y="42"/>
                    <a:pt x="35" y="42"/>
                    <a:pt x="35" y="4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35" y="11"/>
                    <a:pt x="35" y="11"/>
                    <a:pt x="35" y="11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0542C9-44A5-410E-B99E-04D47E6E0377}"/>
              </a:ext>
            </a:extLst>
          </p:cNvPr>
          <p:cNvGrpSpPr>
            <a:grpSpLocks noChangeAspect="1"/>
          </p:cNvGrpSpPr>
          <p:nvPr/>
        </p:nvGrpSpPr>
        <p:grpSpPr>
          <a:xfrm>
            <a:off x="5021018" y="2762926"/>
            <a:ext cx="385329" cy="360000"/>
            <a:chOff x="7573963" y="3556000"/>
            <a:chExt cx="847725" cy="798513"/>
          </a:xfrm>
        </p:grpSpPr>
        <p:sp>
          <p:nvSpPr>
            <p:cNvPr id="29" name="Freeform 120">
              <a:extLst>
                <a:ext uri="{FF2B5EF4-FFF2-40B4-BE49-F238E27FC236}">
                  <a16:creationId xmlns:a16="http://schemas.microsoft.com/office/drawing/2014/main" id="{69266EF5-59EA-4441-8AD3-F2C2EAF18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3" y="3556000"/>
              <a:ext cx="847725" cy="798513"/>
            </a:xfrm>
            <a:custGeom>
              <a:avLst/>
              <a:gdLst>
                <a:gd name="T0" fmla="*/ 51 w 440"/>
                <a:gd name="T1" fmla="*/ 299 h 411"/>
                <a:gd name="T2" fmla="*/ 127 w 440"/>
                <a:gd name="T3" fmla="*/ 49 h 411"/>
                <a:gd name="T4" fmla="*/ 389 w 440"/>
                <a:gd name="T5" fmla="*/ 123 h 411"/>
                <a:gd name="T6" fmla="*/ 306 w 440"/>
                <a:gd name="T7" fmla="*/ 362 h 411"/>
                <a:gd name="T8" fmla="*/ 51 w 440"/>
                <a:gd name="T9" fmla="*/ 29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411">
                  <a:moveTo>
                    <a:pt x="51" y="299"/>
                  </a:moveTo>
                  <a:cubicBezTo>
                    <a:pt x="0" y="209"/>
                    <a:pt x="34" y="97"/>
                    <a:pt x="127" y="49"/>
                  </a:cubicBezTo>
                  <a:cubicBezTo>
                    <a:pt x="221" y="0"/>
                    <a:pt x="338" y="33"/>
                    <a:pt x="389" y="123"/>
                  </a:cubicBezTo>
                  <a:cubicBezTo>
                    <a:pt x="440" y="213"/>
                    <a:pt x="400" y="314"/>
                    <a:pt x="306" y="362"/>
                  </a:cubicBezTo>
                  <a:cubicBezTo>
                    <a:pt x="213" y="411"/>
                    <a:pt x="102" y="388"/>
                    <a:pt x="51" y="2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0" name="Freeform 121">
              <a:extLst>
                <a:ext uri="{FF2B5EF4-FFF2-40B4-BE49-F238E27FC236}">
                  <a16:creationId xmlns:a16="http://schemas.microsoft.com/office/drawing/2014/main" id="{D355E234-5CDF-4EED-A37D-0ECAE403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3794125"/>
              <a:ext cx="385762" cy="355600"/>
            </a:xfrm>
            <a:custGeom>
              <a:avLst/>
              <a:gdLst>
                <a:gd name="T0" fmla="*/ 133 w 200"/>
                <a:gd name="T1" fmla="*/ 2 h 184"/>
                <a:gd name="T2" fmla="*/ 9 w 200"/>
                <a:gd name="T3" fmla="*/ 2 h 184"/>
                <a:gd name="T4" fmla="*/ 0 w 200"/>
                <a:gd name="T5" fmla="*/ 44 h 184"/>
                <a:gd name="T6" fmla="*/ 7 w 200"/>
                <a:gd name="T7" fmla="*/ 170 h 184"/>
                <a:gd name="T8" fmla="*/ 180 w 200"/>
                <a:gd name="T9" fmla="*/ 165 h 184"/>
                <a:gd name="T10" fmla="*/ 177 w 200"/>
                <a:gd name="T11" fmla="*/ 61 h 184"/>
                <a:gd name="T12" fmla="*/ 174 w 200"/>
                <a:gd name="T13" fmla="*/ 15 h 184"/>
                <a:gd name="T14" fmla="*/ 171 w 200"/>
                <a:gd name="T15" fmla="*/ 0 h 184"/>
                <a:gd name="T16" fmla="*/ 133 w 200"/>
                <a:gd name="T1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84">
                  <a:moveTo>
                    <a:pt x="133" y="2"/>
                  </a:moveTo>
                  <a:cubicBezTo>
                    <a:pt x="133" y="2"/>
                    <a:pt x="39" y="21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7" y="170"/>
                    <a:pt x="7" y="170"/>
                    <a:pt x="7" y="170"/>
                  </a:cubicBezTo>
                  <a:cubicBezTo>
                    <a:pt x="7" y="170"/>
                    <a:pt x="161" y="184"/>
                    <a:pt x="180" y="165"/>
                  </a:cubicBezTo>
                  <a:cubicBezTo>
                    <a:pt x="200" y="145"/>
                    <a:pt x="177" y="61"/>
                    <a:pt x="177" y="61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1" y="0"/>
                    <a:pt x="171" y="0"/>
                    <a:pt x="171" y="0"/>
                  </a:cubicBezTo>
                  <a:lnTo>
                    <a:pt x="133" y="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1" name="Freeform 122">
              <a:extLst>
                <a:ext uri="{FF2B5EF4-FFF2-40B4-BE49-F238E27FC236}">
                  <a16:creationId xmlns:a16="http://schemas.microsoft.com/office/drawing/2014/main" id="{2578843D-D9D5-431A-BA3E-618711D6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1" y="3738563"/>
              <a:ext cx="303212" cy="341313"/>
            </a:xfrm>
            <a:custGeom>
              <a:avLst/>
              <a:gdLst>
                <a:gd name="T0" fmla="*/ 152 w 157"/>
                <a:gd name="T1" fmla="*/ 4 h 176"/>
                <a:gd name="T2" fmla="*/ 149 w 157"/>
                <a:gd name="T3" fmla="*/ 2 h 176"/>
                <a:gd name="T4" fmla="*/ 139 w 157"/>
                <a:gd name="T5" fmla="*/ 4 h 176"/>
                <a:gd name="T6" fmla="*/ 62 w 157"/>
                <a:gd name="T7" fmla="*/ 112 h 176"/>
                <a:gd name="T8" fmla="*/ 45 w 157"/>
                <a:gd name="T9" fmla="*/ 81 h 176"/>
                <a:gd name="T10" fmla="*/ 45 w 157"/>
                <a:gd name="T11" fmla="*/ 81 h 176"/>
                <a:gd name="T12" fmla="*/ 34 w 157"/>
                <a:gd name="T13" fmla="*/ 75 h 176"/>
                <a:gd name="T14" fmla="*/ 17 w 157"/>
                <a:gd name="T15" fmla="*/ 81 h 176"/>
                <a:gd name="T16" fmla="*/ 5 w 157"/>
                <a:gd name="T17" fmla="*/ 107 h 176"/>
                <a:gd name="T18" fmla="*/ 5 w 157"/>
                <a:gd name="T19" fmla="*/ 107 h 176"/>
                <a:gd name="T20" fmla="*/ 54 w 157"/>
                <a:gd name="T21" fmla="*/ 173 h 176"/>
                <a:gd name="T22" fmla="*/ 60 w 157"/>
                <a:gd name="T23" fmla="*/ 176 h 176"/>
                <a:gd name="T24" fmla="*/ 60 w 157"/>
                <a:gd name="T25" fmla="*/ 176 h 176"/>
                <a:gd name="T26" fmla="*/ 67 w 157"/>
                <a:gd name="T27" fmla="*/ 173 h 176"/>
                <a:gd name="T28" fmla="*/ 155 w 157"/>
                <a:gd name="T29" fmla="*/ 14 h 176"/>
                <a:gd name="T30" fmla="*/ 152 w 157"/>
                <a:gd name="T31" fmla="*/ 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76">
                  <a:moveTo>
                    <a:pt x="152" y="4"/>
                  </a:moveTo>
                  <a:cubicBezTo>
                    <a:pt x="149" y="2"/>
                    <a:pt x="149" y="2"/>
                    <a:pt x="149" y="2"/>
                  </a:cubicBezTo>
                  <a:cubicBezTo>
                    <a:pt x="146" y="0"/>
                    <a:pt x="141" y="1"/>
                    <a:pt x="139" y="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4" y="79"/>
                    <a:pt x="41" y="75"/>
                    <a:pt x="34" y="75"/>
                  </a:cubicBezTo>
                  <a:cubicBezTo>
                    <a:pt x="29" y="75"/>
                    <a:pt x="22" y="77"/>
                    <a:pt x="17" y="81"/>
                  </a:cubicBezTo>
                  <a:cubicBezTo>
                    <a:pt x="5" y="88"/>
                    <a:pt x="0" y="99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4" y="173"/>
                    <a:pt x="54" y="173"/>
                    <a:pt x="54" y="173"/>
                  </a:cubicBezTo>
                  <a:cubicBezTo>
                    <a:pt x="55" y="175"/>
                    <a:pt x="57" y="176"/>
                    <a:pt x="60" y="176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63" y="176"/>
                    <a:pt x="65" y="175"/>
                    <a:pt x="67" y="173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7" y="11"/>
                    <a:pt x="155" y="6"/>
                    <a:pt x="15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2" name="Freeform 123">
              <a:extLst>
                <a:ext uri="{FF2B5EF4-FFF2-40B4-BE49-F238E27FC236}">
                  <a16:creationId xmlns:a16="http://schemas.microsoft.com/office/drawing/2014/main" id="{62C3E3D7-A424-4A97-92C4-6E849B54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1" y="3781425"/>
              <a:ext cx="381000" cy="365125"/>
            </a:xfrm>
            <a:custGeom>
              <a:avLst/>
              <a:gdLst>
                <a:gd name="T0" fmla="*/ 77 w 198"/>
                <a:gd name="T1" fmla="*/ 188 h 188"/>
                <a:gd name="T2" fmla="*/ 16 w 198"/>
                <a:gd name="T3" fmla="*/ 187 h 188"/>
                <a:gd name="T4" fmla="*/ 9 w 198"/>
                <a:gd name="T5" fmla="*/ 187 h 188"/>
                <a:gd name="T6" fmla="*/ 8 w 198"/>
                <a:gd name="T7" fmla="*/ 180 h 188"/>
                <a:gd name="T8" fmla="*/ 3 w 198"/>
                <a:gd name="T9" fmla="*/ 98 h 188"/>
                <a:gd name="T10" fmla="*/ 13 w 198"/>
                <a:gd name="T11" fmla="*/ 4 h 188"/>
                <a:gd name="T12" fmla="*/ 25 w 198"/>
                <a:gd name="T13" fmla="*/ 5 h 188"/>
                <a:gd name="T14" fmla="*/ 177 w 198"/>
                <a:gd name="T15" fmla="*/ 0 h 188"/>
                <a:gd name="T16" fmla="*/ 163 w 198"/>
                <a:gd name="T17" fmla="*/ 19 h 188"/>
                <a:gd name="T18" fmla="*/ 21 w 198"/>
                <a:gd name="T19" fmla="*/ 21 h 188"/>
                <a:gd name="T20" fmla="*/ 24 w 198"/>
                <a:gd name="T21" fmla="*/ 171 h 188"/>
                <a:gd name="T22" fmla="*/ 181 w 198"/>
                <a:gd name="T23" fmla="*/ 165 h 188"/>
                <a:gd name="T24" fmla="*/ 176 w 198"/>
                <a:gd name="T25" fmla="*/ 44 h 188"/>
                <a:gd name="T26" fmla="*/ 192 w 198"/>
                <a:gd name="T27" fmla="*/ 16 h 188"/>
                <a:gd name="T28" fmla="*/ 198 w 198"/>
                <a:gd name="T29" fmla="*/ 176 h 188"/>
                <a:gd name="T30" fmla="*/ 192 w 198"/>
                <a:gd name="T31" fmla="*/ 178 h 188"/>
                <a:gd name="T32" fmla="*/ 77 w 198"/>
                <a:gd name="T3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188">
                  <a:moveTo>
                    <a:pt x="77" y="188"/>
                  </a:moveTo>
                  <a:cubicBezTo>
                    <a:pt x="45" y="188"/>
                    <a:pt x="19" y="187"/>
                    <a:pt x="16" y="187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79"/>
                    <a:pt x="5" y="139"/>
                    <a:pt x="3" y="98"/>
                  </a:cubicBezTo>
                  <a:cubicBezTo>
                    <a:pt x="0" y="11"/>
                    <a:pt x="7" y="7"/>
                    <a:pt x="13" y="4"/>
                  </a:cubicBezTo>
                  <a:cubicBezTo>
                    <a:pt x="17" y="2"/>
                    <a:pt x="21" y="2"/>
                    <a:pt x="25" y="5"/>
                  </a:cubicBezTo>
                  <a:cubicBezTo>
                    <a:pt x="36" y="14"/>
                    <a:pt x="140" y="5"/>
                    <a:pt x="177" y="0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48" y="21"/>
                    <a:pt x="48" y="32"/>
                    <a:pt x="21" y="21"/>
                  </a:cubicBezTo>
                  <a:cubicBezTo>
                    <a:pt x="17" y="41"/>
                    <a:pt x="19" y="109"/>
                    <a:pt x="24" y="171"/>
                  </a:cubicBezTo>
                  <a:cubicBezTo>
                    <a:pt x="64" y="172"/>
                    <a:pt x="150" y="173"/>
                    <a:pt x="181" y="165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92" y="178"/>
                    <a:pt x="192" y="178"/>
                    <a:pt x="192" y="178"/>
                  </a:cubicBezTo>
                  <a:cubicBezTo>
                    <a:pt x="173" y="186"/>
                    <a:pt x="120" y="188"/>
                    <a:pt x="77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E99AEA-D144-4B80-B1E4-E943D3444CEF}"/>
              </a:ext>
            </a:extLst>
          </p:cNvPr>
          <p:cNvGrpSpPr>
            <a:grpSpLocks noChangeAspect="1"/>
          </p:cNvGrpSpPr>
          <p:nvPr/>
        </p:nvGrpSpPr>
        <p:grpSpPr>
          <a:xfrm>
            <a:off x="5018514" y="3368808"/>
            <a:ext cx="381677" cy="360000"/>
            <a:chOff x="377825" y="5630863"/>
            <a:chExt cx="922337" cy="869950"/>
          </a:xfrm>
        </p:grpSpPr>
        <p:sp>
          <p:nvSpPr>
            <p:cNvPr id="34" name="Freeform 227">
              <a:extLst>
                <a:ext uri="{FF2B5EF4-FFF2-40B4-BE49-F238E27FC236}">
                  <a16:creationId xmlns:a16="http://schemas.microsoft.com/office/drawing/2014/main" id="{404808F5-C199-49EE-8A08-0C461780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" y="5630863"/>
              <a:ext cx="922337" cy="869950"/>
            </a:xfrm>
            <a:custGeom>
              <a:avLst/>
              <a:gdLst>
                <a:gd name="T0" fmla="*/ 69 w 479"/>
                <a:gd name="T1" fmla="*/ 331 h 449"/>
                <a:gd name="T2" fmla="*/ 115 w 479"/>
                <a:gd name="T3" fmla="*/ 67 h 449"/>
                <a:gd name="T4" fmla="*/ 412 w 479"/>
                <a:gd name="T5" fmla="*/ 109 h 449"/>
                <a:gd name="T6" fmla="*/ 358 w 479"/>
                <a:gd name="T7" fmla="*/ 382 h 449"/>
                <a:gd name="T8" fmla="*/ 69 w 479"/>
                <a:gd name="T9" fmla="*/ 33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449">
                  <a:moveTo>
                    <a:pt x="69" y="331"/>
                  </a:moveTo>
                  <a:cubicBezTo>
                    <a:pt x="0" y="241"/>
                    <a:pt x="21" y="134"/>
                    <a:pt x="115" y="67"/>
                  </a:cubicBezTo>
                  <a:cubicBezTo>
                    <a:pt x="210" y="0"/>
                    <a:pt x="343" y="18"/>
                    <a:pt x="412" y="109"/>
                  </a:cubicBezTo>
                  <a:cubicBezTo>
                    <a:pt x="454" y="164"/>
                    <a:pt x="479" y="296"/>
                    <a:pt x="358" y="382"/>
                  </a:cubicBezTo>
                  <a:cubicBezTo>
                    <a:pt x="263" y="449"/>
                    <a:pt x="138" y="421"/>
                    <a:pt x="69" y="3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5" name="Freeform 244">
              <a:extLst>
                <a:ext uri="{FF2B5EF4-FFF2-40B4-BE49-F238E27FC236}">
                  <a16:creationId xmlns:a16="http://schemas.microsoft.com/office/drawing/2014/main" id="{DB2655D4-DE2D-428A-ABD3-4606446A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" y="5886450"/>
              <a:ext cx="188912" cy="327025"/>
            </a:xfrm>
            <a:custGeom>
              <a:avLst/>
              <a:gdLst>
                <a:gd name="T0" fmla="*/ 99 w 99"/>
                <a:gd name="T1" fmla="*/ 169 h 169"/>
                <a:gd name="T2" fmla="*/ 99 w 99"/>
                <a:gd name="T3" fmla="*/ 169 h 169"/>
                <a:gd name="T4" fmla="*/ 99 w 99"/>
                <a:gd name="T5" fmla="*/ 169 h 169"/>
                <a:gd name="T6" fmla="*/ 99 w 99"/>
                <a:gd name="T7" fmla="*/ 0 h 169"/>
                <a:gd name="T8" fmla="*/ 28 w 99"/>
                <a:gd name="T9" fmla="*/ 0 h 169"/>
                <a:gd name="T10" fmla="*/ 0 w 99"/>
                <a:gd name="T11" fmla="*/ 28 h 169"/>
                <a:gd name="T12" fmla="*/ 0 w 99"/>
                <a:gd name="T13" fmla="*/ 169 h 169"/>
                <a:gd name="T14" fmla="*/ 0 w 99"/>
                <a:gd name="T15" fmla="*/ 169 h 169"/>
                <a:gd name="T16" fmla="*/ 99 w 99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9">
                  <a:moveTo>
                    <a:pt x="99" y="169"/>
                  </a:moveTo>
                  <a:cubicBezTo>
                    <a:pt x="99" y="169"/>
                    <a:pt x="99" y="169"/>
                    <a:pt x="99" y="169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lnTo>
                    <a:pt x="9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6" name="Freeform 245">
              <a:extLst>
                <a:ext uri="{FF2B5EF4-FFF2-40B4-BE49-F238E27FC236}">
                  <a16:creationId xmlns:a16="http://schemas.microsoft.com/office/drawing/2014/main" id="{33E72448-FE47-4121-9CAB-03C9483A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" y="5976938"/>
              <a:ext cx="192087" cy="236538"/>
            </a:xfrm>
            <a:custGeom>
              <a:avLst/>
              <a:gdLst>
                <a:gd name="T0" fmla="*/ 100 w 100"/>
                <a:gd name="T1" fmla="*/ 122 h 122"/>
                <a:gd name="T2" fmla="*/ 100 w 100"/>
                <a:gd name="T3" fmla="*/ 122 h 122"/>
                <a:gd name="T4" fmla="*/ 100 w 100"/>
                <a:gd name="T5" fmla="*/ 122 h 122"/>
                <a:gd name="T6" fmla="*/ 100 w 100"/>
                <a:gd name="T7" fmla="*/ 0 h 122"/>
                <a:gd name="T8" fmla="*/ 28 w 100"/>
                <a:gd name="T9" fmla="*/ 0 h 122"/>
                <a:gd name="T10" fmla="*/ 0 w 100"/>
                <a:gd name="T11" fmla="*/ 28 h 122"/>
                <a:gd name="T12" fmla="*/ 0 w 100"/>
                <a:gd name="T13" fmla="*/ 122 h 122"/>
                <a:gd name="T14" fmla="*/ 0 w 100"/>
                <a:gd name="T15" fmla="*/ 122 h 122"/>
                <a:gd name="T16" fmla="*/ 100 w 100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22">
                  <a:moveTo>
                    <a:pt x="100" y="122"/>
                  </a:moveTo>
                  <a:cubicBezTo>
                    <a:pt x="100" y="122"/>
                    <a:pt x="100" y="122"/>
                    <a:pt x="100" y="12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lnTo>
                    <a:pt x="100" y="1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7" name="Freeform 246">
              <a:extLst>
                <a:ext uri="{FF2B5EF4-FFF2-40B4-BE49-F238E27FC236}">
                  <a16:creationId xmlns:a16="http://schemas.microsoft.com/office/drawing/2014/main" id="{5D3AD9EC-489A-4D25-9610-6D32B9FE5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6051550"/>
              <a:ext cx="192087" cy="161925"/>
            </a:xfrm>
            <a:custGeom>
              <a:avLst/>
              <a:gdLst>
                <a:gd name="T0" fmla="*/ 0 w 100"/>
                <a:gd name="T1" fmla="*/ 84 h 84"/>
                <a:gd name="T2" fmla="*/ 0 w 100"/>
                <a:gd name="T3" fmla="*/ 84 h 84"/>
                <a:gd name="T4" fmla="*/ 0 w 100"/>
                <a:gd name="T5" fmla="*/ 84 h 84"/>
                <a:gd name="T6" fmla="*/ 0 w 100"/>
                <a:gd name="T7" fmla="*/ 0 h 84"/>
                <a:gd name="T8" fmla="*/ 72 w 100"/>
                <a:gd name="T9" fmla="*/ 0 h 84"/>
                <a:gd name="T10" fmla="*/ 100 w 100"/>
                <a:gd name="T11" fmla="*/ 27 h 84"/>
                <a:gd name="T12" fmla="*/ 100 w 100"/>
                <a:gd name="T13" fmla="*/ 84 h 84"/>
                <a:gd name="T14" fmla="*/ 100 w 100"/>
                <a:gd name="T15" fmla="*/ 84 h 84"/>
                <a:gd name="T16" fmla="*/ 0 w 100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84">
                  <a:moveTo>
                    <a:pt x="0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7" y="0"/>
                    <a:pt x="100" y="12"/>
                    <a:pt x="100" y="27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8" name="Freeform 247">
              <a:extLst>
                <a:ext uri="{FF2B5EF4-FFF2-40B4-BE49-F238E27FC236}">
                  <a16:creationId xmlns:a16="http://schemas.microsoft.com/office/drawing/2014/main" id="{82216AE2-586A-4FD1-AD78-E2D28961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" y="6108700"/>
              <a:ext cx="53975" cy="79375"/>
            </a:xfrm>
            <a:custGeom>
              <a:avLst/>
              <a:gdLst>
                <a:gd name="T0" fmla="*/ 27 w 28"/>
                <a:gd name="T1" fmla="*/ 11 h 41"/>
                <a:gd name="T2" fmla="*/ 26 w 28"/>
                <a:gd name="T3" fmla="*/ 16 h 41"/>
                <a:gd name="T4" fmla="*/ 24 w 28"/>
                <a:gd name="T5" fmla="*/ 20 h 41"/>
                <a:gd name="T6" fmla="*/ 21 w 28"/>
                <a:gd name="T7" fmla="*/ 23 h 41"/>
                <a:gd name="T8" fmla="*/ 17 w 28"/>
                <a:gd name="T9" fmla="*/ 27 h 41"/>
                <a:gd name="T10" fmla="*/ 16 w 28"/>
                <a:gd name="T11" fmla="*/ 28 h 41"/>
                <a:gd name="T12" fmla="*/ 14 w 28"/>
                <a:gd name="T13" fmla="*/ 30 h 41"/>
                <a:gd name="T14" fmla="*/ 12 w 28"/>
                <a:gd name="T15" fmla="*/ 32 h 41"/>
                <a:gd name="T16" fmla="*/ 11 w 28"/>
                <a:gd name="T17" fmla="*/ 34 h 41"/>
                <a:gd name="T18" fmla="*/ 28 w 28"/>
                <a:gd name="T19" fmla="*/ 34 h 41"/>
                <a:gd name="T20" fmla="*/ 28 w 28"/>
                <a:gd name="T21" fmla="*/ 41 h 41"/>
                <a:gd name="T22" fmla="*/ 1 w 28"/>
                <a:gd name="T23" fmla="*/ 41 h 41"/>
                <a:gd name="T24" fmla="*/ 1 w 28"/>
                <a:gd name="T25" fmla="*/ 40 h 41"/>
                <a:gd name="T26" fmla="*/ 1 w 28"/>
                <a:gd name="T27" fmla="*/ 38 h 41"/>
                <a:gd name="T28" fmla="*/ 2 w 28"/>
                <a:gd name="T29" fmla="*/ 33 h 41"/>
                <a:gd name="T30" fmla="*/ 5 w 28"/>
                <a:gd name="T31" fmla="*/ 29 h 41"/>
                <a:gd name="T32" fmla="*/ 8 w 28"/>
                <a:gd name="T33" fmla="*/ 25 h 41"/>
                <a:gd name="T34" fmla="*/ 12 w 28"/>
                <a:gd name="T35" fmla="*/ 21 h 41"/>
                <a:gd name="T36" fmla="*/ 14 w 28"/>
                <a:gd name="T37" fmla="*/ 19 h 41"/>
                <a:gd name="T38" fmla="*/ 16 w 28"/>
                <a:gd name="T39" fmla="*/ 17 h 41"/>
                <a:gd name="T40" fmla="*/ 18 w 28"/>
                <a:gd name="T41" fmla="*/ 14 h 41"/>
                <a:gd name="T42" fmla="*/ 18 w 28"/>
                <a:gd name="T43" fmla="*/ 12 h 41"/>
                <a:gd name="T44" fmla="*/ 17 w 28"/>
                <a:gd name="T45" fmla="*/ 8 h 41"/>
                <a:gd name="T46" fmla="*/ 13 w 28"/>
                <a:gd name="T47" fmla="*/ 7 h 41"/>
                <a:gd name="T48" fmla="*/ 10 w 28"/>
                <a:gd name="T49" fmla="*/ 8 h 41"/>
                <a:gd name="T50" fmla="*/ 8 w 28"/>
                <a:gd name="T51" fmla="*/ 9 h 41"/>
                <a:gd name="T52" fmla="*/ 6 w 28"/>
                <a:gd name="T53" fmla="*/ 10 h 41"/>
                <a:gd name="T54" fmla="*/ 5 w 28"/>
                <a:gd name="T55" fmla="*/ 11 h 41"/>
                <a:gd name="T56" fmla="*/ 0 w 28"/>
                <a:gd name="T57" fmla="*/ 5 h 41"/>
                <a:gd name="T58" fmla="*/ 6 w 28"/>
                <a:gd name="T59" fmla="*/ 1 h 41"/>
                <a:gd name="T60" fmla="*/ 14 w 28"/>
                <a:gd name="T61" fmla="*/ 0 h 41"/>
                <a:gd name="T62" fmla="*/ 20 w 28"/>
                <a:gd name="T63" fmla="*/ 1 h 41"/>
                <a:gd name="T64" fmla="*/ 24 w 28"/>
                <a:gd name="T65" fmla="*/ 3 h 41"/>
                <a:gd name="T66" fmla="*/ 26 w 28"/>
                <a:gd name="T67" fmla="*/ 7 h 41"/>
                <a:gd name="T68" fmla="*/ 27 w 28"/>
                <a:gd name="T6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1">
                  <a:moveTo>
                    <a:pt x="27" y="11"/>
                  </a:moveTo>
                  <a:cubicBezTo>
                    <a:pt x="27" y="13"/>
                    <a:pt x="27" y="14"/>
                    <a:pt x="26" y="16"/>
                  </a:cubicBezTo>
                  <a:cubicBezTo>
                    <a:pt x="26" y="17"/>
                    <a:pt x="25" y="18"/>
                    <a:pt x="24" y="20"/>
                  </a:cubicBezTo>
                  <a:cubicBezTo>
                    <a:pt x="23" y="21"/>
                    <a:pt x="22" y="22"/>
                    <a:pt x="21" y="23"/>
                  </a:cubicBezTo>
                  <a:cubicBezTo>
                    <a:pt x="20" y="24"/>
                    <a:pt x="19" y="25"/>
                    <a:pt x="17" y="27"/>
                  </a:cubicBezTo>
                  <a:cubicBezTo>
                    <a:pt x="17" y="27"/>
                    <a:pt x="16" y="28"/>
                    <a:pt x="16" y="28"/>
                  </a:cubicBezTo>
                  <a:cubicBezTo>
                    <a:pt x="15" y="29"/>
                    <a:pt x="14" y="30"/>
                    <a:pt x="14" y="30"/>
                  </a:cubicBezTo>
                  <a:cubicBezTo>
                    <a:pt x="13" y="31"/>
                    <a:pt x="12" y="32"/>
                    <a:pt x="12" y="32"/>
                  </a:cubicBezTo>
                  <a:cubicBezTo>
                    <a:pt x="11" y="33"/>
                    <a:pt x="11" y="33"/>
                    <a:pt x="1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0"/>
                    <a:pt x="1" y="40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1" y="36"/>
                    <a:pt x="2" y="35"/>
                    <a:pt x="2" y="33"/>
                  </a:cubicBezTo>
                  <a:cubicBezTo>
                    <a:pt x="3" y="31"/>
                    <a:pt x="4" y="30"/>
                    <a:pt x="5" y="29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9" y="24"/>
                    <a:pt x="10" y="23"/>
                    <a:pt x="12" y="21"/>
                  </a:cubicBezTo>
                  <a:cubicBezTo>
                    <a:pt x="13" y="20"/>
                    <a:pt x="13" y="20"/>
                    <a:pt x="14" y="19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0"/>
                    <a:pt x="18" y="9"/>
                    <a:pt x="17" y="8"/>
                  </a:cubicBezTo>
                  <a:cubicBezTo>
                    <a:pt x="16" y="8"/>
                    <a:pt x="15" y="7"/>
                    <a:pt x="13" y="7"/>
                  </a:cubicBezTo>
                  <a:cubicBezTo>
                    <a:pt x="12" y="7"/>
                    <a:pt x="11" y="7"/>
                    <a:pt x="10" y="8"/>
                  </a:cubicBezTo>
                  <a:cubicBezTo>
                    <a:pt x="9" y="8"/>
                    <a:pt x="9" y="8"/>
                    <a:pt x="8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1" y="1"/>
                    <a:pt x="23" y="2"/>
                    <a:pt x="24" y="3"/>
                  </a:cubicBezTo>
                  <a:cubicBezTo>
                    <a:pt x="25" y="4"/>
                    <a:pt x="26" y="5"/>
                    <a:pt x="26" y="7"/>
                  </a:cubicBezTo>
                  <a:cubicBezTo>
                    <a:pt x="27" y="8"/>
                    <a:pt x="27" y="10"/>
                    <a:pt x="27" y="11"/>
                  </a:cubicBezTo>
                  <a:close/>
                </a:path>
              </a:pathLst>
            </a:custGeom>
            <a:solidFill>
              <a:srgbClr val="2C0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39" name="Freeform 248">
              <a:extLst>
                <a:ext uri="{FF2B5EF4-FFF2-40B4-BE49-F238E27FC236}">
                  <a16:creationId xmlns:a16="http://schemas.microsoft.com/office/drawing/2014/main" id="{E5A679AE-059A-47C1-B58C-BEF4A5E22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" y="6110288"/>
              <a:ext cx="38100" cy="77788"/>
            </a:xfrm>
            <a:custGeom>
              <a:avLst/>
              <a:gdLst>
                <a:gd name="T0" fmla="*/ 0 w 20"/>
                <a:gd name="T1" fmla="*/ 8 h 40"/>
                <a:gd name="T2" fmla="*/ 4 w 20"/>
                <a:gd name="T3" fmla="*/ 7 h 40"/>
                <a:gd name="T4" fmla="*/ 7 w 20"/>
                <a:gd name="T5" fmla="*/ 5 h 40"/>
                <a:gd name="T6" fmla="*/ 11 w 20"/>
                <a:gd name="T7" fmla="*/ 2 h 40"/>
                <a:gd name="T8" fmla="*/ 14 w 20"/>
                <a:gd name="T9" fmla="*/ 0 h 40"/>
                <a:gd name="T10" fmla="*/ 20 w 20"/>
                <a:gd name="T11" fmla="*/ 0 h 40"/>
                <a:gd name="T12" fmla="*/ 20 w 20"/>
                <a:gd name="T13" fmla="*/ 40 h 40"/>
                <a:gd name="T14" fmla="*/ 11 w 20"/>
                <a:gd name="T15" fmla="*/ 40 h 40"/>
                <a:gd name="T16" fmla="*/ 11 w 20"/>
                <a:gd name="T17" fmla="*/ 11 h 40"/>
                <a:gd name="T18" fmla="*/ 7 w 20"/>
                <a:gd name="T19" fmla="*/ 13 h 40"/>
                <a:gd name="T20" fmla="*/ 3 w 20"/>
                <a:gd name="T21" fmla="*/ 15 h 40"/>
                <a:gd name="T22" fmla="*/ 0 w 20"/>
                <a:gd name="T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0" y="8"/>
                  </a:moveTo>
                  <a:cubicBezTo>
                    <a:pt x="1" y="8"/>
                    <a:pt x="3" y="7"/>
                    <a:pt x="4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7" y="13"/>
                  </a:cubicBezTo>
                  <a:cubicBezTo>
                    <a:pt x="6" y="14"/>
                    <a:pt x="4" y="14"/>
                    <a:pt x="3" y="15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2C0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  <p:sp>
          <p:nvSpPr>
            <p:cNvPr id="40" name="Freeform 249">
              <a:extLst>
                <a:ext uri="{FF2B5EF4-FFF2-40B4-BE49-F238E27FC236}">
                  <a16:creationId xmlns:a16="http://schemas.microsoft.com/office/drawing/2014/main" id="{222BE411-716E-4D36-A950-26634D4AE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7" y="6108700"/>
              <a:ext cx="53975" cy="80963"/>
            </a:xfrm>
            <a:custGeom>
              <a:avLst/>
              <a:gdLst>
                <a:gd name="T0" fmla="*/ 12 w 28"/>
                <a:gd name="T1" fmla="*/ 42 h 42"/>
                <a:gd name="T2" fmla="*/ 8 w 28"/>
                <a:gd name="T3" fmla="*/ 42 h 42"/>
                <a:gd name="T4" fmla="*/ 5 w 28"/>
                <a:gd name="T5" fmla="*/ 41 h 42"/>
                <a:gd name="T6" fmla="*/ 2 w 28"/>
                <a:gd name="T7" fmla="*/ 41 h 42"/>
                <a:gd name="T8" fmla="*/ 0 w 28"/>
                <a:gd name="T9" fmla="*/ 40 h 42"/>
                <a:gd name="T10" fmla="*/ 1 w 28"/>
                <a:gd name="T11" fmla="*/ 33 h 42"/>
                <a:gd name="T12" fmla="*/ 5 w 28"/>
                <a:gd name="T13" fmla="*/ 34 h 42"/>
                <a:gd name="T14" fmla="*/ 11 w 28"/>
                <a:gd name="T15" fmla="*/ 35 h 42"/>
                <a:gd name="T16" fmla="*/ 17 w 28"/>
                <a:gd name="T17" fmla="*/ 33 h 42"/>
                <a:gd name="T18" fmla="*/ 19 w 28"/>
                <a:gd name="T19" fmla="*/ 29 h 42"/>
                <a:gd name="T20" fmla="*/ 18 w 28"/>
                <a:gd name="T21" fmla="*/ 26 h 42"/>
                <a:gd name="T22" fmla="*/ 16 w 28"/>
                <a:gd name="T23" fmla="*/ 25 h 42"/>
                <a:gd name="T24" fmla="*/ 14 w 28"/>
                <a:gd name="T25" fmla="*/ 24 h 42"/>
                <a:gd name="T26" fmla="*/ 10 w 28"/>
                <a:gd name="T27" fmla="*/ 23 h 42"/>
                <a:gd name="T28" fmla="*/ 7 w 28"/>
                <a:gd name="T29" fmla="*/ 23 h 42"/>
                <a:gd name="T30" fmla="*/ 7 w 28"/>
                <a:gd name="T31" fmla="*/ 16 h 42"/>
                <a:gd name="T32" fmla="*/ 11 w 28"/>
                <a:gd name="T33" fmla="*/ 16 h 42"/>
                <a:gd name="T34" fmla="*/ 13 w 28"/>
                <a:gd name="T35" fmla="*/ 16 h 42"/>
                <a:gd name="T36" fmla="*/ 15 w 28"/>
                <a:gd name="T37" fmla="*/ 15 h 42"/>
                <a:gd name="T38" fmla="*/ 17 w 28"/>
                <a:gd name="T39" fmla="*/ 14 h 42"/>
                <a:gd name="T40" fmla="*/ 17 w 28"/>
                <a:gd name="T41" fmla="*/ 11 h 42"/>
                <a:gd name="T42" fmla="*/ 17 w 28"/>
                <a:gd name="T43" fmla="*/ 10 h 42"/>
                <a:gd name="T44" fmla="*/ 16 w 28"/>
                <a:gd name="T45" fmla="*/ 8 h 42"/>
                <a:gd name="T46" fmla="*/ 14 w 28"/>
                <a:gd name="T47" fmla="*/ 7 h 42"/>
                <a:gd name="T48" fmla="*/ 12 w 28"/>
                <a:gd name="T49" fmla="*/ 7 h 42"/>
                <a:gd name="T50" fmla="*/ 7 w 28"/>
                <a:gd name="T51" fmla="*/ 8 h 42"/>
                <a:gd name="T52" fmla="*/ 4 w 28"/>
                <a:gd name="T53" fmla="*/ 10 h 42"/>
                <a:gd name="T54" fmla="*/ 0 w 28"/>
                <a:gd name="T55" fmla="*/ 3 h 42"/>
                <a:gd name="T56" fmla="*/ 3 w 28"/>
                <a:gd name="T57" fmla="*/ 2 h 42"/>
                <a:gd name="T58" fmla="*/ 5 w 28"/>
                <a:gd name="T59" fmla="*/ 1 h 42"/>
                <a:gd name="T60" fmla="*/ 9 w 28"/>
                <a:gd name="T61" fmla="*/ 0 h 42"/>
                <a:gd name="T62" fmla="*/ 12 w 28"/>
                <a:gd name="T63" fmla="*/ 0 h 42"/>
                <a:gd name="T64" fmla="*/ 18 w 28"/>
                <a:gd name="T65" fmla="*/ 1 h 42"/>
                <a:gd name="T66" fmla="*/ 23 w 28"/>
                <a:gd name="T67" fmla="*/ 3 h 42"/>
                <a:gd name="T68" fmla="*/ 25 w 28"/>
                <a:gd name="T69" fmla="*/ 7 h 42"/>
                <a:gd name="T70" fmla="*/ 26 w 28"/>
                <a:gd name="T71" fmla="*/ 11 h 42"/>
                <a:gd name="T72" fmla="*/ 25 w 28"/>
                <a:gd name="T73" fmla="*/ 16 h 42"/>
                <a:gd name="T74" fmla="*/ 21 w 28"/>
                <a:gd name="T75" fmla="*/ 19 h 42"/>
                <a:gd name="T76" fmla="*/ 26 w 28"/>
                <a:gd name="T77" fmla="*/ 23 h 42"/>
                <a:gd name="T78" fmla="*/ 28 w 28"/>
                <a:gd name="T79" fmla="*/ 29 h 42"/>
                <a:gd name="T80" fmla="*/ 27 w 28"/>
                <a:gd name="T81" fmla="*/ 34 h 42"/>
                <a:gd name="T82" fmla="*/ 24 w 28"/>
                <a:gd name="T83" fmla="*/ 38 h 42"/>
                <a:gd name="T84" fmla="*/ 19 w 28"/>
                <a:gd name="T85" fmla="*/ 41 h 42"/>
                <a:gd name="T86" fmla="*/ 12 w 28"/>
                <a:gd name="T8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42">
                  <a:moveTo>
                    <a:pt x="12" y="42"/>
                  </a:moveTo>
                  <a:cubicBezTo>
                    <a:pt x="11" y="42"/>
                    <a:pt x="9" y="42"/>
                    <a:pt x="8" y="42"/>
                  </a:cubicBezTo>
                  <a:cubicBezTo>
                    <a:pt x="7" y="42"/>
                    <a:pt x="6" y="42"/>
                    <a:pt x="5" y="41"/>
                  </a:cubicBezTo>
                  <a:cubicBezTo>
                    <a:pt x="4" y="41"/>
                    <a:pt x="3" y="41"/>
                    <a:pt x="2" y="41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3"/>
                    <a:pt x="4" y="33"/>
                    <a:pt x="5" y="34"/>
                  </a:cubicBezTo>
                  <a:cubicBezTo>
                    <a:pt x="7" y="34"/>
                    <a:pt x="9" y="35"/>
                    <a:pt x="11" y="35"/>
                  </a:cubicBezTo>
                  <a:cubicBezTo>
                    <a:pt x="14" y="35"/>
                    <a:pt x="16" y="34"/>
                    <a:pt x="17" y="33"/>
                  </a:cubicBezTo>
                  <a:cubicBezTo>
                    <a:pt x="18" y="32"/>
                    <a:pt x="19" y="31"/>
                    <a:pt x="19" y="29"/>
                  </a:cubicBezTo>
                  <a:cubicBezTo>
                    <a:pt x="19" y="28"/>
                    <a:pt x="19" y="27"/>
                    <a:pt x="18" y="26"/>
                  </a:cubicBezTo>
                  <a:cubicBezTo>
                    <a:pt x="18" y="26"/>
                    <a:pt x="17" y="25"/>
                    <a:pt x="16" y="25"/>
                  </a:cubicBezTo>
                  <a:cubicBezTo>
                    <a:pt x="16" y="24"/>
                    <a:pt x="15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4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8"/>
                    <a:pt x="15" y="8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6" y="8"/>
                    <a:pt x="5" y="9"/>
                    <a:pt x="4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6" y="1"/>
                    <a:pt x="8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2" y="2"/>
                    <a:pt x="23" y="3"/>
                  </a:cubicBezTo>
                  <a:cubicBezTo>
                    <a:pt x="24" y="4"/>
                    <a:pt x="25" y="5"/>
                    <a:pt x="25" y="7"/>
                  </a:cubicBezTo>
                  <a:cubicBezTo>
                    <a:pt x="26" y="8"/>
                    <a:pt x="26" y="10"/>
                    <a:pt x="26" y="11"/>
                  </a:cubicBezTo>
                  <a:cubicBezTo>
                    <a:pt x="26" y="13"/>
                    <a:pt x="26" y="14"/>
                    <a:pt x="25" y="16"/>
                  </a:cubicBezTo>
                  <a:cubicBezTo>
                    <a:pt x="24" y="17"/>
                    <a:pt x="23" y="18"/>
                    <a:pt x="21" y="19"/>
                  </a:cubicBezTo>
                  <a:cubicBezTo>
                    <a:pt x="23" y="20"/>
                    <a:pt x="25" y="21"/>
                    <a:pt x="26" y="23"/>
                  </a:cubicBezTo>
                  <a:cubicBezTo>
                    <a:pt x="27" y="25"/>
                    <a:pt x="28" y="27"/>
                    <a:pt x="28" y="29"/>
                  </a:cubicBezTo>
                  <a:cubicBezTo>
                    <a:pt x="28" y="31"/>
                    <a:pt x="27" y="33"/>
                    <a:pt x="27" y="34"/>
                  </a:cubicBezTo>
                  <a:cubicBezTo>
                    <a:pt x="26" y="36"/>
                    <a:pt x="25" y="37"/>
                    <a:pt x="24" y="38"/>
                  </a:cubicBezTo>
                  <a:cubicBezTo>
                    <a:pt x="23" y="40"/>
                    <a:pt x="21" y="40"/>
                    <a:pt x="19" y="41"/>
                  </a:cubicBezTo>
                  <a:cubicBezTo>
                    <a:pt x="17" y="42"/>
                    <a:pt x="14" y="42"/>
                    <a:pt x="12" y="42"/>
                  </a:cubicBezTo>
                  <a:close/>
                </a:path>
              </a:pathLst>
            </a:custGeom>
            <a:solidFill>
              <a:srgbClr val="2C0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88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8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1CAF148-60CE-4751-8FFD-91B867470193}"/>
              </a:ext>
            </a:extLst>
          </p:cNvPr>
          <p:cNvSpPr txBox="1"/>
          <p:nvPr/>
        </p:nvSpPr>
        <p:spPr>
          <a:xfrm>
            <a:off x="312655" y="1060515"/>
            <a:ext cx="344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MODELIZACIÓN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508796-9F21-4B8D-AE09-E4F73DB11777}"/>
              </a:ext>
            </a:extLst>
          </p:cNvPr>
          <p:cNvGrpSpPr/>
          <p:nvPr/>
        </p:nvGrpSpPr>
        <p:grpSpPr>
          <a:xfrm>
            <a:off x="524531" y="2313117"/>
            <a:ext cx="4304049" cy="1200329"/>
            <a:chOff x="958640" y="2313117"/>
            <a:chExt cx="4304049" cy="120032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E02087D-BB24-4FAC-81A8-0D65607C2209}"/>
                </a:ext>
              </a:extLst>
            </p:cNvPr>
            <p:cNvGrpSpPr/>
            <p:nvPr/>
          </p:nvGrpSpPr>
          <p:grpSpPr>
            <a:xfrm>
              <a:off x="958640" y="2351590"/>
              <a:ext cx="846137" cy="795338"/>
              <a:chOff x="354013" y="4606928"/>
              <a:chExt cx="846137" cy="795338"/>
            </a:xfrm>
          </p:grpSpPr>
          <p:sp>
            <p:nvSpPr>
              <p:cNvPr id="36" name="Freeform 184">
                <a:extLst>
                  <a:ext uri="{FF2B5EF4-FFF2-40B4-BE49-F238E27FC236}">
                    <a16:creationId xmlns:a16="http://schemas.microsoft.com/office/drawing/2014/main" id="{CAD966AC-261E-4852-BCA2-7E5E9B6E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13" y="4606928"/>
                <a:ext cx="846137" cy="795338"/>
              </a:xfrm>
              <a:custGeom>
                <a:avLst/>
                <a:gdLst>
                  <a:gd name="T0" fmla="*/ 51 w 440"/>
                  <a:gd name="T1" fmla="*/ 299 h 411"/>
                  <a:gd name="T2" fmla="*/ 127 w 440"/>
                  <a:gd name="T3" fmla="*/ 49 h 411"/>
                  <a:gd name="T4" fmla="*/ 389 w 440"/>
                  <a:gd name="T5" fmla="*/ 123 h 411"/>
                  <a:gd name="T6" fmla="*/ 307 w 440"/>
                  <a:gd name="T7" fmla="*/ 362 h 411"/>
                  <a:gd name="T8" fmla="*/ 51 w 440"/>
                  <a:gd name="T9" fmla="*/ 299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411">
                    <a:moveTo>
                      <a:pt x="51" y="299"/>
                    </a:moveTo>
                    <a:cubicBezTo>
                      <a:pt x="0" y="209"/>
                      <a:pt x="34" y="97"/>
                      <a:pt x="127" y="49"/>
                    </a:cubicBezTo>
                    <a:cubicBezTo>
                      <a:pt x="221" y="0"/>
                      <a:pt x="338" y="33"/>
                      <a:pt x="389" y="123"/>
                    </a:cubicBezTo>
                    <a:cubicBezTo>
                      <a:pt x="440" y="213"/>
                      <a:pt x="400" y="314"/>
                      <a:pt x="307" y="362"/>
                    </a:cubicBezTo>
                    <a:cubicBezTo>
                      <a:pt x="213" y="411"/>
                      <a:pt x="102" y="388"/>
                      <a:pt x="51" y="299"/>
                    </a:cubicBezTo>
                  </a:path>
                </a:pathLst>
              </a:custGeom>
              <a:solidFill>
                <a:srgbClr val="8608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7" name="Freeform 185">
                <a:extLst>
                  <a:ext uri="{FF2B5EF4-FFF2-40B4-BE49-F238E27FC236}">
                    <a16:creationId xmlns:a16="http://schemas.microsoft.com/office/drawing/2014/main" id="{BF2B8EDB-A33B-429B-BB75-5E72E034D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" y="4824415"/>
                <a:ext cx="420687" cy="207963"/>
              </a:xfrm>
              <a:custGeom>
                <a:avLst/>
                <a:gdLst>
                  <a:gd name="T0" fmla="*/ 148 w 219"/>
                  <a:gd name="T1" fmla="*/ 0 h 108"/>
                  <a:gd name="T2" fmla="*/ 149 w 219"/>
                  <a:gd name="T3" fmla="*/ 0 h 108"/>
                  <a:gd name="T4" fmla="*/ 219 w 219"/>
                  <a:gd name="T5" fmla="*/ 9 h 108"/>
                  <a:gd name="T6" fmla="*/ 219 w 219"/>
                  <a:gd name="T7" fmla="*/ 10 h 108"/>
                  <a:gd name="T8" fmla="*/ 194 w 219"/>
                  <a:gd name="T9" fmla="*/ 75 h 108"/>
                  <a:gd name="T10" fmla="*/ 179 w 219"/>
                  <a:gd name="T11" fmla="*/ 51 h 108"/>
                  <a:gd name="T12" fmla="*/ 107 w 219"/>
                  <a:gd name="T13" fmla="*/ 93 h 108"/>
                  <a:gd name="T14" fmla="*/ 96 w 219"/>
                  <a:gd name="T15" fmla="*/ 83 h 108"/>
                  <a:gd name="T16" fmla="*/ 85 w 219"/>
                  <a:gd name="T17" fmla="*/ 72 h 108"/>
                  <a:gd name="T18" fmla="*/ 16 w 219"/>
                  <a:gd name="T19" fmla="*/ 108 h 108"/>
                  <a:gd name="T20" fmla="*/ 1 w 219"/>
                  <a:gd name="T21" fmla="*/ 82 h 108"/>
                  <a:gd name="T22" fmla="*/ 1 w 219"/>
                  <a:gd name="T23" fmla="*/ 81 h 108"/>
                  <a:gd name="T24" fmla="*/ 90 w 219"/>
                  <a:gd name="T25" fmla="*/ 35 h 108"/>
                  <a:gd name="T26" fmla="*/ 102 w 219"/>
                  <a:gd name="T27" fmla="*/ 44 h 108"/>
                  <a:gd name="T28" fmla="*/ 112 w 219"/>
                  <a:gd name="T29" fmla="*/ 55 h 108"/>
                  <a:gd name="T30" fmla="*/ 163 w 219"/>
                  <a:gd name="T31" fmla="*/ 25 h 108"/>
                  <a:gd name="T32" fmla="*/ 148 w 219"/>
                  <a:gd name="T3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108">
                    <a:moveTo>
                      <a:pt x="148" y="0"/>
                    </a:moveTo>
                    <a:cubicBezTo>
                      <a:pt x="148" y="0"/>
                      <a:pt x="148" y="0"/>
                      <a:pt x="149" y="0"/>
                    </a:cubicBezTo>
                    <a:cubicBezTo>
                      <a:pt x="172" y="3"/>
                      <a:pt x="196" y="6"/>
                      <a:pt x="219" y="9"/>
                    </a:cubicBezTo>
                    <a:cubicBezTo>
                      <a:pt x="219" y="9"/>
                      <a:pt x="219" y="9"/>
                      <a:pt x="219" y="10"/>
                    </a:cubicBezTo>
                    <a:cubicBezTo>
                      <a:pt x="215" y="31"/>
                      <a:pt x="208" y="53"/>
                      <a:pt x="194" y="75"/>
                    </a:cubicBezTo>
                    <a:cubicBezTo>
                      <a:pt x="189" y="68"/>
                      <a:pt x="183" y="62"/>
                      <a:pt x="179" y="51"/>
                    </a:cubicBezTo>
                    <a:cubicBezTo>
                      <a:pt x="155" y="65"/>
                      <a:pt x="131" y="79"/>
                      <a:pt x="107" y="93"/>
                    </a:cubicBezTo>
                    <a:cubicBezTo>
                      <a:pt x="103" y="91"/>
                      <a:pt x="99" y="87"/>
                      <a:pt x="96" y="83"/>
                    </a:cubicBezTo>
                    <a:cubicBezTo>
                      <a:pt x="92" y="79"/>
                      <a:pt x="89" y="75"/>
                      <a:pt x="85" y="72"/>
                    </a:cubicBezTo>
                    <a:cubicBezTo>
                      <a:pt x="62" y="84"/>
                      <a:pt x="39" y="96"/>
                      <a:pt x="16" y="108"/>
                    </a:cubicBezTo>
                    <a:cubicBezTo>
                      <a:pt x="14" y="99"/>
                      <a:pt x="0" y="93"/>
                      <a:pt x="1" y="82"/>
                    </a:cubicBezTo>
                    <a:cubicBezTo>
                      <a:pt x="1" y="82"/>
                      <a:pt x="1" y="82"/>
                      <a:pt x="1" y="81"/>
                    </a:cubicBezTo>
                    <a:cubicBezTo>
                      <a:pt x="31" y="66"/>
                      <a:pt x="60" y="51"/>
                      <a:pt x="90" y="35"/>
                    </a:cubicBezTo>
                    <a:cubicBezTo>
                      <a:pt x="94" y="35"/>
                      <a:pt x="97" y="39"/>
                      <a:pt x="102" y="44"/>
                    </a:cubicBezTo>
                    <a:cubicBezTo>
                      <a:pt x="105" y="48"/>
                      <a:pt x="108" y="53"/>
                      <a:pt x="112" y="55"/>
                    </a:cubicBezTo>
                    <a:cubicBezTo>
                      <a:pt x="129" y="45"/>
                      <a:pt x="146" y="35"/>
                      <a:pt x="163" y="25"/>
                    </a:cubicBezTo>
                    <a:cubicBezTo>
                      <a:pt x="155" y="17"/>
                      <a:pt x="153" y="9"/>
                      <a:pt x="1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8" name="Freeform 186">
                <a:extLst>
                  <a:ext uri="{FF2B5EF4-FFF2-40B4-BE49-F238E27FC236}">
                    <a16:creationId xmlns:a16="http://schemas.microsoft.com/office/drawing/2014/main" id="{A3875FC3-D6E5-4130-B9F1-1C1129E2F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25" y="4953003"/>
                <a:ext cx="60325" cy="222250"/>
              </a:xfrm>
              <a:custGeom>
                <a:avLst/>
                <a:gdLst>
                  <a:gd name="T0" fmla="*/ 25 w 31"/>
                  <a:gd name="T1" fmla="*/ 115 h 115"/>
                  <a:gd name="T2" fmla="*/ 6 w 31"/>
                  <a:gd name="T3" fmla="*/ 115 h 115"/>
                  <a:gd name="T4" fmla="*/ 0 w 31"/>
                  <a:gd name="T5" fmla="*/ 110 h 115"/>
                  <a:gd name="T6" fmla="*/ 0 w 31"/>
                  <a:gd name="T7" fmla="*/ 19 h 115"/>
                  <a:gd name="T8" fmla="*/ 3 w 31"/>
                  <a:gd name="T9" fmla="*/ 14 h 115"/>
                  <a:gd name="T10" fmla="*/ 23 w 31"/>
                  <a:gd name="T11" fmla="*/ 2 h 115"/>
                  <a:gd name="T12" fmla="*/ 31 w 31"/>
                  <a:gd name="T13" fmla="*/ 7 h 115"/>
                  <a:gd name="T14" fmla="*/ 31 w 31"/>
                  <a:gd name="T15" fmla="*/ 110 h 115"/>
                  <a:gd name="T16" fmla="*/ 25 w 31"/>
                  <a:gd name="T1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15">
                    <a:moveTo>
                      <a:pt x="25" y="115"/>
                    </a:moveTo>
                    <a:cubicBezTo>
                      <a:pt x="6" y="115"/>
                      <a:pt x="6" y="115"/>
                      <a:pt x="6" y="115"/>
                    </a:cubicBezTo>
                    <a:cubicBezTo>
                      <a:pt x="3" y="115"/>
                      <a:pt x="0" y="113"/>
                      <a:pt x="0" y="1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1" y="15"/>
                      <a:pt x="3" y="14"/>
                    </a:cubicBezTo>
                    <a:cubicBezTo>
                      <a:pt x="10" y="10"/>
                      <a:pt x="16" y="6"/>
                      <a:pt x="23" y="2"/>
                    </a:cubicBezTo>
                    <a:cubicBezTo>
                      <a:pt x="26" y="0"/>
                      <a:pt x="31" y="3"/>
                      <a:pt x="31" y="7"/>
                    </a:cubicBezTo>
                    <a:cubicBezTo>
                      <a:pt x="31" y="110"/>
                      <a:pt x="31" y="110"/>
                      <a:pt x="31" y="110"/>
                    </a:cubicBezTo>
                    <a:cubicBezTo>
                      <a:pt x="31" y="113"/>
                      <a:pt x="28" y="115"/>
                      <a:pt x="25" y="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39" name="Freeform 187">
                <a:extLst>
                  <a:ext uri="{FF2B5EF4-FFF2-40B4-BE49-F238E27FC236}">
                    <a16:creationId xmlns:a16="http://schemas.microsoft.com/office/drawing/2014/main" id="{6FE2B69B-5E32-47EF-AD30-DBD2B5807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3" y="4989515"/>
                <a:ext cx="58737" cy="185738"/>
              </a:xfrm>
              <a:custGeom>
                <a:avLst/>
                <a:gdLst>
                  <a:gd name="T0" fmla="*/ 25 w 31"/>
                  <a:gd name="T1" fmla="*/ 96 h 96"/>
                  <a:gd name="T2" fmla="*/ 5 w 31"/>
                  <a:gd name="T3" fmla="*/ 96 h 96"/>
                  <a:gd name="T4" fmla="*/ 0 w 31"/>
                  <a:gd name="T5" fmla="*/ 91 h 96"/>
                  <a:gd name="T6" fmla="*/ 0 w 31"/>
                  <a:gd name="T7" fmla="*/ 12 h 96"/>
                  <a:gd name="T8" fmla="*/ 3 w 31"/>
                  <a:gd name="T9" fmla="*/ 7 h 96"/>
                  <a:gd name="T10" fmla="*/ 15 w 31"/>
                  <a:gd name="T11" fmla="*/ 1 h 96"/>
                  <a:gd name="T12" fmla="*/ 21 w 31"/>
                  <a:gd name="T13" fmla="*/ 2 h 96"/>
                  <a:gd name="T14" fmla="*/ 30 w 31"/>
                  <a:gd name="T15" fmla="*/ 11 h 96"/>
                  <a:gd name="T16" fmla="*/ 30 w 31"/>
                  <a:gd name="T17" fmla="*/ 22 h 96"/>
                  <a:gd name="T18" fmla="*/ 30 w 31"/>
                  <a:gd name="T19" fmla="*/ 91 h 96"/>
                  <a:gd name="T20" fmla="*/ 25 w 31"/>
                  <a:gd name="T2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96">
                    <a:moveTo>
                      <a:pt x="25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2" y="96"/>
                      <a:pt x="0" y="94"/>
                      <a:pt x="0" y="9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1" y="8"/>
                      <a:pt x="3" y="7"/>
                    </a:cubicBezTo>
                    <a:cubicBezTo>
                      <a:pt x="7" y="5"/>
                      <a:pt x="11" y="3"/>
                      <a:pt x="15" y="1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24" y="5"/>
                      <a:pt x="29" y="8"/>
                      <a:pt x="30" y="11"/>
                    </a:cubicBezTo>
                    <a:cubicBezTo>
                      <a:pt x="31" y="14"/>
                      <a:pt x="30" y="18"/>
                      <a:pt x="30" y="22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4"/>
                      <a:pt x="27" y="96"/>
                      <a:pt x="25" y="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0" name="Freeform 188">
                <a:extLst>
                  <a:ext uri="{FF2B5EF4-FFF2-40B4-BE49-F238E27FC236}">
                    <a16:creationId xmlns:a16="http://schemas.microsoft.com/office/drawing/2014/main" id="{C5C2A987-A7B9-4067-BC1B-06BA8CAA7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938" y="5002216"/>
                <a:ext cx="57150" cy="173038"/>
              </a:xfrm>
              <a:custGeom>
                <a:avLst/>
                <a:gdLst>
                  <a:gd name="T0" fmla="*/ 25 w 30"/>
                  <a:gd name="T1" fmla="*/ 90 h 90"/>
                  <a:gd name="T2" fmla="*/ 5 w 30"/>
                  <a:gd name="T3" fmla="*/ 90 h 90"/>
                  <a:gd name="T4" fmla="*/ 0 w 30"/>
                  <a:gd name="T5" fmla="*/ 85 h 90"/>
                  <a:gd name="T6" fmla="*/ 0 w 30"/>
                  <a:gd name="T7" fmla="*/ 18 h 90"/>
                  <a:gd name="T8" fmla="*/ 3 w 30"/>
                  <a:gd name="T9" fmla="*/ 13 h 90"/>
                  <a:gd name="T10" fmla="*/ 22 w 30"/>
                  <a:gd name="T11" fmla="*/ 2 h 90"/>
                  <a:gd name="T12" fmla="*/ 30 w 30"/>
                  <a:gd name="T13" fmla="*/ 6 h 90"/>
                  <a:gd name="T14" fmla="*/ 30 w 30"/>
                  <a:gd name="T15" fmla="*/ 85 h 90"/>
                  <a:gd name="T16" fmla="*/ 25 w 30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90">
                    <a:moveTo>
                      <a:pt x="25" y="90"/>
                    </a:moveTo>
                    <a:cubicBezTo>
                      <a:pt x="5" y="90"/>
                      <a:pt x="5" y="90"/>
                      <a:pt x="5" y="90"/>
                    </a:cubicBezTo>
                    <a:cubicBezTo>
                      <a:pt x="2" y="90"/>
                      <a:pt x="0" y="88"/>
                      <a:pt x="0" y="8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1" y="14"/>
                      <a:pt x="3" y="13"/>
                    </a:cubicBezTo>
                    <a:cubicBezTo>
                      <a:pt x="9" y="10"/>
                      <a:pt x="16" y="6"/>
                      <a:pt x="22" y="2"/>
                    </a:cubicBezTo>
                    <a:cubicBezTo>
                      <a:pt x="26" y="0"/>
                      <a:pt x="30" y="2"/>
                      <a:pt x="30" y="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88"/>
                      <a:pt x="28" y="90"/>
                      <a:pt x="25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1" name="Freeform 189">
                <a:extLst>
                  <a:ext uri="{FF2B5EF4-FFF2-40B4-BE49-F238E27FC236}">
                    <a16:creationId xmlns:a16="http://schemas.microsoft.com/office/drawing/2014/main" id="{3EB304C3-1909-46F1-8D97-931E33C2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75" y="5022853"/>
                <a:ext cx="57150" cy="152400"/>
              </a:xfrm>
              <a:custGeom>
                <a:avLst/>
                <a:gdLst>
                  <a:gd name="T0" fmla="*/ 25 w 30"/>
                  <a:gd name="T1" fmla="*/ 79 h 79"/>
                  <a:gd name="T2" fmla="*/ 6 w 30"/>
                  <a:gd name="T3" fmla="*/ 79 h 79"/>
                  <a:gd name="T4" fmla="*/ 0 w 30"/>
                  <a:gd name="T5" fmla="*/ 74 h 79"/>
                  <a:gd name="T6" fmla="*/ 0 w 30"/>
                  <a:gd name="T7" fmla="*/ 17 h 79"/>
                  <a:gd name="T8" fmla="*/ 3 w 30"/>
                  <a:gd name="T9" fmla="*/ 12 h 79"/>
                  <a:gd name="T10" fmla="*/ 23 w 30"/>
                  <a:gd name="T11" fmla="*/ 2 h 79"/>
                  <a:gd name="T12" fmla="*/ 30 w 30"/>
                  <a:gd name="T13" fmla="*/ 7 h 79"/>
                  <a:gd name="T14" fmla="*/ 30 w 30"/>
                  <a:gd name="T15" fmla="*/ 74 h 79"/>
                  <a:gd name="T16" fmla="*/ 25 w 30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79">
                    <a:moveTo>
                      <a:pt x="25" y="79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3" y="79"/>
                      <a:pt x="0" y="77"/>
                      <a:pt x="0" y="7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10" y="9"/>
                      <a:pt x="16" y="5"/>
                      <a:pt x="23" y="2"/>
                    </a:cubicBezTo>
                    <a:cubicBezTo>
                      <a:pt x="26" y="0"/>
                      <a:pt x="30" y="3"/>
                      <a:pt x="30" y="7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7"/>
                      <a:pt x="28" y="79"/>
                      <a:pt x="25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  <p:sp>
          <p:nvSpPr>
            <p:cNvPr id="42" name="CuadroTexto 6">
              <a:extLst>
                <a:ext uri="{FF2B5EF4-FFF2-40B4-BE49-F238E27FC236}">
                  <a16:creationId xmlns:a16="http://schemas.microsoft.com/office/drawing/2014/main" id="{257555DD-C8D2-44D7-A8E1-882C285127EC}"/>
                </a:ext>
              </a:extLst>
            </p:cNvPr>
            <p:cNvSpPr txBox="1"/>
            <p:nvPr/>
          </p:nvSpPr>
          <p:spPr>
            <a:xfrm>
              <a:off x="1817978" y="2313117"/>
              <a:ext cx="34447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b="1" dirty="0"/>
                <a:t>Algoritmos clásicos:</a:t>
              </a:r>
            </a:p>
            <a:p>
              <a:r>
                <a:rPr lang="es-ES" b="1" dirty="0"/>
                <a:t>	</a:t>
              </a:r>
              <a:r>
                <a:rPr lang="es-ES" dirty="0"/>
                <a:t>ARIMA, 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Sin variables extra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R</a:t>
              </a:r>
              <a:endParaRPr lang="es-ES_tradnl" dirty="0"/>
            </a:p>
          </p:txBody>
        </p:sp>
        <p:pic>
          <p:nvPicPr>
            <p:cNvPr id="1026" name="Picture 2" descr="R logo and icon, R brand colors - logotyp.us">
              <a:extLst>
                <a:ext uri="{FF2B5EF4-FFF2-40B4-BE49-F238E27FC236}">
                  <a16:creationId xmlns:a16="http://schemas.microsoft.com/office/drawing/2014/main" id="{296D76E7-A663-4F83-BC71-7F17ADF528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3" t="20915" r="21615" b="17285"/>
            <a:stretch/>
          </p:blipFill>
          <p:spPr bwMode="auto">
            <a:xfrm>
              <a:off x="1804777" y="3177600"/>
              <a:ext cx="302229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D00E7-B877-407B-A137-BDFC01E583BE}"/>
              </a:ext>
            </a:extLst>
          </p:cNvPr>
          <p:cNvGrpSpPr/>
          <p:nvPr/>
        </p:nvGrpSpPr>
        <p:grpSpPr>
          <a:xfrm>
            <a:off x="533224" y="4633921"/>
            <a:ext cx="4770914" cy="1200329"/>
            <a:chOff x="967333" y="4633921"/>
            <a:chExt cx="4770914" cy="120032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B552FC7-88FD-45A1-98CD-47A211F8E3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7333" y="4690304"/>
              <a:ext cx="852320" cy="795600"/>
              <a:chOff x="8661738" y="2603835"/>
              <a:chExt cx="1469384" cy="137160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9E8E5145-FAFC-4AE4-B0BF-E0DF8677B1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61738" y="2603835"/>
                <a:ext cx="1469384" cy="1371600"/>
              </a:xfrm>
              <a:custGeom>
                <a:avLst/>
                <a:gdLst>
                  <a:gd name="T0" fmla="*/ 33 w 232"/>
                  <a:gd name="T1" fmla="*/ 170 h 217"/>
                  <a:gd name="T2" fmla="*/ 56 w 232"/>
                  <a:gd name="T3" fmla="*/ 32 h 217"/>
                  <a:gd name="T4" fmla="*/ 199 w 232"/>
                  <a:gd name="T5" fmla="*/ 52 h 217"/>
                  <a:gd name="T6" fmla="*/ 173 w 232"/>
                  <a:gd name="T7" fmla="*/ 184 h 217"/>
                  <a:gd name="T8" fmla="*/ 33 w 232"/>
                  <a:gd name="T9" fmla="*/ 17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17">
                    <a:moveTo>
                      <a:pt x="33" y="170"/>
                    </a:moveTo>
                    <a:cubicBezTo>
                      <a:pt x="0" y="126"/>
                      <a:pt x="10" y="65"/>
                      <a:pt x="56" y="32"/>
                    </a:cubicBezTo>
                    <a:cubicBezTo>
                      <a:pt x="101" y="0"/>
                      <a:pt x="165" y="9"/>
                      <a:pt x="199" y="52"/>
                    </a:cubicBezTo>
                    <a:cubicBezTo>
                      <a:pt x="232" y="96"/>
                      <a:pt x="218" y="152"/>
                      <a:pt x="173" y="184"/>
                    </a:cubicBezTo>
                    <a:cubicBezTo>
                      <a:pt x="127" y="217"/>
                      <a:pt x="67" y="213"/>
                      <a:pt x="33" y="17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1E2EC84-9904-43E5-AB56-C6D017F630F0}"/>
                  </a:ext>
                </a:extLst>
              </p:cNvPr>
              <p:cNvGrpSpPr/>
              <p:nvPr/>
            </p:nvGrpSpPr>
            <p:grpSpPr>
              <a:xfrm>
                <a:off x="9037976" y="2887999"/>
                <a:ext cx="663575" cy="818324"/>
                <a:chOff x="8701088" y="2779714"/>
                <a:chExt cx="663575" cy="818324"/>
              </a:xfrm>
            </p:grpSpPr>
            <p:sp>
              <p:nvSpPr>
                <p:cNvPr id="20" name="Freeform 25">
                  <a:extLst>
                    <a:ext uri="{FF2B5EF4-FFF2-40B4-BE49-F238E27FC236}">
                      <a16:creationId xmlns:a16="http://schemas.microsoft.com/office/drawing/2014/main" id="{5548DED6-1D3C-42DE-B7EE-9BDBE409F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1088" y="2779714"/>
                  <a:ext cx="663575" cy="818324"/>
                </a:xfrm>
                <a:custGeom>
                  <a:avLst/>
                  <a:gdLst>
                    <a:gd name="T0" fmla="*/ 3291 w 5921"/>
                    <a:gd name="T1" fmla="*/ 0 h 7042"/>
                    <a:gd name="T2" fmla="*/ 662 w 5921"/>
                    <a:gd name="T3" fmla="*/ 2594 h 7042"/>
                    <a:gd name="T4" fmla="*/ 0 w 5921"/>
                    <a:gd name="T5" fmla="*/ 4498 h 7042"/>
                    <a:gd name="T6" fmla="*/ 662 w 5921"/>
                    <a:gd name="T7" fmla="*/ 4498 h 7042"/>
                    <a:gd name="T8" fmla="*/ 662 w 5921"/>
                    <a:gd name="T9" fmla="*/ 5917 h 7042"/>
                    <a:gd name="T10" fmla="*/ 1947 w 5921"/>
                    <a:gd name="T11" fmla="*/ 5917 h 7042"/>
                    <a:gd name="T12" fmla="*/ 1947 w 5921"/>
                    <a:gd name="T13" fmla="*/ 7042 h 7042"/>
                    <a:gd name="T14" fmla="*/ 4966 w 5921"/>
                    <a:gd name="T15" fmla="*/ 7042 h 7042"/>
                    <a:gd name="T16" fmla="*/ 4966 w 5921"/>
                    <a:gd name="T17" fmla="*/ 4657 h 7042"/>
                    <a:gd name="T18" fmla="*/ 5638 w 5921"/>
                    <a:gd name="T19" fmla="*/ 3816 h 7042"/>
                    <a:gd name="T20" fmla="*/ 5921 w 5921"/>
                    <a:gd name="T21" fmla="*/ 2630 h 7042"/>
                    <a:gd name="T22" fmla="*/ 3291 w 5921"/>
                    <a:gd name="T23" fmla="*/ 0 h 7042"/>
                    <a:gd name="connsiteX0" fmla="*/ 5558 w 10000"/>
                    <a:gd name="connsiteY0" fmla="*/ 0 h 10000"/>
                    <a:gd name="connsiteX1" fmla="*/ 1118 w 10000"/>
                    <a:gd name="connsiteY1" fmla="*/ 3684 h 10000"/>
                    <a:gd name="connsiteX2" fmla="*/ 0 w 10000"/>
                    <a:gd name="connsiteY2" fmla="*/ 6387 h 10000"/>
                    <a:gd name="connsiteX3" fmla="*/ 1118 w 10000"/>
                    <a:gd name="connsiteY3" fmla="*/ 6387 h 10000"/>
                    <a:gd name="connsiteX4" fmla="*/ 1118 w 10000"/>
                    <a:gd name="connsiteY4" fmla="*/ 8402 h 10000"/>
                    <a:gd name="connsiteX5" fmla="*/ 3288 w 10000"/>
                    <a:gd name="connsiteY5" fmla="*/ 8402 h 10000"/>
                    <a:gd name="connsiteX6" fmla="*/ 3288 w 10000"/>
                    <a:gd name="connsiteY6" fmla="*/ 10000 h 10000"/>
                    <a:gd name="connsiteX7" fmla="*/ 8387 w 10000"/>
                    <a:gd name="connsiteY7" fmla="*/ 10000 h 10000"/>
                    <a:gd name="connsiteX8" fmla="*/ 8387 w 10000"/>
                    <a:gd name="connsiteY8" fmla="*/ 6613 h 10000"/>
                    <a:gd name="connsiteX9" fmla="*/ 9522 w 10000"/>
                    <a:gd name="connsiteY9" fmla="*/ 5419 h 10000"/>
                    <a:gd name="connsiteX10" fmla="*/ 10000 w 10000"/>
                    <a:gd name="connsiteY10" fmla="*/ 3735 h 10000"/>
                    <a:gd name="connsiteX11" fmla="*/ 5558 w 10000"/>
                    <a:gd name="connsiteY11" fmla="*/ 0 h 10000"/>
                    <a:gd name="connsiteX0" fmla="*/ 5558 w 10000"/>
                    <a:gd name="connsiteY0" fmla="*/ 0 h 10000"/>
                    <a:gd name="connsiteX1" fmla="*/ 1118 w 10000"/>
                    <a:gd name="connsiteY1" fmla="*/ 3684 h 10000"/>
                    <a:gd name="connsiteX2" fmla="*/ 0 w 10000"/>
                    <a:gd name="connsiteY2" fmla="*/ 6387 h 10000"/>
                    <a:gd name="connsiteX3" fmla="*/ 1118 w 10000"/>
                    <a:gd name="connsiteY3" fmla="*/ 6387 h 10000"/>
                    <a:gd name="connsiteX4" fmla="*/ 1118 w 10000"/>
                    <a:gd name="connsiteY4" fmla="*/ 8402 h 10000"/>
                    <a:gd name="connsiteX5" fmla="*/ 3288 w 10000"/>
                    <a:gd name="connsiteY5" fmla="*/ 8402 h 10000"/>
                    <a:gd name="connsiteX6" fmla="*/ 3288 w 10000"/>
                    <a:gd name="connsiteY6" fmla="*/ 10000 h 10000"/>
                    <a:gd name="connsiteX7" fmla="*/ 8387 w 10000"/>
                    <a:gd name="connsiteY7" fmla="*/ 10000 h 10000"/>
                    <a:gd name="connsiteX8" fmla="*/ 8387 w 10000"/>
                    <a:gd name="connsiteY8" fmla="*/ 6613 h 10000"/>
                    <a:gd name="connsiteX9" fmla="*/ 9522 w 10000"/>
                    <a:gd name="connsiteY9" fmla="*/ 5419 h 10000"/>
                    <a:gd name="connsiteX10" fmla="*/ 10000 w 10000"/>
                    <a:gd name="connsiteY10" fmla="*/ 3735 h 10000"/>
                    <a:gd name="connsiteX11" fmla="*/ 5558 w 10000"/>
                    <a:gd name="connsiteY11" fmla="*/ 0 h 10000"/>
                    <a:gd name="connsiteX0" fmla="*/ 5558 w 10000"/>
                    <a:gd name="connsiteY0" fmla="*/ 0 h 10000"/>
                    <a:gd name="connsiteX1" fmla="*/ 1118 w 10000"/>
                    <a:gd name="connsiteY1" fmla="*/ 3684 h 10000"/>
                    <a:gd name="connsiteX2" fmla="*/ 0 w 10000"/>
                    <a:gd name="connsiteY2" fmla="*/ 6387 h 10000"/>
                    <a:gd name="connsiteX3" fmla="*/ 1118 w 10000"/>
                    <a:gd name="connsiteY3" fmla="*/ 6387 h 10000"/>
                    <a:gd name="connsiteX4" fmla="*/ 1118 w 10000"/>
                    <a:gd name="connsiteY4" fmla="*/ 8402 h 10000"/>
                    <a:gd name="connsiteX5" fmla="*/ 3288 w 10000"/>
                    <a:gd name="connsiteY5" fmla="*/ 8402 h 10000"/>
                    <a:gd name="connsiteX6" fmla="*/ 3288 w 10000"/>
                    <a:gd name="connsiteY6" fmla="*/ 10000 h 10000"/>
                    <a:gd name="connsiteX7" fmla="*/ 8387 w 10000"/>
                    <a:gd name="connsiteY7" fmla="*/ 10000 h 10000"/>
                    <a:gd name="connsiteX8" fmla="*/ 8387 w 10000"/>
                    <a:gd name="connsiteY8" fmla="*/ 6613 h 10000"/>
                    <a:gd name="connsiteX9" fmla="*/ 9522 w 10000"/>
                    <a:gd name="connsiteY9" fmla="*/ 5419 h 10000"/>
                    <a:gd name="connsiteX10" fmla="*/ 10000 w 10000"/>
                    <a:gd name="connsiteY10" fmla="*/ 3735 h 10000"/>
                    <a:gd name="connsiteX11" fmla="*/ 5558 w 10000"/>
                    <a:gd name="connsiteY11" fmla="*/ 0 h 10000"/>
                    <a:gd name="connsiteX0" fmla="*/ 5558 w 10000"/>
                    <a:gd name="connsiteY0" fmla="*/ 0 h 10351"/>
                    <a:gd name="connsiteX1" fmla="*/ 1118 w 10000"/>
                    <a:gd name="connsiteY1" fmla="*/ 3684 h 10351"/>
                    <a:gd name="connsiteX2" fmla="*/ 0 w 10000"/>
                    <a:gd name="connsiteY2" fmla="*/ 6387 h 10351"/>
                    <a:gd name="connsiteX3" fmla="*/ 1118 w 10000"/>
                    <a:gd name="connsiteY3" fmla="*/ 6387 h 10351"/>
                    <a:gd name="connsiteX4" fmla="*/ 1118 w 10000"/>
                    <a:gd name="connsiteY4" fmla="*/ 8402 h 10351"/>
                    <a:gd name="connsiteX5" fmla="*/ 3288 w 10000"/>
                    <a:gd name="connsiteY5" fmla="*/ 8402 h 10351"/>
                    <a:gd name="connsiteX6" fmla="*/ 3288 w 10000"/>
                    <a:gd name="connsiteY6" fmla="*/ 10000 h 10351"/>
                    <a:gd name="connsiteX7" fmla="*/ 8387 w 10000"/>
                    <a:gd name="connsiteY7" fmla="*/ 10000 h 10351"/>
                    <a:gd name="connsiteX8" fmla="*/ 8387 w 10000"/>
                    <a:gd name="connsiteY8" fmla="*/ 6613 h 10351"/>
                    <a:gd name="connsiteX9" fmla="*/ 9522 w 10000"/>
                    <a:gd name="connsiteY9" fmla="*/ 5419 h 10351"/>
                    <a:gd name="connsiteX10" fmla="*/ 10000 w 10000"/>
                    <a:gd name="connsiteY10" fmla="*/ 3735 h 10351"/>
                    <a:gd name="connsiteX11" fmla="*/ 5558 w 10000"/>
                    <a:gd name="connsiteY11" fmla="*/ 0 h 10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00" h="10351">
                      <a:moveTo>
                        <a:pt x="5558" y="0"/>
                      </a:moveTo>
                      <a:cubicBezTo>
                        <a:pt x="3130" y="0"/>
                        <a:pt x="1150" y="1647"/>
                        <a:pt x="1118" y="3684"/>
                      </a:cubicBezTo>
                      <a:lnTo>
                        <a:pt x="0" y="6387"/>
                      </a:lnTo>
                      <a:lnTo>
                        <a:pt x="1118" y="6387"/>
                      </a:lnTo>
                      <a:lnTo>
                        <a:pt x="1118" y="8402"/>
                      </a:lnTo>
                      <a:lnTo>
                        <a:pt x="3288" y="8402"/>
                      </a:lnTo>
                      <a:lnTo>
                        <a:pt x="3288" y="10000"/>
                      </a:lnTo>
                      <a:cubicBezTo>
                        <a:pt x="4952" y="9428"/>
                        <a:pt x="8338" y="11024"/>
                        <a:pt x="8387" y="10000"/>
                      </a:cubicBezTo>
                      <a:lnTo>
                        <a:pt x="8387" y="6613"/>
                      </a:lnTo>
                      <a:cubicBezTo>
                        <a:pt x="8857" y="6285"/>
                        <a:pt x="9248" y="5876"/>
                        <a:pt x="9522" y="5419"/>
                      </a:cubicBezTo>
                      <a:cubicBezTo>
                        <a:pt x="9840" y="4893"/>
                        <a:pt x="10000" y="4327"/>
                        <a:pt x="10000" y="3735"/>
                      </a:cubicBezTo>
                      <a:cubicBezTo>
                        <a:pt x="10000" y="1676"/>
                        <a:pt x="8007" y="0"/>
                        <a:pt x="5558" y="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1" name="Freeform 26">
                  <a:extLst>
                    <a:ext uri="{FF2B5EF4-FFF2-40B4-BE49-F238E27FC236}">
                      <a16:creationId xmlns:a16="http://schemas.microsoft.com/office/drawing/2014/main" id="{E503BE14-C272-422B-8C99-279C1C3F3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7151" y="2892426"/>
                  <a:ext cx="227013" cy="106363"/>
                </a:xfrm>
                <a:custGeom>
                  <a:avLst/>
                  <a:gdLst>
                    <a:gd name="T0" fmla="*/ 8 w 143"/>
                    <a:gd name="T1" fmla="*/ 67 h 67"/>
                    <a:gd name="T2" fmla="*/ 0 w 143"/>
                    <a:gd name="T3" fmla="*/ 61 h 67"/>
                    <a:gd name="T4" fmla="*/ 48 w 143"/>
                    <a:gd name="T5" fmla="*/ 0 h 67"/>
                    <a:gd name="T6" fmla="*/ 94 w 143"/>
                    <a:gd name="T7" fmla="*/ 45 h 67"/>
                    <a:gd name="T8" fmla="*/ 138 w 143"/>
                    <a:gd name="T9" fmla="*/ 10 h 67"/>
                    <a:gd name="T10" fmla="*/ 143 w 143"/>
                    <a:gd name="T11" fmla="*/ 17 h 67"/>
                    <a:gd name="T12" fmla="*/ 93 w 143"/>
                    <a:gd name="T13" fmla="*/ 57 h 67"/>
                    <a:gd name="T14" fmla="*/ 49 w 143"/>
                    <a:gd name="T15" fmla="*/ 14 h 67"/>
                    <a:gd name="T16" fmla="*/ 8 w 143"/>
                    <a:gd name="T17" fmla="*/ 67 h 67"/>
                    <a:gd name="T18" fmla="*/ 8 w 143"/>
                    <a:gd name="T1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3" h="67">
                      <a:moveTo>
                        <a:pt x="8" y="67"/>
                      </a:moveTo>
                      <a:lnTo>
                        <a:pt x="0" y="61"/>
                      </a:lnTo>
                      <a:lnTo>
                        <a:pt x="48" y="0"/>
                      </a:lnTo>
                      <a:lnTo>
                        <a:pt x="94" y="45"/>
                      </a:lnTo>
                      <a:lnTo>
                        <a:pt x="138" y="10"/>
                      </a:lnTo>
                      <a:lnTo>
                        <a:pt x="143" y="17"/>
                      </a:lnTo>
                      <a:lnTo>
                        <a:pt x="93" y="57"/>
                      </a:lnTo>
                      <a:lnTo>
                        <a:pt x="49" y="14"/>
                      </a:lnTo>
                      <a:lnTo>
                        <a:pt x="8" y="67"/>
                      </a:lnTo>
                      <a:lnTo>
                        <a:pt x="8" y="67"/>
                      </a:lnTo>
                      <a:close/>
                    </a:path>
                  </a:pathLst>
                </a:cu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1765DE53-24AE-4333-9AB7-28FE29531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2413" y="2968626"/>
                  <a:ext cx="49213" cy="168275"/>
                </a:xfrm>
                <a:custGeom>
                  <a:avLst/>
                  <a:gdLst>
                    <a:gd name="T0" fmla="*/ 420 w 438"/>
                    <a:gd name="T1" fmla="*/ 1496 h 1496"/>
                    <a:gd name="T2" fmla="*/ 17 w 438"/>
                    <a:gd name="T3" fmla="*/ 1496 h 1496"/>
                    <a:gd name="T4" fmla="*/ 0 w 438"/>
                    <a:gd name="T5" fmla="*/ 1478 h 1496"/>
                    <a:gd name="T6" fmla="*/ 0 w 438"/>
                    <a:gd name="T7" fmla="*/ 17 h 1496"/>
                    <a:gd name="T8" fmla="*/ 17 w 438"/>
                    <a:gd name="T9" fmla="*/ 0 h 1496"/>
                    <a:gd name="T10" fmla="*/ 420 w 438"/>
                    <a:gd name="T11" fmla="*/ 0 h 1496"/>
                    <a:gd name="T12" fmla="*/ 438 w 438"/>
                    <a:gd name="T13" fmla="*/ 17 h 1496"/>
                    <a:gd name="T14" fmla="*/ 438 w 438"/>
                    <a:gd name="T15" fmla="*/ 1478 h 1496"/>
                    <a:gd name="T16" fmla="*/ 420 w 438"/>
                    <a:gd name="T17" fmla="*/ 1496 h 1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8" h="1496">
                      <a:moveTo>
                        <a:pt x="420" y="1496"/>
                      </a:moveTo>
                      <a:cubicBezTo>
                        <a:pt x="17" y="1496"/>
                        <a:pt x="17" y="1496"/>
                        <a:pt x="17" y="1496"/>
                      </a:cubicBezTo>
                      <a:cubicBezTo>
                        <a:pt x="8" y="1496"/>
                        <a:pt x="0" y="1488"/>
                        <a:pt x="0" y="147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420" y="0"/>
                        <a:pt x="420" y="0"/>
                        <a:pt x="420" y="0"/>
                      </a:cubicBezTo>
                      <a:cubicBezTo>
                        <a:pt x="430" y="0"/>
                        <a:pt x="438" y="7"/>
                        <a:pt x="438" y="17"/>
                      </a:cubicBezTo>
                      <a:cubicBezTo>
                        <a:pt x="438" y="1478"/>
                        <a:pt x="438" y="1478"/>
                        <a:pt x="438" y="1478"/>
                      </a:cubicBezTo>
                      <a:cubicBezTo>
                        <a:pt x="438" y="1487"/>
                        <a:pt x="430" y="1496"/>
                        <a:pt x="420" y="1496"/>
                      </a:cubicBezTo>
                      <a:close/>
                    </a:path>
                  </a:pathLst>
                </a:cu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4DB3FC50-843B-4754-83C1-256AB5B09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0976" y="3016251"/>
                  <a:ext cx="49213" cy="120650"/>
                </a:xfrm>
                <a:custGeom>
                  <a:avLst/>
                  <a:gdLst>
                    <a:gd name="T0" fmla="*/ 420 w 438"/>
                    <a:gd name="T1" fmla="*/ 1067 h 1067"/>
                    <a:gd name="T2" fmla="*/ 17 w 438"/>
                    <a:gd name="T3" fmla="*/ 1067 h 1067"/>
                    <a:gd name="T4" fmla="*/ 0 w 438"/>
                    <a:gd name="T5" fmla="*/ 1049 h 1067"/>
                    <a:gd name="T6" fmla="*/ 0 w 438"/>
                    <a:gd name="T7" fmla="*/ 18 h 1067"/>
                    <a:gd name="T8" fmla="*/ 17 w 438"/>
                    <a:gd name="T9" fmla="*/ 0 h 1067"/>
                    <a:gd name="T10" fmla="*/ 420 w 438"/>
                    <a:gd name="T11" fmla="*/ 0 h 1067"/>
                    <a:gd name="T12" fmla="*/ 438 w 438"/>
                    <a:gd name="T13" fmla="*/ 18 h 1067"/>
                    <a:gd name="T14" fmla="*/ 438 w 438"/>
                    <a:gd name="T15" fmla="*/ 1049 h 1067"/>
                    <a:gd name="T16" fmla="*/ 420 w 438"/>
                    <a:gd name="T17" fmla="*/ 1067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8" h="1067">
                      <a:moveTo>
                        <a:pt x="420" y="1067"/>
                      </a:moveTo>
                      <a:cubicBezTo>
                        <a:pt x="17" y="1067"/>
                        <a:pt x="17" y="1067"/>
                        <a:pt x="17" y="1067"/>
                      </a:cubicBezTo>
                      <a:cubicBezTo>
                        <a:pt x="7" y="1067"/>
                        <a:pt x="0" y="1059"/>
                        <a:pt x="0" y="104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420" y="0"/>
                        <a:pt x="420" y="0"/>
                        <a:pt x="420" y="0"/>
                      </a:cubicBezTo>
                      <a:cubicBezTo>
                        <a:pt x="430" y="0"/>
                        <a:pt x="438" y="8"/>
                        <a:pt x="438" y="18"/>
                      </a:cubicBezTo>
                      <a:cubicBezTo>
                        <a:pt x="438" y="1049"/>
                        <a:pt x="438" y="1049"/>
                        <a:pt x="438" y="1049"/>
                      </a:cubicBezTo>
                      <a:cubicBezTo>
                        <a:pt x="437" y="1058"/>
                        <a:pt x="429" y="1067"/>
                        <a:pt x="420" y="1067"/>
                      </a:cubicBezTo>
                      <a:close/>
                    </a:path>
                  </a:pathLst>
                </a:cu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4" name="Freeform 29">
                  <a:extLst>
                    <a:ext uri="{FF2B5EF4-FFF2-40B4-BE49-F238E27FC236}">
                      <a16:creationId xmlns:a16="http://schemas.microsoft.com/office/drawing/2014/main" id="{7BFFA2A3-FE18-4AF4-A540-1EBDF008F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99538" y="2957513"/>
                  <a:ext cx="49213" cy="179388"/>
                </a:xfrm>
                <a:custGeom>
                  <a:avLst/>
                  <a:gdLst>
                    <a:gd name="T0" fmla="*/ 421 w 438"/>
                    <a:gd name="T1" fmla="*/ 1589 h 1589"/>
                    <a:gd name="T2" fmla="*/ 17 w 438"/>
                    <a:gd name="T3" fmla="*/ 1589 h 1589"/>
                    <a:gd name="T4" fmla="*/ 0 w 438"/>
                    <a:gd name="T5" fmla="*/ 1571 h 1589"/>
                    <a:gd name="T6" fmla="*/ 0 w 438"/>
                    <a:gd name="T7" fmla="*/ 17 h 1589"/>
                    <a:gd name="T8" fmla="*/ 17 w 438"/>
                    <a:gd name="T9" fmla="*/ 0 h 1589"/>
                    <a:gd name="T10" fmla="*/ 421 w 438"/>
                    <a:gd name="T11" fmla="*/ 0 h 1589"/>
                    <a:gd name="T12" fmla="*/ 438 w 438"/>
                    <a:gd name="T13" fmla="*/ 17 h 1589"/>
                    <a:gd name="T14" fmla="*/ 438 w 438"/>
                    <a:gd name="T15" fmla="*/ 1571 h 1589"/>
                    <a:gd name="T16" fmla="*/ 421 w 438"/>
                    <a:gd name="T17" fmla="*/ 1589 h 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8" h="1589">
                      <a:moveTo>
                        <a:pt x="421" y="1589"/>
                      </a:moveTo>
                      <a:cubicBezTo>
                        <a:pt x="17" y="1589"/>
                        <a:pt x="17" y="1589"/>
                        <a:pt x="17" y="1589"/>
                      </a:cubicBezTo>
                      <a:cubicBezTo>
                        <a:pt x="8" y="1589"/>
                        <a:pt x="0" y="1581"/>
                        <a:pt x="0" y="1571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30" y="0"/>
                        <a:pt x="438" y="7"/>
                        <a:pt x="438" y="17"/>
                      </a:cubicBezTo>
                      <a:cubicBezTo>
                        <a:pt x="438" y="1571"/>
                        <a:pt x="438" y="1571"/>
                        <a:pt x="438" y="1571"/>
                      </a:cubicBezTo>
                      <a:cubicBezTo>
                        <a:pt x="438" y="1580"/>
                        <a:pt x="430" y="1589"/>
                        <a:pt x="421" y="1589"/>
                      </a:cubicBezTo>
                      <a:close/>
                    </a:path>
                  </a:pathLst>
                </a:cu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5" name="Freeform 30">
                  <a:extLst>
                    <a:ext uri="{FF2B5EF4-FFF2-40B4-BE49-F238E27FC236}">
                      <a16:creationId xmlns:a16="http://schemas.microsoft.com/office/drawing/2014/main" id="{4C2C1F21-CB3F-41F1-9C1E-F2FFDD76B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8101" y="3046413"/>
                  <a:ext cx="47625" cy="90488"/>
                </a:xfrm>
                <a:custGeom>
                  <a:avLst/>
                  <a:gdLst>
                    <a:gd name="T0" fmla="*/ 420 w 438"/>
                    <a:gd name="T1" fmla="*/ 801 h 801"/>
                    <a:gd name="T2" fmla="*/ 17 w 438"/>
                    <a:gd name="T3" fmla="*/ 801 h 801"/>
                    <a:gd name="T4" fmla="*/ 0 w 438"/>
                    <a:gd name="T5" fmla="*/ 783 h 801"/>
                    <a:gd name="T6" fmla="*/ 0 w 438"/>
                    <a:gd name="T7" fmla="*/ 17 h 801"/>
                    <a:gd name="T8" fmla="*/ 17 w 438"/>
                    <a:gd name="T9" fmla="*/ 0 h 801"/>
                    <a:gd name="T10" fmla="*/ 420 w 438"/>
                    <a:gd name="T11" fmla="*/ 0 h 801"/>
                    <a:gd name="T12" fmla="*/ 438 w 438"/>
                    <a:gd name="T13" fmla="*/ 17 h 801"/>
                    <a:gd name="T14" fmla="*/ 438 w 438"/>
                    <a:gd name="T15" fmla="*/ 783 h 801"/>
                    <a:gd name="T16" fmla="*/ 420 w 438"/>
                    <a:gd name="T17" fmla="*/ 801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8" h="801">
                      <a:moveTo>
                        <a:pt x="420" y="801"/>
                      </a:moveTo>
                      <a:cubicBezTo>
                        <a:pt x="17" y="801"/>
                        <a:pt x="17" y="801"/>
                        <a:pt x="17" y="801"/>
                      </a:cubicBezTo>
                      <a:cubicBezTo>
                        <a:pt x="8" y="801"/>
                        <a:pt x="0" y="793"/>
                        <a:pt x="0" y="78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420" y="0"/>
                        <a:pt x="420" y="0"/>
                        <a:pt x="420" y="0"/>
                      </a:cubicBezTo>
                      <a:cubicBezTo>
                        <a:pt x="430" y="0"/>
                        <a:pt x="438" y="7"/>
                        <a:pt x="438" y="17"/>
                      </a:cubicBezTo>
                      <a:cubicBezTo>
                        <a:pt x="438" y="783"/>
                        <a:pt x="438" y="783"/>
                        <a:pt x="438" y="783"/>
                      </a:cubicBezTo>
                      <a:cubicBezTo>
                        <a:pt x="438" y="792"/>
                        <a:pt x="429" y="801"/>
                        <a:pt x="420" y="801"/>
                      </a:cubicBezTo>
                      <a:close/>
                    </a:path>
                  </a:pathLst>
                </a:cu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6" name="Freeform 31">
                  <a:extLst>
                    <a:ext uri="{FF2B5EF4-FFF2-40B4-BE49-F238E27FC236}">
                      <a16:creationId xmlns:a16="http://schemas.microsoft.com/office/drawing/2014/main" id="{490183B8-4D88-4B40-8E96-251178E1B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4763" y="3128963"/>
                  <a:ext cx="328613" cy="15875"/>
                </a:xfrm>
                <a:custGeom>
                  <a:avLst/>
                  <a:gdLst>
                    <a:gd name="T0" fmla="*/ 0 w 207"/>
                    <a:gd name="T1" fmla="*/ 0 h 10"/>
                    <a:gd name="T2" fmla="*/ 207 w 207"/>
                    <a:gd name="T3" fmla="*/ 0 h 10"/>
                    <a:gd name="T4" fmla="*/ 207 w 207"/>
                    <a:gd name="T5" fmla="*/ 10 h 10"/>
                    <a:gd name="T6" fmla="*/ 0 w 207"/>
                    <a:gd name="T7" fmla="*/ 10 h 10"/>
                    <a:gd name="T8" fmla="*/ 0 w 207"/>
                    <a:gd name="T9" fmla="*/ 0 h 10"/>
                    <a:gd name="T10" fmla="*/ 0 w 207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7" h="10">
                      <a:moveTo>
                        <a:pt x="0" y="0"/>
                      </a:moveTo>
                      <a:lnTo>
                        <a:pt x="207" y="0"/>
                      </a:lnTo>
                      <a:lnTo>
                        <a:pt x="207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5E61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7" name="Oval 32">
                  <a:extLst>
                    <a:ext uri="{FF2B5EF4-FFF2-40B4-BE49-F238E27FC236}">
                      <a16:creationId xmlns:a16="http://schemas.microsoft.com/office/drawing/2014/main" id="{E99A17BE-11FC-439B-9AB2-1DF53C45A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42413" y="2886076"/>
                  <a:ext cx="53975" cy="53975"/>
                </a:xfrm>
                <a:prstGeom prst="ellipse">
                  <a:avLst/>
                </a:prstGeom>
                <a:solidFill>
                  <a:srgbClr val="95E61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8" name="Oval 33">
                  <a:extLst>
                    <a:ext uri="{FF2B5EF4-FFF2-40B4-BE49-F238E27FC236}">
                      <a16:creationId xmlns:a16="http://schemas.microsoft.com/office/drawing/2014/main" id="{2D3BCCB8-D3D4-40C1-8277-5CEDED82E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55113" y="2897188"/>
                  <a:ext cx="30163" cy="31750"/>
                </a:xfrm>
                <a:prstGeom prst="ellipse">
                  <a:avLst/>
                </a:pr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29" name="Oval 34">
                  <a:extLst>
                    <a:ext uri="{FF2B5EF4-FFF2-40B4-BE49-F238E27FC236}">
                      <a16:creationId xmlns:a16="http://schemas.microsoft.com/office/drawing/2014/main" id="{2ADDD24E-43E0-457E-80F3-03936487D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69388" y="2943226"/>
                  <a:ext cx="53975" cy="53975"/>
                </a:xfrm>
                <a:prstGeom prst="ellipse">
                  <a:avLst/>
                </a:prstGeom>
                <a:solidFill>
                  <a:srgbClr val="95E61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30" name="Oval 35">
                  <a:extLst>
                    <a:ext uri="{FF2B5EF4-FFF2-40B4-BE49-F238E27FC236}">
                      <a16:creationId xmlns:a16="http://schemas.microsoft.com/office/drawing/2014/main" id="{8795F648-360F-40A8-84BC-4BE15CA17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80501" y="2954338"/>
                  <a:ext cx="30163" cy="31750"/>
                </a:xfrm>
                <a:prstGeom prst="ellipse">
                  <a:avLst/>
                </a:pr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31" name="Oval 36">
                  <a:extLst>
                    <a:ext uri="{FF2B5EF4-FFF2-40B4-BE49-F238E27FC236}">
                      <a16:creationId xmlns:a16="http://schemas.microsoft.com/office/drawing/2014/main" id="{B1747CA7-739F-4A20-B4E1-1B678C8C5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6363" y="2876551"/>
                  <a:ext cx="53975" cy="53975"/>
                </a:xfrm>
                <a:prstGeom prst="ellipse">
                  <a:avLst/>
                </a:prstGeom>
                <a:solidFill>
                  <a:srgbClr val="95E61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32" name="Oval 37">
                  <a:extLst>
                    <a:ext uri="{FF2B5EF4-FFF2-40B4-BE49-F238E27FC236}">
                      <a16:creationId xmlns:a16="http://schemas.microsoft.com/office/drawing/2014/main" id="{A5FE2815-5DEB-49AB-8741-DCA45D8F6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07476" y="2887663"/>
                  <a:ext cx="31750" cy="31750"/>
                </a:xfrm>
                <a:prstGeom prst="ellipse">
                  <a:avLst/>
                </a:pr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33" name="Oval 38">
                  <a:extLst>
                    <a:ext uri="{FF2B5EF4-FFF2-40B4-BE49-F238E27FC236}">
                      <a16:creationId xmlns:a16="http://schemas.microsoft.com/office/drawing/2014/main" id="{ADA5B3E5-3B24-4C8D-B6C1-6BD306CC0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4926" y="2967038"/>
                  <a:ext cx="53975" cy="53975"/>
                </a:xfrm>
                <a:prstGeom prst="ellipse">
                  <a:avLst/>
                </a:prstGeom>
                <a:solidFill>
                  <a:srgbClr val="95E61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  <p:sp>
              <p:nvSpPr>
                <p:cNvPr id="34" name="Oval 39">
                  <a:extLst>
                    <a:ext uri="{FF2B5EF4-FFF2-40B4-BE49-F238E27FC236}">
                      <a16:creationId xmlns:a16="http://schemas.microsoft.com/office/drawing/2014/main" id="{AB03081B-7013-4979-BD8C-DE9547D89C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36038" y="2978151"/>
                  <a:ext cx="31750" cy="31750"/>
                </a:xfrm>
                <a:prstGeom prst="ellipse">
                  <a:avLst/>
                </a:prstGeom>
                <a:solidFill>
                  <a:srgbClr val="2B0A3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042A8C-9EBA-4121-8B56-0303C27101EE}"/>
                </a:ext>
              </a:extLst>
            </p:cNvPr>
            <p:cNvGrpSpPr/>
            <p:nvPr/>
          </p:nvGrpSpPr>
          <p:grpSpPr>
            <a:xfrm>
              <a:off x="1819653" y="4633921"/>
              <a:ext cx="3918594" cy="1200329"/>
              <a:chOff x="1819653" y="4633921"/>
              <a:chExt cx="3918594" cy="1200329"/>
            </a:xfrm>
          </p:grpSpPr>
          <p:sp>
            <p:nvSpPr>
              <p:cNvPr id="43" name="CuadroTexto 6">
                <a:extLst>
                  <a:ext uri="{FF2B5EF4-FFF2-40B4-BE49-F238E27FC236}">
                    <a16:creationId xmlns:a16="http://schemas.microsoft.com/office/drawing/2014/main" id="{9FD180CE-4BE2-40C6-B36E-B8610D8FCC0D}"/>
                  </a:ext>
                </a:extLst>
              </p:cNvPr>
              <p:cNvSpPr txBox="1"/>
              <p:nvPr/>
            </p:nvSpPr>
            <p:spPr>
              <a:xfrm>
                <a:off x="1872140" y="4633921"/>
                <a:ext cx="38661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b="1" dirty="0"/>
                  <a:t>Algoritmos de regresión: </a:t>
                </a:r>
              </a:p>
              <a:p>
                <a:r>
                  <a:rPr lang="es-ES" b="1" dirty="0"/>
                  <a:t>	</a:t>
                </a:r>
                <a:r>
                  <a:rPr lang="es-ES" dirty="0" err="1"/>
                  <a:t>bagging</a:t>
                </a:r>
                <a:r>
                  <a:rPr lang="es-ES" dirty="0"/>
                  <a:t>, </a:t>
                </a:r>
                <a:r>
                  <a:rPr lang="es-ES" dirty="0" err="1"/>
                  <a:t>boosting</a:t>
                </a:r>
                <a:r>
                  <a:rPr lang="es-ES" dirty="0"/>
                  <a:t>, </a:t>
                </a:r>
                <a:r>
                  <a:rPr lang="es-ES" dirty="0" err="1"/>
                  <a:t>stacking</a:t>
                </a:r>
                <a:endParaRPr lang="es-E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Con variables extra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_tradnl" dirty="0"/>
                  <a:t>Python</a:t>
                </a:r>
              </a:p>
            </p:txBody>
          </p:sp>
          <p:pic>
            <p:nvPicPr>
              <p:cNvPr id="1028" name="Picture 4" descr="Python (programming language) - Wikipedia">
                <a:extLst>
                  <a:ext uri="{FF2B5EF4-FFF2-40B4-BE49-F238E27FC236}">
                    <a16:creationId xmlns:a16="http://schemas.microsoft.com/office/drawing/2014/main" id="{87725E93-160D-4582-AAA7-A0C9206AA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9653" y="5485904"/>
                <a:ext cx="346226" cy="346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F674E0-281C-4A78-BF39-A54DF61F08E8}"/>
              </a:ext>
            </a:extLst>
          </p:cNvPr>
          <p:cNvGrpSpPr/>
          <p:nvPr/>
        </p:nvGrpSpPr>
        <p:grpSpPr>
          <a:xfrm>
            <a:off x="5515492" y="1905103"/>
            <a:ext cx="6556436" cy="2458358"/>
            <a:chOff x="5515492" y="1905103"/>
            <a:chExt cx="6556436" cy="2458358"/>
          </a:xfrm>
        </p:grpSpPr>
        <p:sp>
          <p:nvSpPr>
            <p:cNvPr id="44" name="CuadroTexto 6">
              <a:extLst>
                <a:ext uri="{FF2B5EF4-FFF2-40B4-BE49-F238E27FC236}">
                  <a16:creationId xmlns:a16="http://schemas.microsoft.com/office/drawing/2014/main" id="{513CC018-DE38-4F0D-A278-3268C7A69A83}"/>
                </a:ext>
              </a:extLst>
            </p:cNvPr>
            <p:cNvSpPr txBox="1"/>
            <p:nvPr/>
          </p:nvSpPr>
          <p:spPr>
            <a:xfrm>
              <a:off x="5864487" y="1905103"/>
              <a:ext cx="6129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u="sng" dirty="0"/>
                <a:t>Conjunto test</a:t>
              </a:r>
              <a:r>
                <a:rPr lang="es-ES" sz="1600" dirty="0"/>
                <a:t>: Se quitan las últimas dos semanas de enero 2020 de todos los contadores </a:t>
              </a:r>
              <a:endParaRPr lang="es-ES_tradnl" sz="1600" dirty="0"/>
            </a:p>
          </p:txBody>
        </p:sp>
        <p:pic>
          <p:nvPicPr>
            <p:cNvPr id="3" name="Picture 2" descr="Chart&#10;&#10;Description automatically generated with low confidence">
              <a:extLst>
                <a:ext uri="{FF2B5EF4-FFF2-40B4-BE49-F238E27FC236}">
                  <a16:creationId xmlns:a16="http://schemas.microsoft.com/office/drawing/2014/main" id="{5628D341-0D08-45D3-9770-B0A2BBC1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4415" y="2548178"/>
              <a:ext cx="5791803" cy="1658379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A16908B-8E48-4AB9-BC14-5EB3E308E209}"/>
                </a:ext>
              </a:extLst>
            </p:cNvPr>
            <p:cNvSpPr/>
            <p:nvPr/>
          </p:nvSpPr>
          <p:spPr>
            <a:xfrm>
              <a:off x="11233728" y="3711256"/>
              <a:ext cx="406400" cy="2770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CuadroTexto 19">
              <a:extLst>
                <a:ext uri="{FF2B5EF4-FFF2-40B4-BE49-F238E27FC236}">
                  <a16:creationId xmlns:a16="http://schemas.microsoft.com/office/drawing/2014/main" id="{53364E2E-0032-462B-AE28-D01D0C9B92C4}"/>
                </a:ext>
              </a:extLst>
            </p:cNvPr>
            <p:cNvSpPr txBox="1"/>
            <p:nvPr/>
          </p:nvSpPr>
          <p:spPr>
            <a:xfrm>
              <a:off x="10471124" y="4055684"/>
              <a:ext cx="16008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FF0000"/>
                  </a:solidFill>
                </a:rPr>
                <a:t>Evaluación interna</a:t>
              </a:r>
              <a:endParaRPr lang="es-ES_tradnl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C7C603-A50C-43B8-A830-2E15EF1CA7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15492" y="2017490"/>
              <a:ext cx="362875" cy="360000"/>
              <a:chOff x="8769350" y="4606928"/>
              <a:chExt cx="801687" cy="795338"/>
            </a:xfrm>
          </p:grpSpPr>
          <p:sp>
            <p:nvSpPr>
              <p:cNvPr id="48" name="Freeform 138">
                <a:extLst>
                  <a:ext uri="{FF2B5EF4-FFF2-40B4-BE49-F238E27FC236}">
                    <a16:creationId xmlns:a16="http://schemas.microsoft.com/office/drawing/2014/main" id="{BF130827-0C49-45B8-9C7A-2566D8E83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9350" y="4606928"/>
                <a:ext cx="801687" cy="795338"/>
              </a:xfrm>
              <a:custGeom>
                <a:avLst/>
                <a:gdLst>
                  <a:gd name="T0" fmla="*/ 48 w 417"/>
                  <a:gd name="T1" fmla="*/ 118 h 411"/>
                  <a:gd name="T2" fmla="*/ 296 w 417"/>
                  <a:gd name="T3" fmla="*/ 51 h 411"/>
                  <a:gd name="T4" fmla="*/ 368 w 417"/>
                  <a:gd name="T5" fmla="*/ 303 h 411"/>
                  <a:gd name="T6" fmla="*/ 126 w 417"/>
                  <a:gd name="T7" fmla="*/ 360 h 411"/>
                  <a:gd name="T8" fmla="*/ 48 w 417"/>
                  <a:gd name="T9" fmla="*/ 11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411">
                    <a:moveTo>
                      <a:pt x="48" y="118"/>
                    </a:moveTo>
                    <a:cubicBezTo>
                      <a:pt x="97" y="30"/>
                      <a:pt x="208" y="0"/>
                      <a:pt x="296" y="51"/>
                    </a:cubicBezTo>
                    <a:cubicBezTo>
                      <a:pt x="385" y="102"/>
                      <a:pt x="417" y="215"/>
                      <a:pt x="368" y="303"/>
                    </a:cubicBezTo>
                    <a:cubicBezTo>
                      <a:pt x="319" y="391"/>
                      <a:pt x="214" y="411"/>
                      <a:pt x="126" y="360"/>
                    </a:cubicBezTo>
                    <a:cubicBezTo>
                      <a:pt x="38" y="309"/>
                      <a:pt x="0" y="206"/>
                      <a:pt x="48" y="118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id="{0B0EC02B-DD1D-47E7-A8FD-A805EDCBC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1475" y="4814890"/>
                <a:ext cx="39687" cy="101600"/>
              </a:xfrm>
              <a:custGeom>
                <a:avLst/>
                <a:gdLst>
                  <a:gd name="T0" fmla="*/ 10 w 21"/>
                  <a:gd name="T1" fmla="*/ 53 h 53"/>
                  <a:gd name="T2" fmla="*/ 21 w 21"/>
                  <a:gd name="T3" fmla="*/ 43 h 53"/>
                  <a:gd name="T4" fmla="*/ 21 w 21"/>
                  <a:gd name="T5" fmla="*/ 10 h 53"/>
                  <a:gd name="T6" fmla="*/ 10 w 21"/>
                  <a:gd name="T7" fmla="*/ 0 h 53"/>
                  <a:gd name="T8" fmla="*/ 0 w 21"/>
                  <a:gd name="T9" fmla="*/ 10 h 53"/>
                  <a:gd name="T10" fmla="*/ 0 w 21"/>
                  <a:gd name="T11" fmla="*/ 43 h 53"/>
                  <a:gd name="T12" fmla="*/ 10 w 2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3">
                    <a:moveTo>
                      <a:pt x="10" y="53"/>
                    </a:moveTo>
                    <a:cubicBezTo>
                      <a:pt x="16" y="53"/>
                      <a:pt x="21" y="49"/>
                      <a:pt x="21" y="4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9"/>
                      <a:pt x="5" y="53"/>
                      <a:pt x="10" y="53"/>
                    </a:cubicBezTo>
                    <a:close/>
                  </a:path>
                </a:pathLst>
              </a:custGeom>
              <a:solidFill>
                <a:srgbClr val="1563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0" name="Freeform 140">
                <a:extLst>
                  <a:ext uri="{FF2B5EF4-FFF2-40B4-BE49-F238E27FC236}">
                    <a16:creationId xmlns:a16="http://schemas.microsoft.com/office/drawing/2014/main" id="{0D92A4FA-38D9-49BA-98D7-B79816ED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0813" y="4814890"/>
                <a:ext cx="39687" cy="101600"/>
              </a:xfrm>
              <a:custGeom>
                <a:avLst/>
                <a:gdLst>
                  <a:gd name="T0" fmla="*/ 10 w 21"/>
                  <a:gd name="T1" fmla="*/ 53 h 53"/>
                  <a:gd name="T2" fmla="*/ 21 w 21"/>
                  <a:gd name="T3" fmla="*/ 43 h 53"/>
                  <a:gd name="T4" fmla="*/ 21 w 21"/>
                  <a:gd name="T5" fmla="*/ 10 h 53"/>
                  <a:gd name="T6" fmla="*/ 10 w 21"/>
                  <a:gd name="T7" fmla="*/ 0 h 53"/>
                  <a:gd name="T8" fmla="*/ 0 w 21"/>
                  <a:gd name="T9" fmla="*/ 10 h 53"/>
                  <a:gd name="T10" fmla="*/ 0 w 21"/>
                  <a:gd name="T11" fmla="*/ 43 h 53"/>
                  <a:gd name="T12" fmla="*/ 10 w 2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53">
                    <a:moveTo>
                      <a:pt x="10" y="53"/>
                    </a:moveTo>
                    <a:cubicBezTo>
                      <a:pt x="16" y="53"/>
                      <a:pt x="21" y="49"/>
                      <a:pt x="21" y="43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9"/>
                      <a:pt x="5" y="53"/>
                      <a:pt x="10" y="53"/>
                    </a:cubicBezTo>
                    <a:close/>
                  </a:path>
                </a:pathLst>
              </a:custGeom>
              <a:solidFill>
                <a:srgbClr val="15636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1" name="Freeform 141">
                <a:extLst>
                  <a:ext uri="{FF2B5EF4-FFF2-40B4-BE49-F238E27FC236}">
                    <a16:creationId xmlns:a16="http://schemas.microsoft.com/office/drawing/2014/main" id="{24A870DD-BEA4-4559-976D-234240F7C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7313" y="4851403"/>
                <a:ext cx="387350" cy="349250"/>
              </a:xfrm>
              <a:custGeom>
                <a:avLst/>
                <a:gdLst>
                  <a:gd name="T0" fmla="*/ 183 w 202"/>
                  <a:gd name="T1" fmla="*/ 0 h 181"/>
                  <a:gd name="T2" fmla="*/ 171 w 202"/>
                  <a:gd name="T3" fmla="*/ 0 h 181"/>
                  <a:gd name="T4" fmla="*/ 171 w 202"/>
                  <a:gd name="T5" fmla="*/ 12 h 181"/>
                  <a:gd name="T6" fmla="*/ 175 w 202"/>
                  <a:gd name="T7" fmla="*/ 23 h 181"/>
                  <a:gd name="T8" fmla="*/ 158 w 202"/>
                  <a:gd name="T9" fmla="*/ 39 h 181"/>
                  <a:gd name="T10" fmla="*/ 142 w 202"/>
                  <a:gd name="T11" fmla="*/ 23 h 181"/>
                  <a:gd name="T12" fmla="*/ 146 w 202"/>
                  <a:gd name="T13" fmla="*/ 12 h 181"/>
                  <a:gd name="T14" fmla="*/ 146 w 202"/>
                  <a:gd name="T15" fmla="*/ 0 h 181"/>
                  <a:gd name="T16" fmla="*/ 56 w 202"/>
                  <a:gd name="T17" fmla="*/ 0 h 181"/>
                  <a:gd name="T18" fmla="*/ 56 w 202"/>
                  <a:gd name="T19" fmla="*/ 12 h 181"/>
                  <a:gd name="T20" fmla="*/ 60 w 202"/>
                  <a:gd name="T21" fmla="*/ 23 h 181"/>
                  <a:gd name="T22" fmla="*/ 43 w 202"/>
                  <a:gd name="T23" fmla="*/ 39 h 181"/>
                  <a:gd name="T24" fmla="*/ 27 w 202"/>
                  <a:gd name="T25" fmla="*/ 23 h 181"/>
                  <a:gd name="T26" fmla="*/ 31 w 202"/>
                  <a:gd name="T27" fmla="*/ 12 h 181"/>
                  <a:gd name="T28" fmla="*/ 31 w 202"/>
                  <a:gd name="T29" fmla="*/ 0 h 181"/>
                  <a:gd name="T30" fmla="*/ 18 w 202"/>
                  <a:gd name="T31" fmla="*/ 0 h 181"/>
                  <a:gd name="T32" fmla="*/ 0 w 202"/>
                  <a:gd name="T33" fmla="*/ 19 h 181"/>
                  <a:gd name="T34" fmla="*/ 0 w 202"/>
                  <a:gd name="T35" fmla="*/ 163 h 181"/>
                  <a:gd name="T36" fmla="*/ 18 w 202"/>
                  <a:gd name="T37" fmla="*/ 181 h 181"/>
                  <a:gd name="T38" fmla="*/ 183 w 202"/>
                  <a:gd name="T39" fmla="*/ 181 h 181"/>
                  <a:gd name="T40" fmla="*/ 202 w 202"/>
                  <a:gd name="T41" fmla="*/ 163 h 181"/>
                  <a:gd name="T42" fmla="*/ 202 w 202"/>
                  <a:gd name="T43" fmla="*/ 19 h 181"/>
                  <a:gd name="T44" fmla="*/ 183 w 202"/>
                  <a:gd name="T4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2" h="181">
                    <a:moveTo>
                      <a:pt x="183" y="0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3" y="15"/>
                      <a:pt x="175" y="19"/>
                      <a:pt x="175" y="23"/>
                    </a:cubicBezTo>
                    <a:cubicBezTo>
                      <a:pt x="175" y="32"/>
                      <a:pt x="167" y="39"/>
                      <a:pt x="158" y="39"/>
                    </a:cubicBezTo>
                    <a:cubicBezTo>
                      <a:pt x="149" y="39"/>
                      <a:pt x="142" y="32"/>
                      <a:pt x="142" y="23"/>
                    </a:cubicBezTo>
                    <a:cubicBezTo>
                      <a:pt x="142" y="19"/>
                      <a:pt x="143" y="15"/>
                      <a:pt x="146" y="12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15"/>
                      <a:pt x="60" y="19"/>
                      <a:pt x="60" y="23"/>
                    </a:cubicBezTo>
                    <a:cubicBezTo>
                      <a:pt x="60" y="32"/>
                      <a:pt x="52" y="39"/>
                      <a:pt x="43" y="39"/>
                    </a:cubicBezTo>
                    <a:cubicBezTo>
                      <a:pt x="34" y="39"/>
                      <a:pt x="27" y="32"/>
                      <a:pt x="27" y="23"/>
                    </a:cubicBezTo>
                    <a:cubicBezTo>
                      <a:pt x="27" y="19"/>
                      <a:pt x="28" y="15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73"/>
                      <a:pt x="8" y="181"/>
                      <a:pt x="18" y="181"/>
                    </a:cubicBezTo>
                    <a:cubicBezTo>
                      <a:pt x="183" y="181"/>
                      <a:pt x="183" y="181"/>
                      <a:pt x="183" y="181"/>
                    </a:cubicBezTo>
                    <a:cubicBezTo>
                      <a:pt x="193" y="181"/>
                      <a:pt x="202" y="173"/>
                      <a:pt x="202" y="163"/>
                    </a:cubicBezTo>
                    <a:cubicBezTo>
                      <a:pt x="202" y="19"/>
                      <a:pt x="202" y="19"/>
                      <a:pt x="202" y="19"/>
                    </a:cubicBezTo>
                    <a:cubicBezTo>
                      <a:pt x="202" y="9"/>
                      <a:pt x="193" y="0"/>
                      <a:pt x="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2" name="Freeform 142">
                <a:extLst>
                  <a:ext uri="{FF2B5EF4-FFF2-40B4-BE49-F238E27FC236}">
                    <a16:creationId xmlns:a16="http://schemas.microsoft.com/office/drawing/2014/main" id="{CCCBEC60-8DC9-491E-B8D7-5C6B097F0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9538" y="4954590"/>
                <a:ext cx="341312" cy="223838"/>
              </a:xfrm>
              <a:custGeom>
                <a:avLst/>
                <a:gdLst>
                  <a:gd name="T0" fmla="*/ 177 w 177"/>
                  <a:gd name="T1" fmla="*/ 97 h 115"/>
                  <a:gd name="T2" fmla="*/ 159 w 177"/>
                  <a:gd name="T3" fmla="*/ 115 h 115"/>
                  <a:gd name="T4" fmla="*/ 19 w 177"/>
                  <a:gd name="T5" fmla="*/ 115 h 115"/>
                  <a:gd name="T6" fmla="*/ 0 w 177"/>
                  <a:gd name="T7" fmla="*/ 97 h 115"/>
                  <a:gd name="T8" fmla="*/ 0 w 177"/>
                  <a:gd name="T9" fmla="*/ 0 h 115"/>
                  <a:gd name="T10" fmla="*/ 177 w 177"/>
                  <a:gd name="T11" fmla="*/ 0 h 115"/>
                  <a:gd name="T12" fmla="*/ 177 w 177"/>
                  <a:gd name="T13" fmla="*/ 9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15">
                    <a:moveTo>
                      <a:pt x="177" y="97"/>
                    </a:moveTo>
                    <a:cubicBezTo>
                      <a:pt x="177" y="107"/>
                      <a:pt x="169" y="115"/>
                      <a:pt x="15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7"/>
                      <a:pt x="0" y="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7" y="0"/>
                      <a:pt x="177" y="0"/>
                      <a:pt x="177" y="0"/>
                    </a:cubicBezTo>
                    <a:lnTo>
                      <a:pt x="177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3" name="Rectangle 143">
                <a:extLst>
                  <a:ext uri="{FF2B5EF4-FFF2-40B4-BE49-F238E27FC236}">
                    <a16:creationId xmlns:a16="http://schemas.microsoft.com/office/drawing/2014/main" id="{0C0A9894-B212-422D-AA98-75C9B5D60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9088" y="5106991"/>
                <a:ext cx="41275" cy="38100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4" name="Rectangle 144">
                <a:extLst>
                  <a:ext uri="{FF2B5EF4-FFF2-40B4-BE49-F238E27FC236}">
                    <a16:creationId xmlns:a16="http://schemas.microsoft.com/office/drawing/2014/main" id="{6C25A445-7F43-4332-90FC-8AA8B9329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9088" y="5046666"/>
                <a:ext cx="41275" cy="39688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5" name="Rectangle 145">
                <a:extLst>
                  <a:ext uri="{FF2B5EF4-FFF2-40B4-BE49-F238E27FC236}">
                    <a16:creationId xmlns:a16="http://schemas.microsoft.com/office/drawing/2014/main" id="{AE6F626C-A090-4D26-895E-666CA8334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9413" y="5046666"/>
                <a:ext cx="39687" cy="39688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6" name="Rectangle 146">
                <a:extLst>
                  <a:ext uri="{FF2B5EF4-FFF2-40B4-BE49-F238E27FC236}">
                    <a16:creationId xmlns:a16="http://schemas.microsoft.com/office/drawing/2014/main" id="{605FB616-79C3-4E32-9E32-C71EB3E9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9088" y="4986340"/>
                <a:ext cx="41275" cy="41275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7" name="Rectangle 147">
                <a:extLst>
                  <a:ext uri="{FF2B5EF4-FFF2-40B4-BE49-F238E27FC236}">
                    <a16:creationId xmlns:a16="http://schemas.microsoft.com/office/drawing/2014/main" id="{14D07342-4ACB-48DC-9574-0BDEE7623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9413" y="4986340"/>
                <a:ext cx="39687" cy="41275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8" name="Rectangle 148">
                <a:extLst>
                  <a:ext uri="{FF2B5EF4-FFF2-40B4-BE49-F238E27FC236}">
                    <a16:creationId xmlns:a16="http://schemas.microsoft.com/office/drawing/2014/main" id="{800EEA25-5454-4ADB-8DF7-410998DA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2875" y="5106991"/>
                <a:ext cx="38100" cy="38100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59" name="Rectangle 149">
                <a:extLst>
                  <a:ext uri="{FF2B5EF4-FFF2-40B4-BE49-F238E27FC236}">
                    <a16:creationId xmlns:a16="http://schemas.microsoft.com/office/drawing/2014/main" id="{E246F2E1-E3EA-4B79-929F-C8E4B36FD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2875" y="5046666"/>
                <a:ext cx="38100" cy="39688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0" name="Rectangle 150">
                <a:extLst>
                  <a:ext uri="{FF2B5EF4-FFF2-40B4-BE49-F238E27FC236}">
                    <a16:creationId xmlns:a16="http://schemas.microsoft.com/office/drawing/2014/main" id="{78E1B16C-EB74-483C-8AC0-F08E359FF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3200" y="5106991"/>
                <a:ext cx="38100" cy="38100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1" name="Rectangle 151">
                <a:extLst>
                  <a:ext uri="{FF2B5EF4-FFF2-40B4-BE49-F238E27FC236}">
                    <a16:creationId xmlns:a16="http://schemas.microsoft.com/office/drawing/2014/main" id="{FB7C6615-3E6A-4384-B9BF-F556CC9B0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3200" y="5046666"/>
                <a:ext cx="38100" cy="39688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2" name="Rectangle 152">
                <a:extLst>
                  <a:ext uri="{FF2B5EF4-FFF2-40B4-BE49-F238E27FC236}">
                    <a16:creationId xmlns:a16="http://schemas.microsoft.com/office/drawing/2014/main" id="{BB2E8DDC-54AA-4AE5-904B-3E0CCC3F4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1938" y="5046666"/>
                <a:ext cx="38100" cy="39688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3" name="Rectangle 153">
                <a:extLst>
                  <a:ext uri="{FF2B5EF4-FFF2-40B4-BE49-F238E27FC236}">
                    <a16:creationId xmlns:a16="http://schemas.microsoft.com/office/drawing/2014/main" id="{A0BD6096-B763-4E94-938E-83D39B99F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1938" y="5106991"/>
                <a:ext cx="38100" cy="38100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4" name="Rectangle 154">
                <a:extLst>
                  <a:ext uri="{FF2B5EF4-FFF2-40B4-BE49-F238E27FC236}">
                    <a16:creationId xmlns:a16="http://schemas.microsoft.com/office/drawing/2014/main" id="{C22D3D16-816C-4D1A-AE3F-AB00FA293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1938" y="4986340"/>
                <a:ext cx="38100" cy="41275"/>
              </a:xfrm>
              <a:prstGeom prst="rect">
                <a:avLst/>
              </a:prstGeom>
              <a:solidFill>
                <a:srgbClr val="7E39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5" name="Freeform 155">
                <a:extLst>
                  <a:ext uri="{FF2B5EF4-FFF2-40B4-BE49-F238E27FC236}">
                    <a16:creationId xmlns:a16="http://schemas.microsoft.com/office/drawing/2014/main" id="{19370586-7919-49E2-B0C4-00D102FC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925" y="4851403"/>
                <a:ext cx="58737" cy="80963"/>
              </a:xfrm>
              <a:custGeom>
                <a:avLst/>
                <a:gdLst>
                  <a:gd name="T0" fmla="*/ 0 w 37"/>
                  <a:gd name="T1" fmla="*/ 0 h 51"/>
                  <a:gd name="T2" fmla="*/ 37 w 37"/>
                  <a:gd name="T3" fmla="*/ 0 h 51"/>
                  <a:gd name="T4" fmla="*/ 37 w 37"/>
                  <a:gd name="T5" fmla="*/ 51 h 51"/>
                  <a:gd name="T6" fmla="*/ 0 w 37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1">
                    <a:moveTo>
                      <a:pt x="0" y="0"/>
                    </a:moveTo>
                    <a:lnTo>
                      <a:pt x="37" y="0"/>
                    </a:lnTo>
                    <a:lnTo>
                      <a:pt x="37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39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6" name="Freeform 156">
                <a:extLst>
                  <a:ext uri="{FF2B5EF4-FFF2-40B4-BE49-F238E27FC236}">
                    <a16:creationId xmlns:a16="http://schemas.microsoft.com/office/drawing/2014/main" id="{B1277A65-A715-451E-87E9-438C6F4D3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925" y="4851403"/>
                <a:ext cx="58737" cy="80963"/>
              </a:xfrm>
              <a:custGeom>
                <a:avLst/>
                <a:gdLst>
                  <a:gd name="T0" fmla="*/ 0 w 37"/>
                  <a:gd name="T1" fmla="*/ 0 h 51"/>
                  <a:gd name="T2" fmla="*/ 37 w 37"/>
                  <a:gd name="T3" fmla="*/ 0 h 51"/>
                  <a:gd name="T4" fmla="*/ 37 w 37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51">
                    <a:moveTo>
                      <a:pt x="0" y="0"/>
                    </a:moveTo>
                    <a:lnTo>
                      <a:pt x="37" y="0"/>
                    </a:lnTo>
                    <a:lnTo>
                      <a:pt x="37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A45073-AF8B-4346-B361-E23EFF1A8341}"/>
              </a:ext>
            </a:extLst>
          </p:cNvPr>
          <p:cNvGrpSpPr/>
          <p:nvPr/>
        </p:nvGrpSpPr>
        <p:grpSpPr>
          <a:xfrm>
            <a:off x="5606526" y="4742292"/>
            <a:ext cx="5929692" cy="916725"/>
            <a:chOff x="5606526" y="4742292"/>
            <a:chExt cx="5929692" cy="916725"/>
          </a:xfrm>
        </p:grpSpPr>
        <p:sp>
          <p:nvSpPr>
            <p:cNvPr id="16" name="CuadroTexto 6">
              <a:extLst>
                <a:ext uri="{FF2B5EF4-FFF2-40B4-BE49-F238E27FC236}">
                  <a16:creationId xmlns:a16="http://schemas.microsoft.com/office/drawing/2014/main" id="{151D37DD-57E3-4A72-AF17-E5B2A93C36BC}"/>
                </a:ext>
              </a:extLst>
            </p:cNvPr>
            <p:cNvSpPr txBox="1"/>
            <p:nvPr/>
          </p:nvSpPr>
          <p:spPr>
            <a:xfrm>
              <a:off x="5986980" y="4742292"/>
              <a:ext cx="2506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u="sng" dirty="0"/>
                <a:t>Métrica del concurso</a:t>
              </a:r>
              <a:endParaRPr lang="es-ES_tradnl" u="sng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8B8525-6430-4F70-9559-B1E559C04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30000" y="5268437"/>
              <a:ext cx="5506218" cy="39058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FEB3996-F2A8-491B-B54A-503246CE27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6526" y="4766429"/>
              <a:ext cx="382185" cy="360000"/>
              <a:chOff x="7573963" y="3556000"/>
              <a:chExt cx="847725" cy="798513"/>
            </a:xfrm>
          </p:grpSpPr>
          <p:sp>
            <p:nvSpPr>
              <p:cNvPr id="68" name="Freeform 120">
                <a:extLst>
                  <a:ext uri="{FF2B5EF4-FFF2-40B4-BE49-F238E27FC236}">
                    <a16:creationId xmlns:a16="http://schemas.microsoft.com/office/drawing/2014/main" id="{F0670E8D-39D8-4760-9F79-F105385FF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3963" y="3556000"/>
                <a:ext cx="847725" cy="798513"/>
              </a:xfrm>
              <a:custGeom>
                <a:avLst/>
                <a:gdLst>
                  <a:gd name="T0" fmla="*/ 51 w 440"/>
                  <a:gd name="T1" fmla="*/ 299 h 411"/>
                  <a:gd name="T2" fmla="*/ 127 w 440"/>
                  <a:gd name="T3" fmla="*/ 49 h 411"/>
                  <a:gd name="T4" fmla="*/ 389 w 440"/>
                  <a:gd name="T5" fmla="*/ 123 h 411"/>
                  <a:gd name="T6" fmla="*/ 306 w 440"/>
                  <a:gd name="T7" fmla="*/ 362 h 411"/>
                  <a:gd name="T8" fmla="*/ 51 w 440"/>
                  <a:gd name="T9" fmla="*/ 299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0" h="411">
                    <a:moveTo>
                      <a:pt x="51" y="299"/>
                    </a:moveTo>
                    <a:cubicBezTo>
                      <a:pt x="0" y="209"/>
                      <a:pt x="34" y="97"/>
                      <a:pt x="127" y="49"/>
                    </a:cubicBezTo>
                    <a:cubicBezTo>
                      <a:pt x="221" y="0"/>
                      <a:pt x="338" y="33"/>
                      <a:pt x="389" y="123"/>
                    </a:cubicBezTo>
                    <a:cubicBezTo>
                      <a:pt x="440" y="213"/>
                      <a:pt x="400" y="314"/>
                      <a:pt x="306" y="362"/>
                    </a:cubicBezTo>
                    <a:cubicBezTo>
                      <a:pt x="213" y="411"/>
                      <a:pt x="102" y="388"/>
                      <a:pt x="51" y="2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69" name="Freeform 121">
                <a:extLst>
                  <a:ext uri="{FF2B5EF4-FFF2-40B4-BE49-F238E27FC236}">
                    <a16:creationId xmlns:a16="http://schemas.microsoft.com/office/drawing/2014/main" id="{4DAC8810-C351-445C-86F8-F459AA5AB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088" y="3794125"/>
                <a:ext cx="385762" cy="355600"/>
              </a:xfrm>
              <a:custGeom>
                <a:avLst/>
                <a:gdLst>
                  <a:gd name="T0" fmla="*/ 133 w 200"/>
                  <a:gd name="T1" fmla="*/ 2 h 184"/>
                  <a:gd name="T2" fmla="*/ 9 w 200"/>
                  <a:gd name="T3" fmla="*/ 2 h 184"/>
                  <a:gd name="T4" fmla="*/ 0 w 200"/>
                  <a:gd name="T5" fmla="*/ 44 h 184"/>
                  <a:gd name="T6" fmla="*/ 7 w 200"/>
                  <a:gd name="T7" fmla="*/ 170 h 184"/>
                  <a:gd name="T8" fmla="*/ 180 w 200"/>
                  <a:gd name="T9" fmla="*/ 165 h 184"/>
                  <a:gd name="T10" fmla="*/ 177 w 200"/>
                  <a:gd name="T11" fmla="*/ 61 h 184"/>
                  <a:gd name="T12" fmla="*/ 174 w 200"/>
                  <a:gd name="T13" fmla="*/ 15 h 184"/>
                  <a:gd name="T14" fmla="*/ 171 w 200"/>
                  <a:gd name="T15" fmla="*/ 0 h 184"/>
                  <a:gd name="T16" fmla="*/ 133 w 200"/>
                  <a:gd name="T17" fmla="*/ 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184">
                    <a:moveTo>
                      <a:pt x="133" y="2"/>
                    </a:moveTo>
                    <a:cubicBezTo>
                      <a:pt x="133" y="2"/>
                      <a:pt x="39" y="21"/>
                      <a:pt x="9" y="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170"/>
                      <a:pt x="7" y="170"/>
                      <a:pt x="7" y="170"/>
                    </a:cubicBezTo>
                    <a:cubicBezTo>
                      <a:pt x="7" y="170"/>
                      <a:pt x="161" y="184"/>
                      <a:pt x="180" y="165"/>
                    </a:cubicBezTo>
                    <a:cubicBezTo>
                      <a:pt x="200" y="145"/>
                      <a:pt x="177" y="61"/>
                      <a:pt x="177" y="61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71" y="0"/>
                      <a:pt x="171" y="0"/>
                      <a:pt x="171" y="0"/>
                    </a:cubicBezTo>
                    <a:lnTo>
                      <a:pt x="133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0" name="Freeform 122">
                <a:extLst>
                  <a:ext uri="{FF2B5EF4-FFF2-40B4-BE49-F238E27FC236}">
                    <a16:creationId xmlns:a16="http://schemas.microsoft.com/office/drawing/2014/main" id="{7E9CF8BD-C20C-40F5-B3DD-DDCD0C780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051" y="3738563"/>
                <a:ext cx="303212" cy="341313"/>
              </a:xfrm>
              <a:custGeom>
                <a:avLst/>
                <a:gdLst>
                  <a:gd name="T0" fmla="*/ 152 w 157"/>
                  <a:gd name="T1" fmla="*/ 4 h 176"/>
                  <a:gd name="T2" fmla="*/ 149 w 157"/>
                  <a:gd name="T3" fmla="*/ 2 h 176"/>
                  <a:gd name="T4" fmla="*/ 139 w 157"/>
                  <a:gd name="T5" fmla="*/ 4 h 176"/>
                  <a:gd name="T6" fmla="*/ 62 w 157"/>
                  <a:gd name="T7" fmla="*/ 112 h 176"/>
                  <a:gd name="T8" fmla="*/ 45 w 157"/>
                  <a:gd name="T9" fmla="*/ 81 h 176"/>
                  <a:gd name="T10" fmla="*/ 45 w 157"/>
                  <a:gd name="T11" fmla="*/ 81 h 176"/>
                  <a:gd name="T12" fmla="*/ 34 w 157"/>
                  <a:gd name="T13" fmla="*/ 75 h 176"/>
                  <a:gd name="T14" fmla="*/ 17 w 157"/>
                  <a:gd name="T15" fmla="*/ 81 h 176"/>
                  <a:gd name="T16" fmla="*/ 5 w 157"/>
                  <a:gd name="T17" fmla="*/ 107 h 176"/>
                  <a:gd name="T18" fmla="*/ 5 w 157"/>
                  <a:gd name="T19" fmla="*/ 107 h 176"/>
                  <a:gd name="T20" fmla="*/ 54 w 157"/>
                  <a:gd name="T21" fmla="*/ 173 h 176"/>
                  <a:gd name="T22" fmla="*/ 60 w 157"/>
                  <a:gd name="T23" fmla="*/ 176 h 176"/>
                  <a:gd name="T24" fmla="*/ 60 w 157"/>
                  <a:gd name="T25" fmla="*/ 176 h 176"/>
                  <a:gd name="T26" fmla="*/ 67 w 157"/>
                  <a:gd name="T27" fmla="*/ 173 h 176"/>
                  <a:gd name="T28" fmla="*/ 155 w 157"/>
                  <a:gd name="T29" fmla="*/ 14 h 176"/>
                  <a:gd name="T30" fmla="*/ 152 w 157"/>
                  <a:gd name="T31" fmla="*/ 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76">
                    <a:moveTo>
                      <a:pt x="152" y="4"/>
                    </a:moveTo>
                    <a:cubicBezTo>
                      <a:pt x="149" y="2"/>
                      <a:pt x="149" y="2"/>
                      <a:pt x="149" y="2"/>
                    </a:cubicBezTo>
                    <a:cubicBezTo>
                      <a:pt x="146" y="0"/>
                      <a:pt x="141" y="1"/>
                      <a:pt x="139" y="4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4" y="79"/>
                      <a:pt x="41" y="75"/>
                      <a:pt x="34" y="75"/>
                    </a:cubicBezTo>
                    <a:cubicBezTo>
                      <a:pt x="29" y="75"/>
                      <a:pt x="22" y="77"/>
                      <a:pt x="17" y="81"/>
                    </a:cubicBezTo>
                    <a:cubicBezTo>
                      <a:pt x="5" y="88"/>
                      <a:pt x="0" y="99"/>
                      <a:pt x="5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4" y="173"/>
                      <a:pt x="54" y="173"/>
                      <a:pt x="54" y="173"/>
                    </a:cubicBezTo>
                    <a:cubicBezTo>
                      <a:pt x="55" y="175"/>
                      <a:pt x="57" y="176"/>
                      <a:pt x="60" y="176"/>
                    </a:cubicBezTo>
                    <a:cubicBezTo>
                      <a:pt x="60" y="176"/>
                      <a:pt x="60" y="176"/>
                      <a:pt x="60" y="176"/>
                    </a:cubicBezTo>
                    <a:cubicBezTo>
                      <a:pt x="63" y="176"/>
                      <a:pt x="65" y="175"/>
                      <a:pt x="67" y="173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7" y="11"/>
                      <a:pt x="155" y="6"/>
                      <a:pt x="15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  <p:sp>
            <p:nvSpPr>
              <p:cNvPr id="71" name="Freeform 123">
                <a:extLst>
                  <a:ext uri="{FF2B5EF4-FFF2-40B4-BE49-F238E27FC236}">
                    <a16:creationId xmlns:a16="http://schemas.microsoft.com/office/drawing/2014/main" id="{106FF8B8-70A2-457E-BD14-3A1F8C44A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7801" y="3781425"/>
                <a:ext cx="381000" cy="365125"/>
              </a:xfrm>
              <a:custGeom>
                <a:avLst/>
                <a:gdLst>
                  <a:gd name="T0" fmla="*/ 77 w 198"/>
                  <a:gd name="T1" fmla="*/ 188 h 188"/>
                  <a:gd name="T2" fmla="*/ 16 w 198"/>
                  <a:gd name="T3" fmla="*/ 187 h 188"/>
                  <a:gd name="T4" fmla="*/ 9 w 198"/>
                  <a:gd name="T5" fmla="*/ 187 h 188"/>
                  <a:gd name="T6" fmla="*/ 8 w 198"/>
                  <a:gd name="T7" fmla="*/ 180 h 188"/>
                  <a:gd name="T8" fmla="*/ 3 w 198"/>
                  <a:gd name="T9" fmla="*/ 98 h 188"/>
                  <a:gd name="T10" fmla="*/ 13 w 198"/>
                  <a:gd name="T11" fmla="*/ 4 h 188"/>
                  <a:gd name="T12" fmla="*/ 25 w 198"/>
                  <a:gd name="T13" fmla="*/ 5 h 188"/>
                  <a:gd name="T14" fmla="*/ 177 w 198"/>
                  <a:gd name="T15" fmla="*/ 0 h 188"/>
                  <a:gd name="T16" fmla="*/ 163 w 198"/>
                  <a:gd name="T17" fmla="*/ 19 h 188"/>
                  <a:gd name="T18" fmla="*/ 21 w 198"/>
                  <a:gd name="T19" fmla="*/ 21 h 188"/>
                  <a:gd name="T20" fmla="*/ 24 w 198"/>
                  <a:gd name="T21" fmla="*/ 171 h 188"/>
                  <a:gd name="T22" fmla="*/ 181 w 198"/>
                  <a:gd name="T23" fmla="*/ 165 h 188"/>
                  <a:gd name="T24" fmla="*/ 176 w 198"/>
                  <a:gd name="T25" fmla="*/ 44 h 188"/>
                  <a:gd name="T26" fmla="*/ 192 w 198"/>
                  <a:gd name="T27" fmla="*/ 16 h 188"/>
                  <a:gd name="T28" fmla="*/ 198 w 198"/>
                  <a:gd name="T29" fmla="*/ 176 h 188"/>
                  <a:gd name="T30" fmla="*/ 192 w 198"/>
                  <a:gd name="T31" fmla="*/ 178 h 188"/>
                  <a:gd name="T32" fmla="*/ 77 w 198"/>
                  <a:gd name="T3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88">
                    <a:moveTo>
                      <a:pt x="77" y="188"/>
                    </a:moveTo>
                    <a:cubicBezTo>
                      <a:pt x="45" y="188"/>
                      <a:pt x="19" y="187"/>
                      <a:pt x="16" y="187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79"/>
                      <a:pt x="5" y="139"/>
                      <a:pt x="3" y="98"/>
                    </a:cubicBezTo>
                    <a:cubicBezTo>
                      <a:pt x="0" y="11"/>
                      <a:pt x="7" y="7"/>
                      <a:pt x="13" y="4"/>
                    </a:cubicBezTo>
                    <a:cubicBezTo>
                      <a:pt x="17" y="2"/>
                      <a:pt x="21" y="2"/>
                      <a:pt x="25" y="5"/>
                    </a:cubicBezTo>
                    <a:cubicBezTo>
                      <a:pt x="36" y="14"/>
                      <a:pt x="140" y="5"/>
                      <a:pt x="177" y="0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48" y="21"/>
                      <a:pt x="48" y="32"/>
                      <a:pt x="21" y="21"/>
                    </a:cubicBezTo>
                    <a:cubicBezTo>
                      <a:pt x="17" y="41"/>
                      <a:pt x="19" y="109"/>
                      <a:pt x="24" y="171"/>
                    </a:cubicBezTo>
                    <a:cubicBezTo>
                      <a:pt x="64" y="172"/>
                      <a:pt x="150" y="173"/>
                      <a:pt x="181" y="165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2" y="178"/>
                      <a:pt x="192" y="178"/>
                      <a:pt x="192" y="178"/>
                    </a:cubicBezTo>
                    <a:cubicBezTo>
                      <a:pt x="173" y="186"/>
                      <a:pt x="120" y="188"/>
                      <a:pt x="77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_trad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4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81293D-166E-944B-B17D-A618EA59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573"/>
          <a:stretch/>
        </p:blipFill>
        <p:spPr>
          <a:xfrm>
            <a:off x="0" y="0"/>
            <a:ext cx="12192000" cy="852256"/>
          </a:xfrm>
        </p:spPr>
      </p:pic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9477659-EAFF-4176-882A-0C1A6046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#UniversityHack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0140ECFB-3921-43FE-87B8-2FDD96A6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9</a:t>
            </a:fld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E0C3AC-6CDA-4857-94D1-3459BA60F865}"/>
              </a:ext>
            </a:extLst>
          </p:cNvPr>
          <p:cNvSpPr txBox="1"/>
          <p:nvPr/>
        </p:nvSpPr>
        <p:spPr>
          <a:xfrm>
            <a:off x="4215807" y="182154"/>
            <a:ext cx="259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VIOLINS</a:t>
            </a:r>
          </a:p>
        </p:txBody>
      </p:sp>
      <p:pic>
        <p:nvPicPr>
          <p:cNvPr id="10" name="Imagen 9" descr="Texto&#10;&#10;Descripción generada automáticamente con confianza media">
            <a:extLst>
              <a:ext uri="{FF2B5EF4-FFF2-40B4-BE49-F238E27FC236}">
                <a16:creationId xmlns:a16="http://schemas.microsoft.com/office/drawing/2014/main" id="{F3EA976A-CF55-40F3-A312-86C76A91D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20320" b="11995"/>
          <a:stretch/>
        </p:blipFill>
        <p:spPr>
          <a:xfrm>
            <a:off x="1910783" y="136525"/>
            <a:ext cx="2127817" cy="61447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C3B9985-2C4E-4EF2-8815-32C15E297A96}"/>
              </a:ext>
            </a:extLst>
          </p:cNvPr>
          <p:cNvSpPr txBox="1"/>
          <p:nvPr/>
        </p:nvSpPr>
        <p:spPr>
          <a:xfrm>
            <a:off x="406923" y="1021526"/>
            <a:ext cx="198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RESULTADOS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86337C0-6F54-44A2-84A7-47E333816D7A}"/>
              </a:ext>
            </a:extLst>
          </p:cNvPr>
          <p:cNvGraphicFramePr>
            <a:graphicFrameLocks noGrp="1"/>
          </p:cNvGraphicFramePr>
          <p:nvPr/>
        </p:nvGraphicFramePr>
        <p:xfrm>
          <a:off x="545230" y="2464507"/>
          <a:ext cx="4322333" cy="21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53">
                  <a:extLst>
                    <a:ext uri="{9D8B030D-6E8A-4147-A177-3AD203B41FA5}">
                      <a16:colId xmlns:a16="http://schemas.microsoft.com/office/drawing/2014/main" val="3439882291"/>
                    </a:ext>
                  </a:extLst>
                </a:gridCol>
                <a:gridCol w="2172780">
                  <a:extLst>
                    <a:ext uri="{9D8B030D-6E8A-4147-A177-3AD203B41FA5}">
                      <a16:colId xmlns:a16="http://schemas.microsoft.com/office/drawing/2014/main" val="1187742789"/>
                    </a:ext>
                  </a:extLst>
                </a:gridCol>
              </a:tblGrid>
              <a:tr h="23523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Modelo</a:t>
                      </a:r>
                      <a:endParaRPr lang="es-ES_trad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Métrica interna</a:t>
                      </a:r>
                      <a:endParaRPr lang="es-ES_trad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598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s-ES" sz="1400" b="1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ETS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2915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95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s-ES" sz="1400" b="1" dirty="0"/>
                        <a:t>ARIMA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dirty="0"/>
                        <a:t>2981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315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s-ES" sz="1400" b="1" dirty="0" err="1"/>
                        <a:t>Random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forest</a:t>
                      </a:r>
                      <a:endParaRPr lang="es-ES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dirty="0"/>
                        <a:t>2625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34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s-ES" sz="1400" b="1" dirty="0"/>
                        <a:t>LGBM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dirty="0"/>
                        <a:t>2437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291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/>
                        <a:t>S</a:t>
                      </a:r>
                      <a:r>
                        <a:rPr lang="es-ES_tradnl" sz="1400" b="1" dirty="0" err="1"/>
                        <a:t>tacking</a:t>
                      </a:r>
                      <a:endParaRPr lang="es-ES" sz="1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_tradnl" sz="1400" dirty="0"/>
                        <a:t>2728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8223"/>
                  </a:ext>
                </a:extLst>
              </a:tr>
            </a:tbl>
          </a:graphicData>
        </a:graphic>
      </p:graphicFrame>
      <p:sp>
        <p:nvSpPr>
          <p:cNvPr id="16" name="CuadroTexto 5">
            <a:extLst>
              <a:ext uri="{FF2B5EF4-FFF2-40B4-BE49-F238E27FC236}">
                <a16:creationId xmlns:a16="http://schemas.microsoft.com/office/drawing/2014/main" id="{A5F49502-4970-42E4-B464-701ECD5D9C25}"/>
              </a:ext>
            </a:extLst>
          </p:cNvPr>
          <p:cNvSpPr txBox="1"/>
          <p:nvPr/>
        </p:nvSpPr>
        <p:spPr>
          <a:xfrm>
            <a:off x="832626" y="4908830"/>
            <a:ext cx="374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Modelo ganador: </a:t>
            </a:r>
            <a:r>
              <a:rPr lang="es-ES_tradnl" b="1" dirty="0" err="1"/>
              <a:t>Random</a:t>
            </a:r>
            <a:r>
              <a:rPr lang="es-ES_tradnl" b="1" dirty="0"/>
              <a:t> Forest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F11177-23B7-425D-A614-C62165BF87AD}"/>
              </a:ext>
            </a:extLst>
          </p:cNvPr>
          <p:cNvSpPr txBox="1"/>
          <p:nvPr/>
        </p:nvSpPr>
        <p:spPr>
          <a:xfrm>
            <a:off x="7324439" y="2183826"/>
            <a:ext cx="3393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Conjunto final de variables</a:t>
            </a:r>
            <a:endParaRPr lang="es-ES_tradnl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6BC740-0975-4B14-8BEC-A191A6B548E4}"/>
              </a:ext>
            </a:extLst>
          </p:cNvPr>
          <p:cNvGrpSpPr/>
          <p:nvPr/>
        </p:nvGrpSpPr>
        <p:grpSpPr>
          <a:xfrm>
            <a:off x="5970134" y="2909738"/>
            <a:ext cx="2825226" cy="2052022"/>
            <a:chOff x="5970134" y="2909738"/>
            <a:chExt cx="2825226" cy="2052022"/>
          </a:xfrm>
        </p:grpSpPr>
        <p:sp>
          <p:nvSpPr>
            <p:cNvPr id="22" name="Rectángulo 16">
              <a:extLst>
                <a:ext uri="{FF2B5EF4-FFF2-40B4-BE49-F238E27FC236}">
                  <a16:creationId xmlns:a16="http://schemas.microsoft.com/office/drawing/2014/main" id="{6B2DEAB5-756E-42C9-BEDC-71FCB2867BEC}"/>
                </a:ext>
              </a:extLst>
            </p:cNvPr>
            <p:cNvSpPr/>
            <p:nvPr/>
          </p:nvSpPr>
          <p:spPr>
            <a:xfrm>
              <a:off x="5970134" y="2909738"/>
              <a:ext cx="2743199" cy="1832878"/>
            </a:xfrm>
            <a:prstGeom prst="rect">
              <a:avLst/>
            </a:prstGeom>
            <a:solidFill>
              <a:srgbClr val="FFFF00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CuadroTexto 18">
              <a:extLst>
                <a:ext uri="{FF2B5EF4-FFF2-40B4-BE49-F238E27FC236}">
                  <a16:creationId xmlns:a16="http://schemas.microsoft.com/office/drawing/2014/main" id="{A65C20AD-95AE-4054-8A06-DECE9D870BB6}"/>
                </a:ext>
              </a:extLst>
            </p:cNvPr>
            <p:cNvSpPr txBox="1"/>
            <p:nvPr/>
          </p:nvSpPr>
          <p:spPr>
            <a:xfrm>
              <a:off x="6052160" y="3022768"/>
              <a:ext cx="2743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Medias de consumo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vivienda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comercio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fábrica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ID contador</a:t>
              </a:r>
            </a:p>
            <a:p>
              <a:endParaRPr lang="es-ES" sz="2000" u="sng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0B5F4-B21C-499F-9E07-A1D98C8F91B4}"/>
              </a:ext>
            </a:extLst>
          </p:cNvPr>
          <p:cNvGrpSpPr/>
          <p:nvPr/>
        </p:nvGrpSpPr>
        <p:grpSpPr>
          <a:xfrm>
            <a:off x="8798905" y="2910356"/>
            <a:ext cx="3393095" cy="2053881"/>
            <a:chOff x="8798905" y="2910356"/>
            <a:chExt cx="3393095" cy="2053881"/>
          </a:xfrm>
        </p:grpSpPr>
        <p:sp>
          <p:nvSpPr>
            <p:cNvPr id="23" name="Rectángulo 16">
              <a:extLst>
                <a:ext uri="{FF2B5EF4-FFF2-40B4-BE49-F238E27FC236}">
                  <a16:creationId xmlns:a16="http://schemas.microsoft.com/office/drawing/2014/main" id="{81E5C29D-1807-4BA1-9CE9-E4931C82BB1B}"/>
                </a:ext>
              </a:extLst>
            </p:cNvPr>
            <p:cNvSpPr/>
            <p:nvPr/>
          </p:nvSpPr>
          <p:spPr>
            <a:xfrm>
              <a:off x="8813728" y="2910356"/>
              <a:ext cx="3184308" cy="1832878"/>
            </a:xfrm>
            <a:prstGeom prst="rect">
              <a:avLst/>
            </a:prstGeom>
            <a:solidFill>
              <a:srgbClr val="7030A0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CuadroTexto 18">
              <a:extLst>
                <a:ext uri="{FF2B5EF4-FFF2-40B4-BE49-F238E27FC236}">
                  <a16:creationId xmlns:a16="http://schemas.microsoft.com/office/drawing/2014/main" id="{ECF56FAD-6632-40DA-A65E-38FAF64EC4FE}"/>
                </a:ext>
              </a:extLst>
            </p:cNvPr>
            <p:cNvSpPr txBox="1"/>
            <p:nvPr/>
          </p:nvSpPr>
          <p:spPr>
            <a:xfrm>
              <a:off x="8798905" y="3025245"/>
              <a:ext cx="33930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Mes del año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principio de mes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final de mes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festivos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ES" sz="2000" dirty="0"/>
                <a:t>Indicador de sábado</a:t>
              </a:r>
            </a:p>
            <a:p>
              <a:endParaRPr lang="es-ES" sz="20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5465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360</Words>
  <Application>Microsoft Office PowerPoint</Application>
  <PresentationFormat>Panorámica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Irene Berros Sanmartin</cp:lastModifiedBy>
  <cp:revision>90</cp:revision>
  <dcterms:created xsi:type="dcterms:W3CDTF">2017-03-31T07:46:04Z</dcterms:created>
  <dcterms:modified xsi:type="dcterms:W3CDTF">2022-05-10T12:41:17Z</dcterms:modified>
</cp:coreProperties>
</file>