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1" r:id="rId2"/>
    <p:sldId id="257" r:id="rId3"/>
    <p:sldId id="272" r:id="rId4"/>
    <p:sldId id="274" r:id="rId5"/>
    <p:sldId id="275" r:id="rId6"/>
    <p:sldId id="276" r:id="rId7"/>
    <p:sldId id="281" r:id="rId8"/>
    <p:sldId id="282" r:id="rId9"/>
    <p:sldId id="283" r:id="rId10"/>
    <p:sldId id="273" r:id="rId11"/>
    <p:sldId id="280" r:id="rId12"/>
    <p:sldId id="261" r:id="rId1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9D149-448B-1F46-A9D0-ED57D1534FD9}" type="datetimeFigureOut">
              <a:rPr lang="es-ES_tradnl" smtClean="0"/>
              <a:t>09/05/2022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9E028-603C-6547-B7D8-D91062F0B55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160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E9E028-603C-6547-B7D8-D91062F0B55A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1271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9E028-603C-6547-B7D8-D91062F0B55A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94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5E84-9BAC-4B58-AB06-7670B2497F65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403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D55F-E1DA-44FA-8F69-0D4EBC7E994A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958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F0E47-4E67-447C-B8A2-3DC93F3720E2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49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BEFC-8AE5-469C-A5BE-9819F6040329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431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831-3045-464B-B98B-EC031EBC990F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425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1161-E9B5-4F6A-BECF-B7766DD15CAB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610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97881-F406-41A5-951C-F616C4E7BB25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123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18DB-DCCF-4350-A5BA-622126E6C519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234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E23E1-720D-4D90-9725-F1F7C0AB7E10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3796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C7CD-5F15-4785-8010-4174D48DBAF0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840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AA93-4937-424C-A0CF-1AA3B24C6336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853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F357-1DAF-48DE-8E22-30E1A08D7E4F}" type="datetime1">
              <a:rPr lang="es-ES_tradnl" smtClean="0"/>
              <a:t>09/05/2022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/>
              <a:t>#UniversityHack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B6FB0-7299-CE4B-BF47-C9BF74F65EF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611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64B320-75EA-45F1-8273-F806CD5D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0829F0-0CF0-45F0-8B6A-F9F6189E2D8F}"/>
              </a:ext>
            </a:extLst>
          </p:cNvPr>
          <p:cNvSpPr txBox="1"/>
          <p:nvPr/>
        </p:nvSpPr>
        <p:spPr>
          <a:xfrm>
            <a:off x="8500016" y="3684931"/>
            <a:ext cx="2840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TEAM ORIGIN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2637AC-44C9-4181-B257-DDA6D35F1106}"/>
              </a:ext>
            </a:extLst>
          </p:cNvPr>
          <p:cNvSpPr txBox="1"/>
          <p:nvPr/>
        </p:nvSpPr>
        <p:spPr>
          <a:xfrm>
            <a:off x="5184621" y="4930399"/>
            <a:ext cx="6630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ATMIRA PHARMA VISUALIZATION</a:t>
            </a:r>
          </a:p>
        </p:txBody>
      </p:sp>
      <p:pic>
        <p:nvPicPr>
          <p:cNvPr id="11" name="Imagen 10" descr="Texto&#10;&#10;Descripción generada automáticamente con confianza baja">
            <a:extLst>
              <a:ext uri="{FF2B5EF4-FFF2-40B4-BE49-F238E27FC236}">
                <a16:creationId xmlns:a16="http://schemas.microsoft.com/office/drawing/2014/main" id="{981249CB-B97F-47D1-B83A-6A521F492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838" y="3491536"/>
            <a:ext cx="2992996" cy="105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56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CCC620D-9731-47C4-B3D9-6A158677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28E2FF2-FD3A-4BFC-94EF-4B1ACF69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10</a:t>
            </a:fld>
            <a:endParaRPr lang="es-ES_tradn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978DBC7-AD56-D29D-84D7-A86BC62E7D30}"/>
              </a:ext>
            </a:extLst>
          </p:cNvPr>
          <p:cNvSpPr txBox="1"/>
          <p:nvPr/>
        </p:nvSpPr>
        <p:spPr>
          <a:xfrm>
            <a:off x="2111334" y="1711912"/>
            <a:ext cx="46296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Fácil</a:t>
            </a:r>
            <a:r>
              <a:rPr lang="en-GB" sz="2400" dirty="0"/>
              <a:t> de usar</a:t>
            </a:r>
            <a:endParaRPr lang="es-ES" sz="2400" dirty="0"/>
          </a:p>
          <a:p>
            <a:endParaRPr lang="es-ES" sz="3600" dirty="0"/>
          </a:p>
          <a:p>
            <a:r>
              <a:rPr lang="es-ES" sz="2400" dirty="0"/>
              <a:t>Accesible</a:t>
            </a:r>
          </a:p>
          <a:p>
            <a:endParaRPr lang="es-ES" sz="3600" dirty="0"/>
          </a:p>
          <a:p>
            <a:r>
              <a:rPr lang="es-ES" sz="2400" dirty="0"/>
              <a:t>Completo</a:t>
            </a:r>
          </a:p>
          <a:p>
            <a:endParaRPr lang="es-ES" sz="3600" dirty="0"/>
          </a:p>
          <a:p>
            <a:r>
              <a:rPr lang="es-ES" sz="2400" dirty="0"/>
              <a:t>Análisis </a:t>
            </a:r>
            <a:r>
              <a:rPr lang="en-GB" sz="2400" dirty="0"/>
              <a:t>+</a:t>
            </a:r>
            <a:r>
              <a:rPr lang="es-ES" sz="2400" dirty="0"/>
              <a:t> Conclusiones</a:t>
            </a:r>
          </a:p>
          <a:p>
            <a:endParaRPr lang="en-GB" sz="3600" dirty="0"/>
          </a:p>
          <a:p>
            <a:r>
              <a:rPr lang="en-GB" sz="2400" dirty="0" err="1"/>
              <a:t>Interactivo</a:t>
            </a:r>
            <a:endParaRPr lang="en-GB" sz="2400" dirty="0"/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C64EAD7A-2141-13E0-467C-A1AE848C3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379" y="3281797"/>
            <a:ext cx="3218936" cy="2512864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5342F117-8689-C9E6-2514-0902959199AD}"/>
              </a:ext>
            </a:extLst>
          </p:cNvPr>
          <p:cNvGrpSpPr/>
          <p:nvPr/>
        </p:nvGrpSpPr>
        <p:grpSpPr>
          <a:xfrm>
            <a:off x="1386603" y="1652988"/>
            <a:ext cx="594682" cy="4204369"/>
            <a:chOff x="1437612" y="1652988"/>
            <a:chExt cx="594682" cy="4204369"/>
          </a:xfrm>
        </p:grpSpPr>
        <p:pic>
          <p:nvPicPr>
            <p:cNvPr id="15" name="Imagen 14" descr="Icono&#10;&#10;Descripción generada automáticamente">
              <a:extLst>
                <a:ext uri="{FF2B5EF4-FFF2-40B4-BE49-F238E27FC236}">
                  <a16:creationId xmlns:a16="http://schemas.microsoft.com/office/drawing/2014/main" id="{13C19AD3-F29A-FE97-5461-02BD0FAB9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9188" y="1652988"/>
              <a:ext cx="583106" cy="522623"/>
            </a:xfrm>
            <a:prstGeom prst="rect">
              <a:avLst/>
            </a:prstGeom>
          </p:spPr>
        </p:pic>
        <p:pic>
          <p:nvPicPr>
            <p:cNvPr id="18" name="Imagen 17" descr="Icono&#10;&#10;Descripción generada automáticamente">
              <a:extLst>
                <a:ext uri="{FF2B5EF4-FFF2-40B4-BE49-F238E27FC236}">
                  <a16:creationId xmlns:a16="http://schemas.microsoft.com/office/drawing/2014/main" id="{B82962B9-584F-CD3C-A025-EFFCE9A74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9188" y="2589452"/>
              <a:ext cx="583106" cy="522623"/>
            </a:xfrm>
            <a:prstGeom prst="rect">
              <a:avLst/>
            </a:prstGeom>
          </p:spPr>
        </p:pic>
        <p:pic>
          <p:nvPicPr>
            <p:cNvPr id="19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247BB4D6-0721-2D61-B74E-FDE40ADD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7612" y="3485498"/>
              <a:ext cx="583106" cy="522623"/>
            </a:xfrm>
            <a:prstGeom prst="rect">
              <a:avLst/>
            </a:prstGeom>
          </p:spPr>
        </p:pic>
        <p:pic>
          <p:nvPicPr>
            <p:cNvPr id="20" name="Imagen 19" descr="Icono&#10;&#10;Descripción generada automáticamente">
              <a:extLst>
                <a:ext uri="{FF2B5EF4-FFF2-40B4-BE49-F238E27FC236}">
                  <a16:creationId xmlns:a16="http://schemas.microsoft.com/office/drawing/2014/main" id="{F114B552-FAAE-6B8A-20E3-BD422C8A6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9188" y="4438688"/>
              <a:ext cx="583106" cy="522623"/>
            </a:xfrm>
            <a:prstGeom prst="rect">
              <a:avLst/>
            </a:prstGeom>
          </p:spPr>
        </p:pic>
        <p:pic>
          <p:nvPicPr>
            <p:cNvPr id="21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6F9B8E90-9615-66ED-9F25-6A46D8283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7612" y="5334734"/>
              <a:ext cx="583106" cy="522623"/>
            </a:xfrm>
            <a:prstGeom prst="rect">
              <a:avLst/>
            </a:prstGeom>
          </p:spPr>
        </p:pic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1176375E-CC7A-A720-3F3B-F76D399CBCB8}"/>
              </a:ext>
            </a:extLst>
          </p:cNvPr>
          <p:cNvGrpSpPr/>
          <p:nvPr/>
        </p:nvGrpSpPr>
        <p:grpSpPr>
          <a:xfrm>
            <a:off x="5309699" y="1525206"/>
            <a:ext cx="1109900" cy="4528395"/>
            <a:chOff x="5203707" y="1583228"/>
            <a:chExt cx="1109900" cy="4528395"/>
          </a:xfrm>
        </p:grpSpPr>
        <p:pic>
          <p:nvPicPr>
            <p:cNvPr id="23" name="Imagen 22" descr="Icono&#10;&#10;Descripción generada automáticamente">
              <a:extLst>
                <a:ext uri="{FF2B5EF4-FFF2-40B4-BE49-F238E27FC236}">
                  <a16:creationId xmlns:a16="http://schemas.microsoft.com/office/drawing/2014/main" id="{22D8C399-C73F-C545-BDA6-22D420F5E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tretch>
              <a:fillRect/>
            </a:stretch>
          </p:blipFill>
          <p:spPr>
            <a:xfrm>
              <a:off x="5309698" y="2441900"/>
              <a:ext cx="897919" cy="897919"/>
            </a:xfrm>
            <a:prstGeom prst="rect">
              <a:avLst/>
            </a:prstGeom>
          </p:spPr>
        </p:pic>
        <p:pic>
          <p:nvPicPr>
            <p:cNvPr id="25" name="Imagen 24" descr="Forma, Círculo&#10;&#10;Descripción generada automáticamente">
              <a:extLst>
                <a:ext uri="{FF2B5EF4-FFF2-40B4-BE49-F238E27FC236}">
                  <a16:creationId xmlns:a16="http://schemas.microsoft.com/office/drawing/2014/main" id="{76FD100F-44D2-8CD7-9DBC-4CB8FCFF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41624" y="3439522"/>
              <a:ext cx="634071" cy="699763"/>
            </a:xfrm>
            <a:prstGeom prst="rect">
              <a:avLst/>
            </a:prstGeom>
          </p:spPr>
        </p:pic>
        <p:pic>
          <p:nvPicPr>
            <p:cNvPr id="27" name="Imagen 26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31E1EB14-A094-E520-1B38-5C1AF9EA6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9699" y="1583228"/>
              <a:ext cx="897920" cy="897920"/>
            </a:xfrm>
            <a:prstGeom prst="rect">
              <a:avLst/>
            </a:prstGeom>
          </p:spPr>
        </p:pic>
        <p:pic>
          <p:nvPicPr>
            <p:cNvPr id="29" name="Imagen 28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21C6CF21-B89B-5315-29D1-D40819CB4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9699" y="4298701"/>
              <a:ext cx="897919" cy="897919"/>
            </a:xfrm>
            <a:prstGeom prst="rect">
              <a:avLst/>
            </a:prstGeom>
          </p:spPr>
        </p:pic>
        <p:pic>
          <p:nvPicPr>
            <p:cNvPr id="31" name="Imagen 3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9FF8BE56-65D6-1B24-C24E-C4AA8C926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03707" y="5001723"/>
              <a:ext cx="1109900" cy="1109900"/>
            </a:xfrm>
            <a:prstGeom prst="rect">
              <a:avLst/>
            </a:prstGeom>
          </p:spPr>
        </p:pic>
      </p:grpSp>
      <p:pic>
        <p:nvPicPr>
          <p:cNvPr id="36" name="Imagen 35">
            <a:extLst>
              <a:ext uri="{FF2B5EF4-FFF2-40B4-BE49-F238E27FC236}">
                <a16:creationId xmlns:a16="http://schemas.microsoft.com/office/drawing/2014/main" id="{9F1515A0-1B8A-49B9-3EB7-CA81B39989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9047" y="1525206"/>
            <a:ext cx="4373601" cy="12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13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8975BBA-1B5D-4809-AC90-38D8F061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340CA56-42DA-47B6-B4DF-0FC19FAB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11</a:t>
            </a:fld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6037D2-DBE2-528A-7742-3084932394FD}"/>
              </a:ext>
            </a:extLst>
          </p:cNvPr>
          <p:cNvSpPr txBox="1"/>
          <p:nvPr/>
        </p:nvSpPr>
        <p:spPr>
          <a:xfrm>
            <a:off x="2825578" y="1046416"/>
            <a:ext cx="654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/>
              <a:t>Agradecimientos</a:t>
            </a:r>
            <a:endParaRPr lang="en-GB" sz="4400" dirty="0"/>
          </a:p>
        </p:txBody>
      </p:sp>
      <p:pic>
        <p:nvPicPr>
          <p:cNvPr id="5" name="Imagen 4" descr="Un hombre sonriendo&#10;&#10;Descripción generada automáticamente">
            <a:extLst>
              <a:ext uri="{FF2B5EF4-FFF2-40B4-BE49-F238E27FC236}">
                <a16:creationId xmlns:a16="http://schemas.microsoft.com/office/drawing/2014/main" id="{51883C8C-AA70-3B54-8CF1-399FE6CD6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616" y="2284241"/>
            <a:ext cx="2391729" cy="2289518"/>
          </a:xfrm>
          <a:prstGeom prst="flowChartConnector">
            <a:avLst/>
          </a:prstGeom>
        </p:spPr>
      </p:pic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F26EBAE-00AE-9D48-7E9D-AF7E23405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05" y="4610428"/>
            <a:ext cx="4416533" cy="751027"/>
          </a:xfrm>
          <a:prstGeom prst="rect">
            <a:avLst/>
          </a:prstGeom>
        </p:spPr>
      </p:pic>
      <p:pic>
        <p:nvPicPr>
          <p:cNvPr id="14" name="Imagen 13" descr="Forma&#10;&#10;Descripción generada automáticamente con confianza media">
            <a:extLst>
              <a:ext uri="{FF2B5EF4-FFF2-40B4-BE49-F238E27FC236}">
                <a16:creationId xmlns:a16="http://schemas.microsoft.com/office/drawing/2014/main" id="{1CD4D56D-02F3-8A39-5596-346EF4816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16" y="2427096"/>
            <a:ext cx="4416533" cy="156104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159FB40-DDD2-85F0-2328-CDE1A263B256}"/>
              </a:ext>
            </a:extLst>
          </p:cNvPr>
          <p:cNvSpPr txBox="1"/>
          <p:nvPr/>
        </p:nvSpPr>
        <p:spPr>
          <a:xfrm>
            <a:off x="7343265" y="4767769"/>
            <a:ext cx="307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Martin Ruddy </a:t>
            </a:r>
            <a:r>
              <a:rPr lang="es-ES" b="1" dirty="0" err="1"/>
              <a:t>Miguélez</a:t>
            </a:r>
            <a:endParaRPr lang="es-ES" b="1" dirty="0"/>
          </a:p>
          <a:p>
            <a:pPr algn="ctr"/>
            <a:r>
              <a:rPr lang="es-ES" dirty="0"/>
              <a:t>Ciencia de Datos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763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40306D-2143-294D-BF02-B847CF98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86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26FF521-0C4B-4C2C-B87A-87887A5F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D1F8ABB-5F1D-49ED-A16E-9D0C3534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2</a:t>
            </a:fld>
            <a:endParaRPr lang="es-ES_tradnl"/>
          </a:p>
        </p:txBody>
      </p:sp>
      <p:pic>
        <p:nvPicPr>
          <p:cNvPr id="4" name="Informe vista general 2 Editado">
            <a:hlinkClick r:id="" action="ppaction://media"/>
            <a:extLst>
              <a:ext uri="{FF2B5EF4-FFF2-40B4-BE49-F238E27FC236}">
                <a16:creationId xmlns:a16="http://schemas.microsoft.com/office/drawing/2014/main" id="{DAF8C589-38FA-9561-64D7-9F4118E066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2256"/>
            <a:ext cx="121920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C05FCDB-D84D-43FE-B56B-D5DA55CE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8A1A67F-158F-453B-B331-C7977BD4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3</a:t>
            </a:fld>
            <a:endParaRPr lang="es-ES_tradnl"/>
          </a:p>
        </p:txBody>
      </p:sp>
      <p:pic>
        <p:nvPicPr>
          <p:cNvPr id="4" name="Visualizacion interactiva Editado">
            <a:hlinkClick r:id="" action="ppaction://media"/>
            <a:extLst>
              <a:ext uri="{FF2B5EF4-FFF2-40B4-BE49-F238E27FC236}">
                <a16:creationId xmlns:a16="http://schemas.microsoft.com/office/drawing/2014/main" id="{CC73A361-A157-A2FD-5049-9ABEE149B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119" y="842759"/>
            <a:ext cx="10693762" cy="60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1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E16E1D5C-EF90-C5BB-11EB-D71B8936F4BD}"/>
              </a:ext>
            </a:extLst>
          </p:cNvPr>
          <p:cNvGrpSpPr/>
          <p:nvPr/>
        </p:nvGrpSpPr>
        <p:grpSpPr>
          <a:xfrm>
            <a:off x="2191377" y="930090"/>
            <a:ext cx="8089332" cy="4681216"/>
            <a:chOff x="2051334" y="930090"/>
            <a:chExt cx="8089332" cy="4681216"/>
          </a:xfrm>
        </p:grpSpPr>
        <p:pic>
          <p:nvPicPr>
            <p:cNvPr id="6" name="Imagen 5" descr="Forma, Flecha&#10;&#10;Descripción generada automáticamente">
              <a:extLst>
                <a:ext uri="{FF2B5EF4-FFF2-40B4-BE49-F238E27FC236}">
                  <a16:creationId xmlns:a16="http://schemas.microsoft.com/office/drawing/2014/main" id="{103DD734-67BA-0241-096B-F301EC112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211" t="3825" r="2220" b="3315"/>
            <a:stretch/>
          </p:blipFill>
          <p:spPr>
            <a:xfrm>
              <a:off x="2051334" y="930090"/>
              <a:ext cx="7534658" cy="3871426"/>
            </a:xfrm>
            <a:prstGeom prst="rect">
              <a:avLst/>
            </a:prstGeom>
          </p:spPr>
        </p:pic>
        <p:pic>
          <p:nvPicPr>
            <p:cNvPr id="21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456B5DAF-B42D-799E-EE38-DCA8A7978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0502" y="3198076"/>
              <a:ext cx="1151557" cy="1068548"/>
            </a:xfrm>
            <a:prstGeom prst="rect">
              <a:avLst/>
            </a:prstGeom>
          </p:spPr>
        </p:pic>
        <p:sp>
          <p:nvSpPr>
            <p:cNvPr id="30" name="Flecha: circular 29">
              <a:extLst>
                <a:ext uri="{FF2B5EF4-FFF2-40B4-BE49-F238E27FC236}">
                  <a16:creationId xmlns:a16="http://schemas.microsoft.com/office/drawing/2014/main" id="{5B7AE749-0E5A-FD08-7FF6-6758361C99D7}"/>
                </a:ext>
              </a:extLst>
            </p:cNvPr>
            <p:cNvSpPr/>
            <p:nvPr/>
          </p:nvSpPr>
          <p:spPr>
            <a:xfrm rot="5400000" flipH="1">
              <a:off x="8317190" y="3787831"/>
              <a:ext cx="1944483" cy="1702468"/>
            </a:xfrm>
            <a:prstGeom prst="circular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E0C84C4-BC3E-4512-8046-F783F3F1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AA5E45A-76C9-432A-9325-F6D495D0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4</a:t>
            </a:fld>
            <a:endParaRPr lang="es-ES_tradnl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B6A2554-4BC0-BBB1-1AC5-34BB4CA9C51D}"/>
              </a:ext>
            </a:extLst>
          </p:cNvPr>
          <p:cNvGrpSpPr/>
          <p:nvPr/>
        </p:nvGrpSpPr>
        <p:grpSpPr>
          <a:xfrm>
            <a:off x="2409300" y="4845448"/>
            <a:ext cx="2346145" cy="1704384"/>
            <a:chOff x="2129214" y="4814618"/>
            <a:chExt cx="2346145" cy="1704384"/>
          </a:xfrm>
        </p:grpSpPr>
        <p:pic>
          <p:nvPicPr>
            <p:cNvPr id="15" name="Imagen 14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29FE0764-BFFA-9F31-D0F8-45E60DFB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8535" y="5835590"/>
              <a:ext cx="546824" cy="633632"/>
            </a:xfrm>
            <a:prstGeom prst="rect">
              <a:avLst/>
            </a:prstGeom>
          </p:spPr>
        </p:pic>
        <p:pic>
          <p:nvPicPr>
            <p:cNvPr id="17" name="Imagen 16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F5754A22-70C7-5816-B100-616615BA4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29214" y="5938443"/>
              <a:ext cx="1436435" cy="580559"/>
            </a:xfrm>
            <a:prstGeom prst="rect">
              <a:avLst/>
            </a:prstGeom>
          </p:spPr>
        </p:pic>
        <p:pic>
          <p:nvPicPr>
            <p:cNvPr id="19" name="Imagen 18" descr="Icono&#10;&#10;Descripción generada automáticamente con confianza media">
              <a:extLst>
                <a:ext uri="{FF2B5EF4-FFF2-40B4-BE49-F238E27FC236}">
                  <a16:creationId xmlns:a16="http://schemas.microsoft.com/office/drawing/2014/main" id="{5549A49D-7F2F-B0F7-7DAB-1AAAB65A3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5740" t="32552" r="34374" b="25105"/>
            <a:stretch/>
          </p:blipFill>
          <p:spPr>
            <a:xfrm>
              <a:off x="2912842" y="4814618"/>
              <a:ext cx="1214886" cy="1217074"/>
            </a:xfrm>
            <a:prstGeom prst="rect">
              <a:avLst/>
            </a:prstGeom>
          </p:spPr>
        </p:pic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8425194-1B4E-D154-D06A-D49875C3A0E1}"/>
              </a:ext>
            </a:extLst>
          </p:cNvPr>
          <p:cNvGrpSpPr/>
          <p:nvPr/>
        </p:nvGrpSpPr>
        <p:grpSpPr>
          <a:xfrm>
            <a:off x="4983892" y="5041353"/>
            <a:ext cx="4219832" cy="1218199"/>
            <a:chOff x="4843849" y="5041353"/>
            <a:chExt cx="4219832" cy="1218199"/>
          </a:xfrm>
        </p:grpSpPr>
        <p:pic>
          <p:nvPicPr>
            <p:cNvPr id="23" name="Imagen 22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F87B62ED-82BB-2FB1-724C-1FAFA5ACD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045" t="19368" r="17204" b="22604"/>
            <a:stretch/>
          </p:blipFill>
          <p:spPr>
            <a:xfrm>
              <a:off x="7243119" y="5041353"/>
              <a:ext cx="1820562" cy="1218199"/>
            </a:xfrm>
            <a:prstGeom prst="rect">
              <a:avLst/>
            </a:prstGeom>
          </p:spPr>
        </p:pic>
        <p:sp>
          <p:nvSpPr>
            <p:cNvPr id="27" name="Flecha: a la derecha 26">
              <a:extLst>
                <a:ext uri="{FF2B5EF4-FFF2-40B4-BE49-F238E27FC236}">
                  <a16:creationId xmlns:a16="http://schemas.microsoft.com/office/drawing/2014/main" id="{4879C851-34CB-DC24-CFC7-11D8E0AE6AAC}"/>
                </a:ext>
              </a:extLst>
            </p:cNvPr>
            <p:cNvSpPr/>
            <p:nvPr/>
          </p:nvSpPr>
          <p:spPr>
            <a:xfrm>
              <a:off x="4843849" y="5354594"/>
              <a:ext cx="1820562" cy="365125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31952278-59DA-EBE5-9CBF-AD4E8C585F4A}"/>
              </a:ext>
            </a:extLst>
          </p:cNvPr>
          <p:cNvGrpSpPr/>
          <p:nvPr/>
        </p:nvGrpSpPr>
        <p:grpSpPr>
          <a:xfrm>
            <a:off x="3032877" y="2897984"/>
            <a:ext cx="3771577" cy="1625715"/>
            <a:chOff x="2892834" y="2897984"/>
            <a:chExt cx="3771577" cy="1625715"/>
          </a:xfrm>
        </p:grpSpPr>
        <p:pic>
          <p:nvPicPr>
            <p:cNvPr id="13" name="Imagen 12" descr="Icono&#10;&#10;Descripción generada automáticamente">
              <a:extLst>
                <a:ext uri="{FF2B5EF4-FFF2-40B4-BE49-F238E27FC236}">
                  <a16:creationId xmlns:a16="http://schemas.microsoft.com/office/drawing/2014/main" id="{3DC8F6BA-CCE3-DFF4-95B2-4A323A94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92834" y="2897984"/>
              <a:ext cx="1625715" cy="1625715"/>
            </a:xfrm>
            <a:prstGeom prst="rect">
              <a:avLst/>
            </a:prstGeom>
          </p:spPr>
        </p:pic>
        <p:sp>
          <p:nvSpPr>
            <p:cNvPr id="28" name="Flecha: a la derecha 27">
              <a:extLst>
                <a:ext uri="{FF2B5EF4-FFF2-40B4-BE49-F238E27FC236}">
                  <a16:creationId xmlns:a16="http://schemas.microsoft.com/office/drawing/2014/main" id="{8809EDBB-5EDF-F05E-1801-45ABDADD1651}"/>
                </a:ext>
              </a:extLst>
            </p:cNvPr>
            <p:cNvSpPr/>
            <p:nvPr/>
          </p:nvSpPr>
          <p:spPr>
            <a:xfrm rot="10800000">
              <a:off x="4843849" y="3601810"/>
              <a:ext cx="1820562" cy="365125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243D823-F6A5-312A-5526-ADAB95F4D6DA}"/>
              </a:ext>
            </a:extLst>
          </p:cNvPr>
          <p:cNvGrpSpPr/>
          <p:nvPr/>
        </p:nvGrpSpPr>
        <p:grpSpPr>
          <a:xfrm>
            <a:off x="4131586" y="1924284"/>
            <a:ext cx="2583512" cy="1263641"/>
            <a:chOff x="3991543" y="1924284"/>
            <a:chExt cx="2583512" cy="1263641"/>
          </a:xfrm>
        </p:grpSpPr>
        <p:pic>
          <p:nvPicPr>
            <p:cNvPr id="25" name="Imagen 24" descr="Icono&#10;&#10;Descripción generada automáticamente">
              <a:extLst>
                <a:ext uri="{FF2B5EF4-FFF2-40B4-BE49-F238E27FC236}">
                  <a16:creationId xmlns:a16="http://schemas.microsoft.com/office/drawing/2014/main" id="{B033AED7-2D81-DB64-39B8-0818FEA1E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86770" y="1924284"/>
              <a:ext cx="2188285" cy="487817"/>
            </a:xfrm>
            <a:prstGeom prst="rect">
              <a:avLst/>
            </a:prstGeom>
          </p:spPr>
        </p:pic>
        <p:sp>
          <p:nvSpPr>
            <p:cNvPr id="32" name="Flecha: a la derecha 31">
              <a:extLst>
                <a:ext uri="{FF2B5EF4-FFF2-40B4-BE49-F238E27FC236}">
                  <a16:creationId xmlns:a16="http://schemas.microsoft.com/office/drawing/2014/main" id="{285386F0-7CC8-477D-0DC3-E23C715241A3}"/>
                </a:ext>
              </a:extLst>
            </p:cNvPr>
            <p:cNvSpPr/>
            <p:nvPr/>
          </p:nvSpPr>
          <p:spPr>
            <a:xfrm rot="18413846">
              <a:off x="3793907" y="2650012"/>
              <a:ext cx="735549" cy="340277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169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807FC7E-4A9C-458F-AB57-BB605C501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F04059F-13B6-4A72-A283-50DD85C5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5</a:t>
            </a:fld>
            <a:endParaRPr lang="es-ES_tradnl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56A51574-FE49-A830-DC42-F609E569E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915" y="2627074"/>
            <a:ext cx="2738101" cy="2705376"/>
          </a:xfrm>
          <a:prstGeom prst="rect">
            <a:avLst/>
          </a:prstGeom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0B82E61-D01A-E06E-A7D3-6C5A73A2D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320" y="2415828"/>
            <a:ext cx="2261368" cy="1172561"/>
          </a:xfrm>
          <a:prstGeom prst="rect">
            <a:avLst/>
          </a:prstGeom>
        </p:spPr>
      </p:pic>
      <p:pic>
        <p:nvPicPr>
          <p:cNvPr id="12" name="Imagen 1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CDC7A5A-43BB-C489-4F2D-898453BCF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350" y="4473312"/>
            <a:ext cx="2514600" cy="1042725"/>
          </a:xfrm>
          <a:prstGeom prst="rect">
            <a:avLst/>
          </a:prstGeom>
        </p:spPr>
      </p:pic>
      <p:pic>
        <p:nvPicPr>
          <p:cNvPr id="14" name="Imagen 13" descr="Un conjunto de letras negras en un fondo negro&#10;&#10;Descripción generada automáticamente con confianza media">
            <a:extLst>
              <a:ext uri="{FF2B5EF4-FFF2-40B4-BE49-F238E27FC236}">
                <a16:creationId xmlns:a16="http://schemas.microsoft.com/office/drawing/2014/main" id="{84F55802-7BC2-56B4-E1C5-02AEC85D70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210" b="28006"/>
          <a:stretch/>
        </p:blipFill>
        <p:spPr>
          <a:xfrm>
            <a:off x="5929298" y="2627074"/>
            <a:ext cx="3112705" cy="75465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11DC92D-F30A-C8F7-7087-67135325B83F}"/>
              </a:ext>
            </a:extLst>
          </p:cNvPr>
          <p:cNvSpPr txBox="1"/>
          <p:nvPr/>
        </p:nvSpPr>
        <p:spPr>
          <a:xfrm>
            <a:off x="3534383" y="1021314"/>
            <a:ext cx="4513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/>
              <a:t>Fuentes de datos</a:t>
            </a:r>
            <a:endParaRPr lang="en-GB" sz="4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FB41B9-10BA-EC9F-27B3-1447E2894E9A}"/>
              </a:ext>
            </a:extLst>
          </p:cNvPr>
          <p:cNvSpPr txBox="1"/>
          <p:nvPr/>
        </p:nvSpPr>
        <p:spPr>
          <a:xfrm>
            <a:off x="282149" y="2588610"/>
            <a:ext cx="451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Principal:</a:t>
            </a:r>
            <a:endParaRPr lang="en-GB" sz="2800" dirty="0"/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AFDB7507-D255-4840-1A08-CB2343444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143" y="4290332"/>
            <a:ext cx="1425723" cy="1408683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390957B-3AA8-5CF9-083D-855370479833}"/>
              </a:ext>
            </a:extLst>
          </p:cNvPr>
          <p:cNvCxnSpPr>
            <a:cxnSpLocks/>
          </p:cNvCxnSpPr>
          <p:nvPr/>
        </p:nvCxnSpPr>
        <p:spPr>
          <a:xfrm>
            <a:off x="4950941" y="2155053"/>
            <a:ext cx="0" cy="420129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72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2122204-9890-4405-B933-4893E714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2F04121-F7CE-4F38-AFE2-A46E68E5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6</a:t>
            </a:fld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712466-83EA-8DDC-5493-0D571A3456E0}"/>
              </a:ext>
            </a:extLst>
          </p:cNvPr>
          <p:cNvSpPr txBox="1"/>
          <p:nvPr/>
        </p:nvSpPr>
        <p:spPr>
          <a:xfrm>
            <a:off x="2825578" y="1046416"/>
            <a:ext cx="654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/>
              <a:t>Quiénes son los clientes</a:t>
            </a:r>
            <a:endParaRPr lang="en-GB" sz="4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F74DCC-8CAF-6139-9ACC-D355E0F98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335" y="2046439"/>
            <a:ext cx="6170129" cy="41503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AC6DEC9-AD37-0492-E8F8-C6C981F3C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335" y="2027563"/>
            <a:ext cx="6211160" cy="41503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E78C737-567D-0516-D083-CA990FF5A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335" y="1975427"/>
            <a:ext cx="6392962" cy="422135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265007B-3D71-2A6B-B2F6-6DD660C7405B}"/>
              </a:ext>
            </a:extLst>
          </p:cNvPr>
          <p:cNvSpPr txBox="1"/>
          <p:nvPr/>
        </p:nvSpPr>
        <p:spPr>
          <a:xfrm>
            <a:off x="930875" y="2965622"/>
            <a:ext cx="3196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Estadísticas demográficas y económicas</a:t>
            </a:r>
          </a:p>
          <a:p>
            <a:pPr marL="285750" indent="-285750">
              <a:buFontTx/>
              <a:buChar char="-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Distribución geográfica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Penetración de mercado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883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2122204-9890-4405-B933-4893E714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2F04121-F7CE-4F38-AFE2-A46E68E5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7</a:t>
            </a:fld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712466-83EA-8DDC-5493-0D571A3456E0}"/>
              </a:ext>
            </a:extLst>
          </p:cNvPr>
          <p:cNvSpPr txBox="1"/>
          <p:nvPr/>
        </p:nvSpPr>
        <p:spPr>
          <a:xfrm>
            <a:off x="2825578" y="1046416"/>
            <a:ext cx="654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/>
              <a:t>Qué compran los clientes</a:t>
            </a:r>
            <a:endParaRPr lang="en-GB" sz="4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265007B-3D71-2A6B-B2F6-6DD660C7405B}"/>
              </a:ext>
            </a:extLst>
          </p:cNvPr>
          <p:cNvSpPr txBox="1"/>
          <p:nvPr/>
        </p:nvSpPr>
        <p:spPr>
          <a:xfrm>
            <a:off x="930875" y="2965622"/>
            <a:ext cx="3196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Marcas más populares</a:t>
            </a:r>
          </a:p>
          <a:p>
            <a:pPr marL="285750" indent="-285750">
              <a:buFontTx/>
              <a:buChar char="-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Productos más populares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Paquetización de productos y categorías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1754DA-96AA-618C-0B6B-F981AF980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830" y="2184264"/>
            <a:ext cx="5440356" cy="37955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5EEBF5B-8195-3244-CF50-016988CA4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830" y="2184109"/>
            <a:ext cx="5422753" cy="3775898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4E080A35-C35D-B841-1762-CA196A84126A}"/>
              </a:ext>
            </a:extLst>
          </p:cNvPr>
          <p:cNvGrpSpPr/>
          <p:nvPr/>
        </p:nvGrpSpPr>
        <p:grpSpPr>
          <a:xfrm>
            <a:off x="3720066" y="2175308"/>
            <a:ext cx="7572211" cy="4288728"/>
            <a:chOff x="3720066" y="2175308"/>
            <a:chExt cx="7572211" cy="4288728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2156C54-E136-F8D5-EB34-503F730D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4830" y="2175308"/>
              <a:ext cx="5687447" cy="3775898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24A2927-2AC0-D933-06DA-2B96CD249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0066" y="4796928"/>
              <a:ext cx="1867161" cy="1667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63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2122204-9890-4405-B933-4893E714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2F04121-F7CE-4F38-AFE2-A46E68E5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8</a:t>
            </a:fld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712466-83EA-8DDC-5493-0D571A3456E0}"/>
              </a:ext>
            </a:extLst>
          </p:cNvPr>
          <p:cNvSpPr txBox="1"/>
          <p:nvPr/>
        </p:nvSpPr>
        <p:spPr>
          <a:xfrm>
            <a:off x="2825578" y="1046416"/>
            <a:ext cx="654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/>
              <a:t>Hábitos de compra</a:t>
            </a:r>
            <a:endParaRPr lang="en-GB" sz="4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265007B-3D71-2A6B-B2F6-6DD660C7405B}"/>
              </a:ext>
            </a:extLst>
          </p:cNvPr>
          <p:cNvSpPr txBox="1"/>
          <p:nvPr/>
        </p:nvSpPr>
        <p:spPr>
          <a:xfrm>
            <a:off x="930875" y="2965622"/>
            <a:ext cx="31962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Distribución temporal</a:t>
            </a:r>
          </a:p>
          <a:p>
            <a:pPr marL="285750" indent="-285750">
              <a:buFontTx/>
              <a:buChar char="-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Ventas recurrentes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Clientes nuevos</a:t>
            </a:r>
            <a:endParaRPr lang="en-GB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DFBA7ED-CCAB-2ECF-AAB0-27909B2CE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786" y="2767913"/>
            <a:ext cx="5651156" cy="203490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2962668-C149-3DAA-122E-FCE6C226C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786" y="2187252"/>
            <a:ext cx="5651157" cy="365177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E8E3039-97B6-AFEF-0F72-ED56611B0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260" y="1876918"/>
            <a:ext cx="5932279" cy="441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DC81293D-166E-944B-B17D-A618EA5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7573"/>
          <a:stretch/>
        </p:blipFill>
        <p:spPr>
          <a:xfrm>
            <a:off x="0" y="0"/>
            <a:ext cx="12192000" cy="852256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5D137D6-92CE-480D-A4F5-93648B95D80E}"/>
              </a:ext>
            </a:extLst>
          </p:cNvPr>
          <p:cNvSpPr txBox="1"/>
          <p:nvPr/>
        </p:nvSpPr>
        <p:spPr>
          <a:xfrm>
            <a:off x="4052712" y="200352"/>
            <a:ext cx="224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TEAM ORIGIN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5302A34B-4AA8-4D5F-A83E-AFC2E274F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150" y="102962"/>
            <a:ext cx="2031385" cy="718000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2122204-9890-4405-B933-4893E714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#UniversityHack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2F04121-F7CE-4F38-AFE2-A46E68E5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6FB0-7299-CE4B-BF47-C9BF74F65EF3}" type="slidenum">
              <a:rPr lang="es-ES_tradnl" smtClean="0"/>
              <a:t>9</a:t>
            </a:fld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712466-83EA-8DDC-5493-0D571A3456E0}"/>
              </a:ext>
            </a:extLst>
          </p:cNvPr>
          <p:cNvSpPr txBox="1"/>
          <p:nvPr/>
        </p:nvSpPr>
        <p:spPr>
          <a:xfrm>
            <a:off x="2825578" y="1046416"/>
            <a:ext cx="654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/>
              <a:t>Marcas propias</a:t>
            </a:r>
            <a:endParaRPr lang="en-GB" sz="4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265007B-3D71-2A6B-B2F6-6DD660C7405B}"/>
              </a:ext>
            </a:extLst>
          </p:cNvPr>
          <p:cNvSpPr txBox="1"/>
          <p:nvPr/>
        </p:nvSpPr>
        <p:spPr>
          <a:xfrm>
            <a:off x="930875" y="2965622"/>
            <a:ext cx="3196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Estudio detallado de marcas propias</a:t>
            </a:r>
            <a:endParaRPr lang="en-GB" sz="2000" dirty="0"/>
          </a:p>
        </p:txBody>
      </p:sp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194856B4-FDB2-D684-67A5-4F3AA34AE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014" y="3740045"/>
            <a:ext cx="1861609" cy="18393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E4CA24-3F86-771E-0297-450198471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762" y="1966096"/>
            <a:ext cx="6087763" cy="415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733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Panorámica</PresentationFormat>
  <Paragraphs>68</Paragraphs>
  <Slides>12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Martin Ruddy</cp:lastModifiedBy>
  <cp:revision>25</cp:revision>
  <dcterms:created xsi:type="dcterms:W3CDTF">2017-03-31T07:46:04Z</dcterms:created>
  <dcterms:modified xsi:type="dcterms:W3CDTF">2022-05-09T21:41:31Z</dcterms:modified>
</cp:coreProperties>
</file>