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 el entendimiento del problema y negocio, destacar que hablamos de contadores de agua y por tanto es clave para llevarnos a la conclusión automática de que pueden haber diferentes tipos de contadores, no nos vale lo mismo en todos.</a:t>
            </a:r>
          </a:p>
          <a:p>
            <a:endParaRPr/>
          </a:p>
          <a:p>
            <a:r>
              <a:t>Basicamente el flujo que ya sabemos y finalmente añadimos una visualización con PBI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Enfasis en conocer el negocio y los tipos de sensores con los que estamos trabajando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Contar que clusterizamos con K-means, normalizando la serie con un minmaxscaler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Contar un poco la historia de las decisiones que tomamos para elegir el algoritmo de predicción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Explicar que con la reclusterización nos centramos más en los patrones y menos en el tipo de consumo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Esta ha quedado bien, hacer énfasis en ajustarse a las necesidades que tiene cada patrón, aprovechando la estrategia de los clusteres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Esta está perfecta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Hacer hincapié en aportar un valor con nuestra predicción, aplicarla, que sea consultable y visualizable, para así poder dar respuestas a ls necesidades del negocio y a los imprevistos.</a:t>
            </a:r>
          </a:p>
          <a:p>
            <a:endParaRPr/>
          </a:p>
          <a:p>
            <a:r>
              <a:t>Variables exógenas como la temperatura si se conocen los metadatos de los contadores, aportan mayor finura al modelo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Arriba predicción (figura desde 1 enero 2020) de todo el conjunto</a:t>
            </a:r>
            <a:br/>
            <a:r>
              <a:t>Abajo predicción seleccionando el cluster 0.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powerbi.com/links/uZJFLG7sel?ctid=02674ef9-5c2c-47d0-b2bc-595a784dda00&amp;pbi_source=linkShare&amp;bookmarkGuid=99ce23e5-94f4-4a7a-8581-f39424fd7bf0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CuadroTexto 4"/>
          <p:cNvSpPr txBox="1"/>
          <p:nvPr/>
        </p:nvSpPr>
        <p:spPr>
          <a:xfrm>
            <a:off x="8832321" y="3634822"/>
            <a:ext cx="2145465" cy="54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t>MBIGDVIU</a:t>
            </a:r>
          </a:p>
        </p:txBody>
      </p:sp>
      <p:pic>
        <p:nvPicPr>
          <p:cNvPr id="96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rcRect b="32008"/>
          <a:stretch>
            <a:fillRect/>
          </a:stretch>
        </p:blipFill>
        <p:spPr>
          <a:xfrm>
            <a:off x="6096000" y="3495588"/>
            <a:ext cx="2505075" cy="102324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CuadroTexto 6"/>
          <p:cNvSpPr txBox="1"/>
          <p:nvPr/>
        </p:nvSpPr>
        <p:spPr>
          <a:xfrm>
            <a:off x="5717049" y="4874417"/>
            <a:ext cx="5720912" cy="54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t>CAJAMAR WATER FOOTPRINT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450D99-B11B-49C4-AAFF-F2B3B0388520}"/>
              </a:ext>
            </a:extLst>
          </p:cNvPr>
          <p:cNvSpPr txBox="1"/>
          <p:nvPr/>
        </p:nvSpPr>
        <p:spPr>
          <a:xfrm>
            <a:off x="7680960" y="5697415"/>
            <a:ext cx="3757001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>
                <a:solidFill>
                  <a:schemeClr val="bg1"/>
                </a:solidFill>
              </a:rPr>
              <a:t>Arturo Martínez Perona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José Ramón Casero Fuentes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Marcador de pie de página 1"/>
          <p:cNvSpPr txBox="1"/>
          <p:nvPr/>
        </p:nvSpPr>
        <p:spPr>
          <a:xfrm>
            <a:off x="4084320" y="6414761"/>
            <a:ext cx="402336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#UniversityHack</a:t>
            </a:r>
          </a:p>
        </p:txBody>
      </p:sp>
      <p:pic>
        <p:nvPicPr>
          <p:cNvPr id="269" name="Marcador de contenido 7" descr="Marcador de contenido 7"/>
          <p:cNvPicPr>
            <a:picLocks noChangeAspect="1"/>
          </p:cNvPicPr>
          <p:nvPr/>
        </p:nvPicPr>
        <p:blipFill>
          <a:blip r:embed="rId3">
            <a:extLst/>
          </a:blip>
          <a:srcRect b="87573"/>
          <a:stretch>
            <a:fillRect/>
          </a:stretch>
        </p:blipFill>
        <p:spPr>
          <a:xfrm>
            <a:off x="0" y="-2"/>
            <a:ext cx="12192000" cy="852259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CuadroTexto 5"/>
          <p:cNvSpPr txBox="1"/>
          <p:nvPr/>
        </p:nvSpPr>
        <p:spPr>
          <a:xfrm>
            <a:off x="3883733" y="164518"/>
            <a:ext cx="2702168" cy="4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MBIGDVIU</a:t>
            </a:r>
          </a:p>
        </p:txBody>
      </p:sp>
      <p:pic>
        <p:nvPicPr>
          <p:cNvPr id="271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rcRect b="32008"/>
          <a:stretch>
            <a:fillRect/>
          </a:stretch>
        </p:blipFill>
        <p:spPr>
          <a:xfrm>
            <a:off x="2066480" y="111325"/>
            <a:ext cx="1596585" cy="65215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Marcador de número de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73" name="CuadroTexto 3"/>
          <p:cNvSpPr txBox="1"/>
          <p:nvPr/>
        </p:nvSpPr>
        <p:spPr>
          <a:xfrm>
            <a:off x="594357" y="1139485"/>
            <a:ext cx="4818188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Conclusiones finales - Propuestas</a:t>
            </a:r>
          </a:p>
        </p:txBody>
      </p:sp>
      <p:sp>
        <p:nvSpPr>
          <p:cNvPr id="274" name="CuadroTexto 4"/>
          <p:cNvSpPr txBox="1"/>
          <p:nvPr/>
        </p:nvSpPr>
        <p:spPr>
          <a:xfrm>
            <a:off x="594359" y="1785816"/>
            <a:ext cx="5043270" cy="3546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Importancia de entender necesidades del problema</a:t>
            </a:r>
          </a:p>
          <a:p>
            <a:pPr marL="285750" indent="-285750">
              <a:buSzPct val="100000"/>
              <a:buFont typeface="Arial"/>
              <a:buChar char="•"/>
            </a:pPr>
            <a:endParaRPr/>
          </a:p>
          <a:p>
            <a:pPr marL="742950" lvl="1" indent="-285750">
              <a:buSzPct val="100000"/>
              <a:buFont typeface="Arial"/>
              <a:buChar char="•"/>
            </a:pPr>
            <a:r>
              <a:t>Si se conocen metadatos del contador</a:t>
            </a:r>
          </a:p>
          <a:p>
            <a:pPr marL="1200150" lvl="2" indent="-285750">
              <a:buSzPct val="100000"/>
              <a:buFont typeface="Arial"/>
              <a:buChar char="•"/>
            </a:pPr>
            <a:r>
              <a:t>¿Necesidad de modelo más específico?</a:t>
            </a:r>
          </a:p>
          <a:p>
            <a:pPr marL="1200150" lvl="2" indent="-285750">
              <a:buSzPct val="100000"/>
              <a:buFont typeface="Arial"/>
              <a:buChar char="•"/>
            </a:pPr>
            <a:endParaRPr/>
          </a:p>
          <a:p>
            <a:pPr marL="1200150" lvl="2" indent="-285750">
              <a:buSzPct val="100000"/>
              <a:buFont typeface="Arial"/>
              <a:buChar char="•"/>
            </a:pPr>
            <a:endParaRPr/>
          </a:p>
          <a:p>
            <a:pPr marL="742950" lvl="1" indent="-285750">
              <a:buSzPct val="100000"/>
              <a:buFont typeface="Arial"/>
              <a:buChar char="•"/>
            </a:pPr>
            <a:r>
              <a:t>Desplegar el modelo</a:t>
            </a:r>
          </a:p>
          <a:p>
            <a:pPr marL="1200150" lvl="2" indent="-285750">
              <a:buSzPct val="100000"/>
              <a:buFont typeface="Arial"/>
              <a:buChar char="•"/>
            </a:pPr>
            <a:r>
              <a:t>Predicciones a la carta</a:t>
            </a:r>
          </a:p>
          <a:p>
            <a:endParaRPr/>
          </a:p>
          <a:p>
            <a:endParaRPr/>
          </a:p>
          <a:p>
            <a:r>
              <a:t>	</a:t>
            </a:r>
          </a:p>
        </p:txBody>
      </p:sp>
      <p:sp>
        <p:nvSpPr>
          <p:cNvPr id="275" name="Flecha: a la derecha 8"/>
          <p:cNvSpPr/>
          <p:nvPr/>
        </p:nvSpPr>
        <p:spPr>
          <a:xfrm>
            <a:off x="3699802" y="3818301"/>
            <a:ext cx="2053885" cy="12661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8" name="CuadroTexto 9"/>
          <p:cNvGrpSpPr/>
          <p:nvPr/>
        </p:nvGrpSpPr>
        <p:grpSpPr>
          <a:xfrm>
            <a:off x="6217920" y="3713299"/>
            <a:ext cx="2053885" cy="404389"/>
            <a:chOff x="0" y="-1"/>
            <a:chExt cx="2053883" cy="404388"/>
          </a:xfrm>
        </p:grpSpPr>
        <p:sp>
          <p:nvSpPr>
            <p:cNvPr id="276" name="Rectángulo"/>
            <p:cNvSpPr/>
            <p:nvPr/>
          </p:nvSpPr>
          <p:spPr>
            <a:xfrm>
              <a:off x="0" y="-2"/>
              <a:ext cx="2053884" cy="404389"/>
            </a:xfrm>
            <a:prstGeom prst="rect">
              <a:avLst/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3B3838"/>
                  </a:solidFill>
                </a:defRPr>
              </a:pPr>
              <a:endParaRPr/>
            </a:p>
          </p:txBody>
        </p:sp>
        <p:sp>
          <p:nvSpPr>
            <p:cNvPr id="277" name="Dashboard // App"/>
            <p:cNvSpPr txBox="1"/>
            <p:nvPr/>
          </p:nvSpPr>
          <p:spPr>
            <a:xfrm>
              <a:off x="45720" y="51895"/>
              <a:ext cx="1962445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Dashboard // App</a:t>
              </a:r>
            </a:p>
          </p:txBody>
        </p:sp>
      </p:grpSp>
      <p:grpSp>
        <p:nvGrpSpPr>
          <p:cNvPr id="281" name="CuadroTexto 10"/>
          <p:cNvGrpSpPr/>
          <p:nvPr/>
        </p:nvGrpSpPr>
        <p:grpSpPr>
          <a:xfrm>
            <a:off x="5873260" y="4289622"/>
            <a:ext cx="2743202" cy="584778"/>
            <a:chOff x="0" y="0"/>
            <a:chExt cx="2743200" cy="584776"/>
          </a:xfrm>
        </p:grpSpPr>
        <p:sp>
          <p:nvSpPr>
            <p:cNvPr id="279" name="Rectángulo"/>
            <p:cNvSpPr/>
            <p:nvPr/>
          </p:nvSpPr>
          <p:spPr>
            <a:xfrm>
              <a:off x="0" y="-1"/>
              <a:ext cx="2743201" cy="584778"/>
            </a:xfrm>
            <a:prstGeom prst="rect">
              <a:avLst/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3B3838"/>
                  </a:solidFill>
                </a:defRPr>
              </a:pPr>
              <a:endParaRPr/>
            </a:p>
          </p:txBody>
        </p:sp>
        <p:sp>
          <p:nvSpPr>
            <p:cNvPr id="280" name="Aportar valor real a la predicción"/>
            <p:cNvSpPr txBox="1"/>
            <p:nvPr/>
          </p:nvSpPr>
          <p:spPr>
            <a:xfrm>
              <a:off x="45719" y="15090"/>
              <a:ext cx="2651763" cy="554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Aportar valor real a la predicción</a:t>
              </a:r>
            </a:p>
          </p:txBody>
        </p:sp>
      </p:grpSp>
      <p:grpSp>
        <p:nvGrpSpPr>
          <p:cNvPr id="284" name="CuadroTexto 12"/>
          <p:cNvGrpSpPr/>
          <p:nvPr/>
        </p:nvGrpSpPr>
        <p:grpSpPr>
          <a:xfrm>
            <a:off x="9165100" y="2620941"/>
            <a:ext cx="2349308" cy="365127"/>
            <a:chOff x="0" y="0"/>
            <a:chExt cx="2349307" cy="365126"/>
          </a:xfrm>
        </p:grpSpPr>
        <p:sp>
          <p:nvSpPr>
            <p:cNvPr id="282" name="Rectángulo"/>
            <p:cNvSpPr/>
            <p:nvPr/>
          </p:nvSpPr>
          <p:spPr>
            <a:xfrm>
              <a:off x="-1" y="-1"/>
              <a:ext cx="2349308" cy="365128"/>
            </a:xfrm>
            <a:prstGeom prst="rect">
              <a:avLst/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3B3838"/>
                  </a:solidFill>
                </a:defRPr>
              </a:pPr>
              <a:endParaRPr/>
            </a:p>
          </p:txBody>
        </p:sp>
        <p:sp>
          <p:nvSpPr>
            <p:cNvPr id="283" name="Variables exógenas"/>
            <p:cNvSpPr txBox="1"/>
            <p:nvPr/>
          </p:nvSpPr>
          <p:spPr>
            <a:xfrm>
              <a:off x="45719" y="32265"/>
              <a:ext cx="2257869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Variables exógenas</a:t>
              </a:r>
            </a:p>
          </p:txBody>
        </p:sp>
      </p:grpSp>
      <p:sp>
        <p:nvSpPr>
          <p:cNvPr id="285" name="Flecha: a la derecha 13"/>
          <p:cNvSpPr/>
          <p:nvPr/>
        </p:nvSpPr>
        <p:spPr>
          <a:xfrm>
            <a:off x="5064369" y="2743262"/>
            <a:ext cx="2053885" cy="12661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CuadroTexto 14"/>
          <p:cNvSpPr txBox="1"/>
          <p:nvPr/>
        </p:nvSpPr>
        <p:spPr>
          <a:xfrm>
            <a:off x="7541453" y="2460705"/>
            <a:ext cx="1577927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Mejora del modelo</a:t>
            </a:r>
          </a:p>
        </p:txBody>
      </p:sp>
      <p:sp>
        <p:nvSpPr>
          <p:cNvPr id="287" name="CuadroTexto 15"/>
          <p:cNvSpPr txBox="1"/>
          <p:nvPr/>
        </p:nvSpPr>
        <p:spPr>
          <a:xfrm>
            <a:off x="9592987" y="3019211"/>
            <a:ext cx="2349309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Char char="-"/>
            </a:pPr>
            <a:r>
              <a:t>Día semana</a:t>
            </a:r>
          </a:p>
          <a:p>
            <a:pPr marL="285750" indent="-285750">
              <a:buSzPct val="100000"/>
              <a:buChar char="-"/>
            </a:pPr>
            <a:r>
              <a:t>Variables climáticas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Marcador de pie de página 1"/>
          <p:cNvSpPr txBox="1"/>
          <p:nvPr/>
        </p:nvSpPr>
        <p:spPr>
          <a:xfrm>
            <a:off x="4084320" y="6414761"/>
            <a:ext cx="402336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#UniversityHack</a:t>
            </a:r>
          </a:p>
        </p:txBody>
      </p:sp>
      <p:pic>
        <p:nvPicPr>
          <p:cNvPr id="292" name="Marcador de contenido 7" descr="Marcador de contenido 7"/>
          <p:cNvPicPr>
            <a:picLocks noChangeAspect="1"/>
          </p:cNvPicPr>
          <p:nvPr/>
        </p:nvPicPr>
        <p:blipFill>
          <a:blip r:embed="rId3">
            <a:extLst/>
          </a:blip>
          <a:srcRect b="87573"/>
          <a:stretch>
            <a:fillRect/>
          </a:stretch>
        </p:blipFill>
        <p:spPr>
          <a:xfrm>
            <a:off x="0" y="-2"/>
            <a:ext cx="12192000" cy="852259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CuadroTexto 5"/>
          <p:cNvSpPr txBox="1"/>
          <p:nvPr/>
        </p:nvSpPr>
        <p:spPr>
          <a:xfrm>
            <a:off x="3883733" y="164518"/>
            <a:ext cx="2702168" cy="4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MBIGDVIU</a:t>
            </a:r>
          </a:p>
        </p:txBody>
      </p:sp>
      <p:pic>
        <p:nvPicPr>
          <p:cNvPr id="294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rcRect b="32008"/>
          <a:stretch>
            <a:fillRect/>
          </a:stretch>
        </p:blipFill>
        <p:spPr>
          <a:xfrm>
            <a:off x="2066480" y="111325"/>
            <a:ext cx="1596585" cy="652155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Marcador de número de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96" name="CuadroTexto 8"/>
          <p:cNvSpPr txBox="1"/>
          <p:nvPr/>
        </p:nvSpPr>
        <p:spPr>
          <a:xfrm>
            <a:off x="468802" y="1404623"/>
            <a:ext cx="6829863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r>
              <a:t>Visualizaciones de la predicción,etc…</a:t>
            </a:r>
          </a:p>
        </p:txBody>
      </p:sp>
      <p:pic>
        <p:nvPicPr>
          <p:cNvPr id="297" name="Imagen 4" descr="Imagen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2549" y="2239379"/>
            <a:ext cx="8230749" cy="1762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n 9" descr="Imagen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7456" y="4185908"/>
            <a:ext cx="8335538" cy="235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n 10" descr="Imagen 1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86310" y="3450985"/>
            <a:ext cx="3505690" cy="1705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Google Shape;303;p4" descr="Google Shape;303;p4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755088" y="1120154"/>
            <a:ext cx="1976074" cy="851328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Flecha: doblada 14"/>
          <p:cNvSpPr/>
          <p:nvPr/>
        </p:nvSpPr>
        <p:spPr>
          <a:xfrm rot="21335986" flipV="1">
            <a:off x="8998670" y="1754389"/>
            <a:ext cx="663160" cy="405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2150"/>
                </a:lnTo>
                <a:cubicBezTo>
                  <a:pt x="0" y="6931"/>
                  <a:pt x="2590" y="2700"/>
                  <a:pt x="5784" y="2700"/>
                </a:cubicBezTo>
                <a:lnTo>
                  <a:pt x="18295" y="2700"/>
                </a:lnTo>
                <a:lnTo>
                  <a:pt x="18295" y="0"/>
                </a:lnTo>
                <a:lnTo>
                  <a:pt x="21600" y="5400"/>
                </a:lnTo>
                <a:lnTo>
                  <a:pt x="18295" y="10800"/>
                </a:lnTo>
                <a:lnTo>
                  <a:pt x="18295" y="8100"/>
                </a:lnTo>
                <a:lnTo>
                  <a:pt x="5784" y="8100"/>
                </a:lnTo>
                <a:cubicBezTo>
                  <a:pt x="4415" y="8100"/>
                  <a:pt x="3305" y="9913"/>
                  <a:pt x="3305" y="12150"/>
                </a:cubicBezTo>
                <a:lnTo>
                  <a:pt x="3305" y="21600"/>
                </a:lnTo>
                <a:close/>
              </a:path>
            </a:pathLst>
          </a:cu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302" name="CuadroTexto 15"/>
          <p:cNvSpPr txBox="1"/>
          <p:nvPr/>
        </p:nvSpPr>
        <p:spPr>
          <a:xfrm>
            <a:off x="8277784" y="1036142"/>
            <a:ext cx="1456008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Acceso al dashboard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ítulo 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8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pie de página 1"/>
          <p:cNvSpPr txBox="1"/>
          <p:nvPr/>
        </p:nvSpPr>
        <p:spPr>
          <a:xfrm>
            <a:off x="4084320" y="6414761"/>
            <a:ext cx="402336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#UniversityHack</a:t>
            </a:r>
          </a:p>
        </p:txBody>
      </p:sp>
      <p:pic>
        <p:nvPicPr>
          <p:cNvPr id="100" name="Marcador de contenido 7" descr="Marcador de contenido 7"/>
          <p:cNvPicPr>
            <a:picLocks noChangeAspect="1"/>
          </p:cNvPicPr>
          <p:nvPr/>
        </p:nvPicPr>
        <p:blipFill>
          <a:blip r:embed="rId3">
            <a:extLst/>
          </a:blip>
          <a:srcRect b="87573"/>
          <a:stretch>
            <a:fillRect/>
          </a:stretch>
        </p:blipFill>
        <p:spPr>
          <a:xfrm>
            <a:off x="0" y="-2"/>
            <a:ext cx="12192000" cy="85225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CuadroTexto 5"/>
          <p:cNvSpPr txBox="1"/>
          <p:nvPr/>
        </p:nvSpPr>
        <p:spPr>
          <a:xfrm>
            <a:off x="3883733" y="164518"/>
            <a:ext cx="2702168" cy="4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MBIGDVIU</a:t>
            </a:r>
          </a:p>
        </p:txBody>
      </p:sp>
      <p:pic>
        <p:nvPicPr>
          <p:cNvPr id="102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rcRect b="32008"/>
          <a:stretch>
            <a:fillRect/>
          </a:stretch>
        </p:blipFill>
        <p:spPr>
          <a:xfrm>
            <a:off x="2066480" y="111325"/>
            <a:ext cx="1596585" cy="652155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Marcador de número de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4" name="CuadroTexto 3"/>
          <p:cNvSpPr txBox="1"/>
          <p:nvPr/>
        </p:nvSpPr>
        <p:spPr>
          <a:xfrm>
            <a:off x="514520" y="999205"/>
            <a:ext cx="6646985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Flujo de Trabajo</a:t>
            </a:r>
          </a:p>
        </p:txBody>
      </p:sp>
      <p:grpSp>
        <p:nvGrpSpPr>
          <p:cNvPr id="107" name="Rectángulo: esquinas redondeadas 14"/>
          <p:cNvGrpSpPr/>
          <p:nvPr/>
        </p:nvGrpSpPr>
        <p:grpSpPr>
          <a:xfrm>
            <a:off x="7583671" y="4362417"/>
            <a:ext cx="2411041" cy="646334"/>
            <a:chOff x="0" y="0"/>
            <a:chExt cx="2411040" cy="646333"/>
          </a:xfrm>
        </p:grpSpPr>
        <p:sp>
          <p:nvSpPr>
            <p:cNvPr id="105" name="Rectángulo redondeado"/>
            <p:cNvSpPr/>
            <p:nvPr/>
          </p:nvSpPr>
          <p:spPr>
            <a:xfrm>
              <a:off x="0" y="-1"/>
              <a:ext cx="2411041" cy="64633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MODELADO"/>
            <p:cNvSpPr txBox="1"/>
            <p:nvPr/>
          </p:nvSpPr>
          <p:spPr>
            <a:xfrm>
              <a:off x="77271" y="172868"/>
              <a:ext cx="225649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MODELADO</a:t>
              </a:r>
            </a:p>
          </p:txBody>
        </p:sp>
      </p:grpSp>
      <p:grpSp>
        <p:nvGrpSpPr>
          <p:cNvPr id="110" name="Rectángulo: esquinas redondeadas 15"/>
          <p:cNvGrpSpPr/>
          <p:nvPr/>
        </p:nvGrpSpPr>
        <p:grpSpPr>
          <a:xfrm>
            <a:off x="8610600" y="2607136"/>
            <a:ext cx="2411039" cy="646334"/>
            <a:chOff x="0" y="0"/>
            <a:chExt cx="2411038" cy="646333"/>
          </a:xfrm>
        </p:grpSpPr>
        <p:sp>
          <p:nvSpPr>
            <p:cNvPr id="108" name="Rectángulo redondeado"/>
            <p:cNvSpPr/>
            <p:nvPr/>
          </p:nvSpPr>
          <p:spPr>
            <a:xfrm>
              <a:off x="0" y="-1"/>
              <a:ext cx="2411039" cy="64633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PREPARACIÓN DE LOS DATOS"/>
            <p:cNvSpPr txBox="1"/>
            <p:nvPr/>
          </p:nvSpPr>
          <p:spPr>
            <a:xfrm>
              <a:off x="77270" y="45868"/>
              <a:ext cx="2256498" cy="554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PREPARACIÓN DE LOS DATOS</a:t>
              </a:r>
            </a:p>
          </p:txBody>
        </p:sp>
      </p:grpSp>
      <p:grpSp>
        <p:nvGrpSpPr>
          <p:cNvPr id="113" name="Rectángulo: esquinas redondeadas 16"/>
          <p:cNvGrpSpPr/>
          <p:nvPr/>
        </p:nvGrpSpPr>
        <p:grpSpPr>
          <a:xfrm>
            <a:off x="1004281" y="2634407"/>
            <a:ext cx="2411039" cy="646334"/>
            <a:chOff x="0" y="0"/>
            <a:chExt cx="2411038" cy="646333"/>
          </a:xfrm>
        </p:grpSpPr>
        <p:sp>
          <p:nvSpPr>
            <p:cNvPr id="111" name="Rectángulo redondeado"/>
            <p:cNvSpPr/>
            <p:nvPr/>
          </p:nvSpPr>
          <p:spPr>
            <a:xfrm>
              <a:off x="0" y="-1"/>
              <a:ext cx="2411039" cy="64633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" name="ENTENDIMIENTO DE LOS DATOS"/>
            <p:cNvSpPr txBox="1"/>
            <p:nvPr/>
          </p:nvSpPr>
          <p:spPr>
            <a:xfrm>
              <a:off x="77270" y="45868"/>
              <a:ext cx="2256498" cy="554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ENTENDIMIENTO DE LOS DATOS</a:t>
              </a:r>
            </a:p>
          </p:txBody>
        </p:sp>
      </p:grpSp>
      <p:grpSp>
        <p:nvGrpSpPr>
          <p:cNvPr id="116" name="Rectángulo: esquinas redondeadas 17"/>
          <p:cNvGrpSpPr/>
          <p:nvPr/>
        </p:nvGrpSpPr>
        <p:grpSpPr>
          <a:xfrm>
            <a:off x="2282050" y="4434666"/>
            <a:ext cx="2411039" cy="646334"/>
            <a:chOff x="0" y="0"/>
            <a:chExt cx="2411038" cy="646333"/>
          </a:xfrm>
        </p:grpSpPr>
        <p:sp>
          <p:nvSpPr>
            <p:cNvPr id="114" name="Rectángulo redondeado"/>
            <p:cNvSpPr/>
            <p:nvPr/>
          </p:nvSpPr>
          <p:spPr>
            <a:xfrm>
              <a:off x="0" y="-1"/>
              <a:ext cx="2411039" cy="64633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" name="EVALUACIÓN DE RESULTADOS"/>
            <p:cNvSpPr txBox="1"/>
            <p:nvPr/>
          </p:nvSpPr>
          <p:spPr>
            <a:xfrm>
              <a:off x="77270" y="45868"/>
              <a:ext cx="2256498" cy="554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EVALUACIÓN DE RESULTADOS</a:t>
              </a:r>
            </a:p>
          </p:txBody>
        </p:sp>
      </p:grpSp>
      <p:grpSp>
        <p:nvGrpSpPr>
          <p:cNvPr id="119" name="Rectángulo: esquinas redondeadas 18"/>
          <p:cNvGrpSpPr/>
          <p:nvPr/>
        </p:nvGrpSpPr>
        <p:grpSpPr>
          <a:xfrm>
            <a:off x="4796187" y="1379736"/>
            <a:ext cx="2411041" cy="808592"/>
            <a:chOff x="0" y="-1"/>
            <a:chExt cx="2411040" cy="808591"/>
          </a:xfrm>
        </p:grpSpPr>
        <p:sp>
          <p:nvSpPr>
            <p:cNvPr id="117" name="Rectángulo redondeado"/>
            <p:cNvSpPr/>
            <p:nvPr/>
          </p:nvSpPr>
          <p:spPr>
            <a:xfrm>
              <a:off x="0" y="81131"/>
              <a:ext cx="2411041" cy="646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" name="ENTENDIMIENTO DEL PROBLEMA Y EL NEGOCIO"/>
            <p:cNvSpPr txBox="1"/>
            <p:nvPr/>
          </p:nvSpPr>
          <p:spPr>
            <a:xfrm>
              <a:off x="77271" y="-1"/>
              <a:ext cx="2256498" cy="808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ENTENDIMIENTO DEL PROBLEMA Y EL NEGOCIO</a:t>
              </a:r>
            </a:p>
          </p:txBody>
        </p:sp>
      </p:grpSp>
      <p:sp>
        <p:nvSpPr>
          <p:cNvPr id="120" name="Flecha: doblada 19"/>
          <p:cNvSpPr/>
          <p:nvPr/>
        </p:nvSpPr>
        <p:spPr>
          <a:xfrm rot="7413156" flipV="1">
            <a:off x="3157352" y="1723332"/>
            <a:ext cx="1011426" cy="629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0353"/>
                </a:lnTo>
                <a:cubicBezTo>
                  <a:pt x="0" y="6495"/>
                  <a:pt x="1945" y="3368"/>
                  <a:pt x="4344" y="3368"/>
                </a:cubicBezTo>
                <a:lnTo>
                  <a:pt x="18242" y="3368"/>
                </a:lnTo>
                <a:lnTo>
                  <a:pt x="18242" y="0"/>
                </a:lnTo>
                <a:lnTo>
                  <a:pt x="21600" y="5400"/>
                </a:lnTo>
                <a:lnTo>
                  <a:pt x="18242" y="10800"/>
                </a:lnTo>
                <a:lnTo>
                  <a:pt x="18242" y="7432"/>
                </a:lnTo>
                <a:lnTo>
                  <a:pt x="4344" y="7432"/>
                </a:lnTo>
                <a:cubicBezTo>
                  <a:pt x="3341" y="7432"/>
                  <a:pt x="2528" y="8740"/>
                  <a:pt x="2528" y="10353"/>
                </a:cubicBezTo>
                <a:lnTo>
                  <a:pt x="2528" y="21600"/>
                </a:lnTo>
                <a:close/>
              </a:path>
            </a:pathLst>
          </a:cu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121" name="Flecha: a la derecha 21"/>
          <p:cNvSpPr/>
          <p:nvPr/>
        </p:nvSpPr>
        <p:spPr>
          <a:xfrm>
            <a:off x="3803098" y="2807673"/>
            <a:ext cx="4419723" cy="30626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122" name="Flecha: doblada 22"/>
          <p:cNvSpPr/>
          <p:nvPr/>
        </p:nvSpPr>
        <p:spPr>
          <a:xfrm rot="7716665">
            <a:off x="9980638" y="3750702"/>
            <a:ext cx="1011426" cy="667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0353"/>
                </a:lnTo>
                <a:cubicBezTo>
                  <a:pt x="0" y="6495"/>
                  <a:pt x="2064" y="3368"/>
                  <a:pt x="4611" y="3368"/>
                </a:cubicBezTo>
                <a:lnTo>
                  <a:pt x="18036" y="3368"/>
                </a:lnTo>
                <a:lnTo>
                  <a:pt x="18036" y="0"/>
                </a:lnTo>
                <a:lnTo>
                  <a:pt x="21600" y="5400"/>
                </a:lnTo>
                <a:lnTo>
                  <a:pt x="18036" y="10800"/>
                </a:lnTo>
                <a:lnTo>
                  <a:pt x="18036" y="7432"/>
                </a:lnTo>
                <a:lnTo>
                  <a:pt x="4611" y="7432"/>
                </a:lnTo>
                <a:cubicBezTo>
                  <a:pt x="3546" y="7432"/>
                  <a:pt x="2683" y="8740"/>
                  <a:pt x="2683" y="10353"/>
                </a:cubicBezTo>
                <a:lnTo>
                  <a:pt x="2683" y="21600"/>
                </a:lnTo>
                <a:close/>
              </a:path>
            </a:pathLst>
          </a:cu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123" name="Flecha: a la derecha 23"/>
          <p:cNvSpPr/>
          <p:nvPr/>
        </p:nvSpPr>
        <p:spPr>
          <a:xfrm flipH="1">
            <a:off x="5193870" y="4606947"/>
            <a:ext cx="1889020" cy="30627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124" name="Flecha: a la derecha 24"/>
          <p:cNvSpPr/>
          <p:nvPr/>
        </p:nvSpPr>
        <p:spPr>
          <a:xfrm rot="20768174">
            <a:off x="4986089" y="3654254"/>
            <a:ext cx="3384630" cy="32377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pic>
        <p:nvPicPr>
          <p:cNvPr id="125" name="Google Shape;303;p4" descr="Google Shape;303;p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87943" y="5592798"/>
            <a:ext cx="1505144" cy="646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Flecha: doblada 26"/>
          <p:cNvSpPr/>
          <p:nvPr/>
        </p:nvSpPr>
        <p:spPr>
          <a:xfrm rot="1642344" flipV="1">
            <a:off x="1765368" y="5278296"/>
            <a:ext cx="1011426" cy="6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0353"/>
                </a:lnTo>
                <a:cubicBezTo>
                  <a:pt x="0" y="6495"/>
                  <a:pt x="1945" y="3368"/>
                  <a:pt x="4344" y="3368"/>
                </a:cubicBezTo>
                <a:lnTo>
                  <a:pt x="18242" y="3368"/>
                </a:lnTo>
                <a:lnTo>
                  <a:pt x="18242" y="0"/>
                </a:lnTo>
                <a:lnTo>
                  <a:pt x="21600" y="5400"/>
                </a:lnTo>
                <a:lnTo>
                  <a:pt x="18242" y="10800"/>
                </a:lnTo>
                <a:lnTo>
                  <a:pt x="18242" y="7432"/>
                </a:lnTo>
                <a:lnTo>
                  <a:pt x="4344" y="7432"/>
                </a:lnTo>
                <a:cubicBezTo>
                  <a:pt x="3341" y="7432"/>
                  <a:pt x="2528" y="8740"/>
                  <a:pt x="2528" y="10353"/>
                </a:cubicBezTo>
                <a:lnTo>
                  <a:pt x="2528" y="21600"/>
                </a:lnTo>
                <a:close/>
              </a:path>
            </a:pathLst>
          </a:cu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pic>
        <p:nvPicPr>
          <p:cNvPr id="127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00919" y="961590"/>
            <a:ext cx="1330702" cy="447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50463" y="1697420"/>
            <a:ext cx="1083216" cy="1083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n 27" descr="Imagen 2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57006" y="1625493"/>
            <a:ext cx="4718224" cy="803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8" descr="Picture 8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610600" y="5151301"/>
            <a:ext cx="2997637" cy="64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arcador de pie de página 1"/>
          <p:cNvSpPr txBox="1"/>
          <p:nvPr/>
        </p:nvSpPr>
        <p:spPr>
          <a:xfrm>
            <a:off x="4084320" y="6414761"/>
            <a:ext cx="402336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#UniversityHack</a:t>
            </a:r>
          </a:p>
        </p:txBody>
      </p:sp>
      <p:pic>
        <p:nvPicPr>
          <p:cNvPr id="135" name="Marcador de contenido 7" descr="Marcador de contenido 7"/>
          <p:cNvPicPr>
            <a:picLocks noChangeAspect="1"/>
          </p:cNvPicPr>
          <p:nvPr/>
        </p:nvPicPr>
        <p:blipFill>
          <a:blip r:embed="rId2">
            <a:extLst/>
          </a:blip>
          <a:srcRect b="87573"/>
          <a:stretch>
            <a:fillRect/>
          </a:stretch>
        </p:blipFill>
        <p:spPr>
          <a:xfrm>
            <a:off x="0" y="-2"/>
            <a:ext cx="12192000" cy="85225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CuadroTexto 5"/>
          <p:cNvSpPr txBox="1"/>
          <p:nvPr/>
        </p:nvSpPr>
        <p:spPr>
          <a:xfrm>
            <a:off x="3883733" y="164518"/>
            <a:ext cx="2702168" cy="4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MBIGDVIU</a:t>
            </a:r>
          </a:p>
        </p:txBody>
      </p:sp>
      <p:pic>
        <p:nvPicPr>
          <p:cNvPr id="137" name="Imagen 6" descr="Imagen 6"/>
          <p:cNvPicPr>
            <a:picLocks noChangeAspect="1"/>
          </p:cNvPicPr>
          <p:nvPr/>
        </p:nvPicPr>
        <p:blipFill>
          <a:blip r:embed="rId3">
            <a:extLst/>
          </a:blip>
          <a:srcRect b="32008"/>
          <a:stretch>
            <a:fillRect/>
          </a:stretch>
        </p:blipFill>
        <p:spPr>
          <a:xfrm>
            <a:off x="2066480" y="111325"/>
            <a:ext cx="1596585" cy="65215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Marcador de número de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9" name="CuadroTexto 3"/>
          <p:cNvSpPr txBox="1"/>
          <p:nvPr/>
        </p:nvSpPr>
        <p:spPr>
          <a:xfrm>
            <a:off x="397411" y="1069146"/>
            <a:ext cx="8167469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Exploración de los datos</a:t>
            </a:r>
          </a:p>
        </p:txBody>
      </p:sp>
      <p:pic>
        <p:nvPicPr>
          <p:cNvPr id="140" name="Imagen 4" descr="Imagen 4"/>
          <p:cNvPicPr>
            <a:picLocks noChangeAspect="1"/>
          </p:cNvPicPr>
          <p:nvPr/>
        </p:nvPicPr>
        <p:blipFill>
          <a:blip r:embed="rId4">
            <a:extLst/>
          </a:blip>
          <a:srcRect t="23566"/>
          <a:stretch>
            <a:fillRect/>
          </a:stretch>
        </p:blipFill>
        <p:spPr>
          <a:xfrm>
            <a:off x="61685" y="2847563"/>
            <a:ext cx="5386647" cy="3900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n 9" descr="Imagen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8014" y="1116383"/>
            <a:ext cx="8097382" cy="146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n 10" descr="Imagen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58080" y="2878488"/>
            <a:ext cx="6105042" cy="187585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CuadroTexto 11"/>
          <p:cNvSpPr txBox="1"/>
          <p:nvPr/>
        </p:nvSpPr>
        <p:spPr>
          <a:xfrm>
            <a:off x="6374784" y="5049388"/>
            <a:ext cx="4471631" cy="208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Conjunto de datos: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2747 contadores de agua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6 campos – 4 variables, sampletime, ID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44" name="CuadroTexto 12"/>
          <p:cNvSpPr txBox="1"/>
          <p:nvPr/>
        </p:nvSpPr>
        <p:spPr>
          <a:xfrm>
            <a:off x="397412" y="1530810"/>
            <a:ext cx="3219931" cy="91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Periodo temporal: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365 días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2019-02-01    2020-01-31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Marcador de pie de página 1"/>
          <p:cNvSpPr txBox="1"/>
          <p:nvPr/>
        </p:nvSpPr>
        <p:spPr>
          <a:xfrm>
            <a:off x="4084320" y="6414761"/>
            <a:ext cx="402336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#UniversityHack</a:t>
            </a:r>
          </a:p>
        </p:txBody>
      </p:sp>
      <p:pic>
        <p:nvPicPr>
          <p:cNvPr id="147" name="Marcador de contenido 7" descr="Marcador de contenido 7"/>
          <p:cNvPicPr>
            <a:picLocks noChangeAspect="1"/>
          </p:cNvPicPr>
          <p:nvPr/>
        </p:nvPicPr>
        <p:blipFill>
          <a:blip r:embed="rId3">
            <a:extLst/>
          </a:blip>
          <a:srcRect b="87573"/>
          <a:stretch>
            <a:fillRect/>
          </a:stretch>
        </p:blipFill>
        <p:spPr>
          <a:xfrm>
            <a:off x="0" y="-2"/>
            <a:ext cx="12192000" cy="85225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CuadroTexto 5"/>
          <p:cNvSpPr txBox="1"/>
          <p:nvPr/>
        </p:nvSpPr>
        <p:spPr>
          <a:xfrm>
            <a:off x="3883733" y="164518"/>
            <a:ext cx="2702168" cy="4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MBIGDVIU</a:t>
            </a:r>
          </a:p>
        </p:txBody>
      </p:sp>
      <p:pic>
        <p:nvPicPr>
          <p:cNvPr id="149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rcRect b="32008"/>
          <a:stretch>
            <a:fillRect/>
          </a:stretch>
        </p:blipFill>
        <p:spPr>
          <a:xfrm>
            <a:off x="2066480" y="111325"/>
            <a:ext cx="1596585" cy="652155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Marcador de número de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1" name="CuadroTexto 3"/>
          <p:cNvSpPr txBox="1"/>
          <p:nvPr/>
        </p:nvSpPr>
        <p:spPr>
          <a:xfrm>
            <a:off x="341140" y="980957"/>
            <a:ext cx="7367955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Naturaleza de los contadores --- ¿¿Clústeres??</a:t>
            </a:r>
          </a:p>
        </p:txBody>
      </p:sp>
      <p:pic>
        <p:nvPicPr>
          <p:cNvPr id="152" name="Gráfico 8" descr="Gráfico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29194" y="1307604"/>
            <a:ext cx="1330697" cy="1330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Gráfico 10" descr="Gráfico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46700" y="2748901"/>
            <a:ext cx="1536380" cy="1536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Gráfico 12" descr="Gráfico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78374" y="4969302"/>
            <a:ext cx="1272419" cy="1272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Gráfico 14" descr="Gráfico 1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50588" y="5057590"/>
            <a:ext cx="1272418" cy="1272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Gráfico 16" descr="Gráfico 1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27040" y="2828900"/>
            <a:ext cx="1371602" cy="137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Gráfico 18" descr="Gráfico 18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650558" y="3270951"/>
            <a:ext cx="914402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ráfico 20" descr="Gráfico 20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650558" y="4450712"/>
            <a:ext cx="914402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Gráfico 22" descr="Gráfico 22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640137" y="2091188"/>
            <a:ext cx="914402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084320" y="2903560"/>
            <a:ext cx="1649181" cy="1649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Marcador de pie de página 1"/>
          <p:cNvSpPr txBox="1"/>
          <p:nvPr/>
        </p:nvSpPr>
        <p:spPr>
          <a:xfrm>
            <a:off x="4084320" y="6414761"/>
            <a:ext cx="402336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#UniversityHack</a:t>
            </a:r>
          </a:p>
        </p:txBody>
      </p:sp>
      <p:pic>
        <p:nvPicPr>
          <p:cNvPr id="165" name="Marcador de contenido 7" descr="Marcador de contenido 7"/>
          <p:cNvPicPr>
            <a:picLocks noChangeAspect="1"/>
          </p:cNvPicPr>
          <p:nvPr/>
        </p:nvPicPr>
        <p:blipFill>
          <a:blip r:embed="rId3">
            <a:extLst/>
          </a:blip>
          <a:srcRect b="87573"/>
          <a:stretch>
            <a:fillRect/>
          </a:stretch>
        </p:blipFill>
        <p:spPr>
          <a:xfrm>
            <a:off x="0" y="-2"/>
            <a:ext cx="12192000" cy="852259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CuadroTexto 5"/>
          <p:cNvSpPr txBox="1"/>
          <p:nvPr/>
        </p:nvSpPr>
        <p:spPr>
          <a:xfrm>
            <a:off x="3883733" y="164518"/>
            <a:ext cx="2702168" cy="4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MBIGDVIU</a:t>
            </a:r>
          </a:p>
        </p:txBody>
      </p:sp>
      <p:pic>
        <p:nvPicPr>
          <p:cNvPr id="167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rcRect b="32008"/>
          <a:stretch>
            <a:fillRect/>
          </a:stretch>
        </p:blipFill>
        <p:spPr>
          <a:xfrm>
            <a:off x="2066480" y="111325"/>
            <a:ext cx="1596585" cy="65215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Marcador de número de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69" name="Imagen 3" descr="Imagen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596" y="1016773"/>
            <a:ext cx="8401006" cy="536099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CuadroTexto 4"/>
          <p:cNvSpPr txBox="1"/>
          <p:nvPr/>
        </p:nvSpPr>
        <p:spPr>
          <a:xfrm>
            <a:off x="8449489" y="3697267"/>
            <a:ext cx="3487195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IDENTIFICAMOS 10 CLUSTERES</a:t>
            </a:r>
          </a:p>
        </p:txBody>
      </p:sp>
      <p:sp>
        <p:nvSpPr>
          <p:cNvPr id="171" name="CuadroTexto 1"/>
          <p:cNvSpPr txBox="1"/>
          <p:nvPr/>
        </p:nvSpPr>
        <p:spPr>
          <a:xfrm>
            <a:off x="9011264" y="1415844"/>
            <a:ext cx="2161154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K-means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arcador de pie de página 1"/>
          <p:cNvSpPr txBox="1"/>
          <p:nvPr/>
        </p:nvSpPr>
        <p:spPr>
          <a:xfrm>
            <a:off x="4084320" y="6414761"/>
            <a:ext cx="402336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#UniversityHack</a:t>
            </a:r>
          </a:p>
        </p:txBody>
      </p:sp>
      <p:pic>
        <p:nvPicPr>
          <p:cNvPr id="176" name="Marcador de contenido 7" descr="Marcador de contenido 7"/>
          <p:cNvPicPr>
            <a:picLocks noChangeAspect="1"/>
          </p:cNvPicPr>
          <p:nvPr/>
        </p:nvPicPr>
        <p:blipFill>
          <a:blip r:embed="rId3">
            <a:extLst/>
          </a:blip>
          <a:srcRect b="87573"/>
          <a:stretch>
            <a:fillRect/>
          </a:stretch>
        </p:blipFill>
        <p:spPr>
          <a:xfrm>
            <a:off x="0" y="-2"/>
            <a:ext cx="12192000" cy="852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CuadroTexto 5"/>
          <p:cNvSpPr txBox="1"/>
          <p:nvPr/>
        </p:nvSpPr>
        <p:spPr>
          <a:xfrm>
            <a:off x="3883733" y="164518"/>
            <a:ext cx="2702168" cy="4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MBIGDVIU</a:t>
            </a:r>
          </a:p>
        </p:txBody>
      </p:sp>
      <p:pic>
        <p:nvPicPr>
          <p:cNvPr id="178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rcRect b="32008"/>
          <a:stretch>
            <a:fillRect/>
          </a:stretch>
        </p:blipFill>
        <p:spPr>
          <a:xfrm>
            <a:off x="2066480" y="111325"/>
            <a:ext cx="1596585" cy="65215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Marcador de número de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80" name="CuadroTexto 3"/>
          <p:cNvSpPr txBox="1"/>
          <p:nvPr/>
        </p:nvSpPr>
        <p:spPr>
          <a:xfrm>
            <a:off x="805375" y="1167618"/>
            <a:ext cx="7759504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Elección del modelo</a:t>
            </a:r>
          </a:p>
        </p:txBody>
      </p:sp>
      <p:sp>
        <p:nvSpPr>
          <p:cNvPr id="181" name="CuadroTexto 4"/>
          <p:cNvSpPr txBox="1"/>
          <p:nvPr/>
        </p:nvSpPr>
        <p:spPr>
          <a:xfrm>
            <a:off x="805374" y="1828800"/>
            <a:ext cx="6604784" cy="120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Serie temporal univariante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Estacionaria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Estacionalidad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Autocorrelativa</a:t>
            </a:r>
          </a:p>
        </p:txBody>
      </p:sp>
      <p:sp>
        <p:nvSpPr>
          <p:cNvPr id="182" name="CuadroTexto 8"/>
          <p:cNvSpPr txBox="1"/>
          <p:nvPr/>
        </p:nvSpPr>
        <p:spPr>
          <a:xfrm>
            <a:off x="655319" y="4709842"/>
            <a:ext cx="10881361" cy="1273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Prueba de modelos autorregresión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boosting regressor</a:t>
            </a:r>
          </a:p>
          <a:p>
            <a:endParaRPr/>
          </a:p>
          <a:p>
            <a:r>
              <a:t>Probamos modelo SARIMA 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se aplica al cluster más representativo  </a:t>
            </a:r>
          </a:p>
          <a:p>
            <a:r>
              <a:t>				vs todo con boosting regressor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  </a:t>
            </a:r>
            <a:r>
              <a:t>mejor comportamiento para SARIMA</a:t>
            </a:r>
          </a:p>
        </p:txBody>
      </p:sp>
      <p:pic>
        <p:nvPicPr>
          <p:cNvPr id="183" name="Gráfico 4" descr="Gráfico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35675" y="997405"/>
            <a:ext cx="6458408" cy="30048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CuadroTexto 9"/>
          <p:cNvGrpSpPr/>
          <p:nvPr/>
        </p:nvGrpSpPr>
        <p:grpSpPr>
          <a:xfrm>
            <a:off x="6528352" y="3853472"/>
            <a:ext cx="1222964" cy="452927"/>
            <a:chOff x="0" y="0"/>
            <a:chExt cx="1222963" cy="452925"/>
          </a:xfrm>
        </p:grpSpPr>
        <p:sp>
          <p:nvSpPr>
            <p:cNvPr id="184" name="Rectángulo"/>
            <p:cNvSpPr/>
            <p:nvPr/>
          </p:nvSpPr>
          <p:spPr>
            <a:xfrm>
              <a:off x="-1" y="0"/>
              <a:ext cx="1222965" cy="452926"/>
            </a:xfrm>
            <a:prstGeom prst="rect">
              <a:avLst/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3B3838"/>
                  </a:solidFill>
                </a:defRPr>
              </a:pPr>
              <a:endParaRPr/>
            </a:p>
          </p:txBody>
        </p:sp>
        <p:sp>
          <p:nvSpPr>
            <p:cNvPr id="185" name="Cluster 0:"/>
            <p:cNvSpPr txBox="1"/>
            <p:nvPr/>
          </p:nvSpPr>
          <p:spPr>
            <a:xfrm>
              <a:off x="50378" y="76167"/>
              <a:ext cx="1122207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XGB</a:t>
              </a:r>
            </a:p>
          </p:txBody>
        </p:sp>
      </p:grpSp>
      <p:grpSp>
        <p:nvGrpSpPr>
          <p:cNvPr id="189" name="CuadroTexto 9"/>
          <p:cNvGrpSpPr/>
          <p:nvPr/>
        </p:nvGrpSpPr>
        <p:grpSpPr>
          <a:xfrm>
            <a:off x="7879781" y="3850816"/>
            <a:ext cx="1548474" cy="455582"/>
            <a:chOff x="0" y="0"/>
            <a:chExt cx="1548473" cy="455581"/>
          </a:xfrm>
        </p:grpSpPr>
        <p:sp>
          <p:nvSpPr>
            <p:cNvPr id="187" name="Rectángulo"/>
            <p:cNvSpPr/>
            <p:nvPr/>
          </p:nvSpPr>
          <p:spPr>
            <a:xfrm>
              <a:off x="-1" y="-1"/>
              <a:ext cx="1548475" cy="455583"/>
            </a:xfrm>
            <a:prstGeom prst="rect">
              <a:avLst/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3B3838"/>
                  </a:solidFill>
                </a:defRPr>
              </a:pPr>
              <a:endParaRPr/>
            </a:p>
          </p:txBody>
        </p:sp>
        <p:sp>
          <p:nvSpPr>
            <p:cNvPr id="188" name="Cluster 0:"/>
            <p:cNvSpPr txBox="1"/>
            <p:nvPr/>
          </p:nvSpPr>
          <p:spPr>
            <a:xfrm>
              <a:off x="63787" y="64702"/>
              <a:ext cx="1420899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SARIMA</a:t>
              </a:r>
            </a:p>
          </p:txBody>
        </p:sp>
      </p:grpSp>
      <p:grpSp>
        <p:nvGrpSpPr>
          <p:cNvPr id="192" name="CuadroTexto 9"/>
          <p:cNvGrpSpPr/>
          <p:nvPr/>
        </p:nvGrpSpPr>
        <p:grpSpPr>
          <a:xfrm>
            <a:off x="9556718" y="3760285"/>
            <a:ext cx="1862651" cy="554593"/>
            <a:chOff x="0" y="0"/>
            <a:chExt cx="1862649" cy="554591"/>
          </a:xfrm>
        </p:grpSpPr>
        <p:sp>
          <p:nvSpPr>
            <p:cNvPr id="190" name="Rectángulo"/>
            <p:cNvSpPr/>
            <p:nvPr/>
          </p:nvSpPr>
          <p:spPr>
            <a:xfrm>
              <a:off x="0" y="77041"/>
              <a:ext cx="1862650" cy="455581"/>
            </a:xfrm>
            <a:prstGeom prst="rect">
              <a:avLst/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3B3838"/>
                  </a:solidFill>
                </a:defRPr>
              </a:pPr>
              <a:endParaRPr/>
            </a:p>
          </p:txBody>
        </p:sp>
        <p:sp>
          <p:nvSpPr>
            <p:cNvPr id="191" name="Cluster 0:"/>
            <p:cNvSpPr txBox="1"/>
            <p:nvPr/>
          </p:nvSpPr>
          <p:spPr>
            <a:xfrm>
              <a:off x="76729" y="0"/>
              <a:ext cx="1709191" cy="554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SARIMA StandardScaler()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Marcador de pie de página 1"/>
          <p:cNvSpPr txBox="1"/>
          <p:nvPr/>
        </p:nvSpPr>
        <p:spPr>
          <a:xfrm>
            <a:off x="4084320" y="6414761"/>
            <a:ext cx="402336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#UniversityHack</a:t>
            </a:r>
          </a:p>
        </p:txBody>
      </p:sp>
      <p:pic>
        <p:nvPicPr>
          <p:cNvPr id="197" name="Marcador de contenido 7" descr="Marcador de contenido 7"/>
          <p:cNvPicPr>
            <a:picLocks noChangeAspect="1"/>
          </p:cNvPicPr>
          <p:nvPr/>
        </p:nvPicPr>
        <p:blipFill>
          <a:blip r:embed="rId3">
            <a:extLst/>
          </a:blip>
          <a:srcRect b="87573"/>
          <a:stretch>
            <a:fillRect/>
          </a:stretch>
        </p:blipFill>
        <p:spPr>
          <a:xfrm>
            <a:off x="0" y="-2"/>
            <a:ext cx="12192000" cy="852259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CuadroTexto 5"/>
          <p:cNvSpPr txBox="1"/>
          <p:nvPr/>
        </p:nvSpPr>
        <p:spPr>
          <a:xfrm>
            <a:off x="3883733" y="164518"/>
            <a:ext cx="2702168" cy="4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MBIGDVIU</a:t>
            </a:r>
          </a:p>
        </p:txBody>
      </p:sp>
      <p:pic>
        <p:nvPicPr>
          <p:cNvPr id="199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rcRect b="32008"/>
          <a:stretch>
            <a:fillRect/>
          </a:stretch>
        </p:blipFill>
        <p:spPr>
          <a:xfrm>
            <a:off x="2066480" y="111325"/>
            <a:ext cx="1596585" cy="65215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Marcador de número de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01" name="Imagen 8" descr="Imagen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2244" y="1144911"/>
            <a:ext cx="9354859" cy="307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CuadroTexto 3"/>
          <p:cNvSpPr txBox="1"/>
          <p:nvPr/>
        </p:nvSpPr>
        <p:spPr>
          <a:xfrm>
            <a:off x="1257964" y="4221916"/>
            <a:ext cx="7207271" cy="917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RECLUSTERIZACIÓN CON ESTANDARIZACIÓN</a:t>
            </a:r>
          </a:p>
          <a:p>
            <a:endParaRPr/>
          </a:p>
          <a:p>
            <a:r>
              <a:t>10 CLUSTERES 				DIFERENTES PATRONES</a:t>
            </a:r>
          </a:p>
        </p:txBody>
      </p:sp>
      <p:sp>
        <p:nvSpPr>
          <p:cNvPr id="203" name="Flecha: a la derecha 4"/>
          <p:cNvSpPr/>
          <p:nvPr/>
        </p:nvSpPr>
        <p:spPr>
          <a:xfrm>
            <a:off x="2996418" y="4866142"/>
            <a:ext cx="2321171" cy="15377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Marcador de pie de página 1"/>
          <p:cNvSpPr txBox="1"/>
          <p:nvPr/>
        </p:nvSpPr>
        <p:spPr>
          <a:xfrm>
            <a:off x="4084320" y="6414761"/>
            <a:ext cx="402336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#UniversityHack</a:t>
            </a:r>
          </a:p>
        </p:txBody>
      </p:sp>
      <p:pic>
        <p:nvPicPr>
          <p:cNvPr id="208" name="Marcador de contenido 7" descr="Marcador de contenido 7"/>
          <p:cNvPicPr>
            <a:picLocks noChangeAspect="1"/>
          </p:cNvPicPr>
          <p:nvPr/>
        </p:nvPicPr>
        <p:blipFill>
          <a:blip r:embed="rId3">
            <a:extLst/>
          </a:blip>
          <a:srcRect b="87573"/>
          <a:stretch>
            <a:fillRect/>
          </a:stretch>
        </p:blipFill>
        <p:spPr>
          <a:xfrm>
            <a:off x="0" y="-2"/>
            <a:ext cx="12192000" cy="852259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CuadroTexto 5"/>
          <p:cNvSpPr txBox="1"/>
          <p:nvPr/>
        </p:nvSpPr>
        <p:spPr>
          <a:xfrm>
            <a:off x="3883733" y="164518"/>
            <a:ext cx="2702168" cy="4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MBIGDVIU</a:t>
            </a:r>
          </a:p>
        </p:txBody>
      </p:sp>
      <p:pic>
        <p:nvPicPr>
          <p:cNvPr id="210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rcRect b="32008"/>
          <a:stretch>
            <a:fillRect/>
          </a:stretch>
        </p:blipFill>
        <p:spPr>
          <a:xfrm>
            <a:off x="2066480" y="111325"/>
            <a:ext cx="1596585" cy="65215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Marcador de número de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12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38600" y="1784653"/>
            <a:ext cx="2997637" cy="645597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CuadroTexto 3"/>
          <p:cNvSpPr txBox="1"/>
          <p:nvPr/>
        </p:nvSpPr>
        <p:spPr>
          <a:xfrm>
            <a:off x="272438" y="963584"/>
            <a:ext cx="4916659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Parametrización de los clusteres</a:t>
            </a:r>
          </a:p>
        </p:txBody>
      </p:sp>
      <p:grpSp>
        <p:nvGrpSpPr>
          <p:cNvPr id="216" name="CuadroTexto 9"/>
          <p:cNvGrpSpPr/>
          <p:nvPr/>
        </p:nvGrpSpPr>
        <p:grpSpPr>
          <a:xfrm>
            <a:off x="1932024" y="1808456"/>
            <a:ext cx="1109881" cy="338556"/>
            <a:chOff x="-1" y="0"/>
            <a:chExt cx="1109880" cy="338555"/>
          </a:xfrm>
        </p:grpSpPr>
        <p:sp>
          <p:nvSpPr>
            <p:cNvPr id="214" name="Rectángulo"/>
            <p:cNvSpPr/>
            <p:nvPr/>
          </p:nvSpPr>
          <p:spPr>
            <a:xfrm>
              <a:off x="-2" y="-1"/>
              <a:ext cx="1109881" cy="338557"/>
            </a:xfrm>
            <a:prstGeom prst="rect">
              <a:avLst/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3B3838"/>
                  </a:solidFill>
                </a:defRPr>
              </a:pPr>
              <a:endParaRPr/>
            </a:p>
          </p:txBody>
        </p:sp>
        <p:sp>
          <p:nvSpPr>
            <p:cNvPr id="215" name="Cluster 0:"/>
            <p:cNvSpPr txBox="1"/>
            <p:nvPr/>
          </p:nvSpPr>
          <p:spPr>
            <a:xfrm>
              <a:off x="45719" y="18980"/>
              <a:ext cx="1018440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Cluster 0: </a:t>
              </a:r>
            </a:p>
          </p:txBody>
        </p:sp>
      </p:grpSp>
      <p:grpSp>
        <p:nvGrpSpPr>
          <p:cNvPr id="219" name="CuadroTexto 10"/>
          <p:cNvGrpSpPr/>
          <p:nvPr/>
        </p:nvGrpSpPr>
        <p:grpSpPr>
          <a:xfrm>
            <a:off x="1932025" y="2977195"/>
            <a:ext cx="1109881" cy="338556"/>
            <a:chOff x="-1" y="0"/>
            <a:chExt cx="1109880" cy="338555"/>
          </a:xfrm>
        </p:grpSpPr>
        <p:sp>
          <p:nvSpPr>
            <p:cNvPr id="217" name="Rectángulo"/>
            <p:cNvSpPr/>
            <p:nvPr/>
          </p:nvSpPr>
          <p:spPr>
            <a:xfrm>
              <a:off x="-2" y="-1"/>
              <a:ext cx="1109881" cy="338557"/>
            </a:xfrm>
            <a:prstGeom prst="rect">
              <a:avLst/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3B3838"/>
                  </a:solidFill>
                </a:defRPr>
              </a:pPr>
              <a:endParaRPr/>
            </a:p>
          </p:txBody>
        </p:sp>
        <p:sp>
          <p:nvSpPr>
            <p:cNvPr id="218" name="Cluster 1:"/>
            <p:cNvSpPr txBox="1"/>
            <p:nvPr/>
          </p:nvSpPr>
          <p:spPr>
            <a:xfrm>
              <a:off x="45719" y="18980"/>
              <a:ext cx="1018440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Cluster 1: </a:t>
              </a:r>
            </a:p>
          </p:txBody>
        </p:sp>
      </p:grpSp>
      <p:grpSp>
        <p:nvGrpSpPr>
          <p:cNvPr id="222" name="CuadroTexto 11"/>
          <p:cNvGrpSpPr/>
          <p:nvPr/>
        </p:nvGrpSpPr>
        <p:grpSpPr>
          <a:xfrm>
            <a:off x="1932021" y="5555862"/>
            <a:ext cx="1109881" cy="338556"/>
            <a:chOff x="-1" y="0"/>
            <a:chExt cx="1109880" cy="338555"/>
          </a:xfrm>
        </p:grpSpPr>
        <p:sp>
          <p:nvSpPr>
            <p:cNvPr id="220" name="Rectángulo"/>
            <p:cNvSpPr/>
            <p:nvPr/>
          </p:nvSpPr>
          <p:spPr>
            <a:xfrm>
              <a:off x="-2" y="-1"/>
              <a:ext cx="1109881" cy="338557"/>
            </a:xfrm>
            <a:prstGeom prst="rect">
              <a:avLst/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3B3838"/>
                  </a:solidFill>
                </a:defRPr>
              </a:pPr>
              <a:endParaRPr/>
            </a:p>
          </p:txBody>
        </p:sp>
        <p:sp>
          <p:nvSpPr>
            <p:cNvPr id="221" name="Cluster n:"/>
            <p:cNvSpPr txBox="1"/>
            <p:nvPr/>
          </p:nvSpPr>
          <p:spPr>
            <a:xfrm>
              <a:off x="45719" y="18980"/>
              <a:ext cx="1018440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Cluster n: </a:t>
              </a:r>
            </a:p>
          </p:txBody>
        </p:sp>
      </p:grpSp>
      <p:sp>
        <p:nvSpPr>
          <p:cNvPr id="223" name="CuadroTexto 4"/>
          <p:cNvSpPr txBox="1"/>
          <p:nvPr/>
        </p:nvSpPr>
        <p:spPr>
          <a:xfrm>
            <a:off x="8750165" y="1997416"/>
            <a:ext cx="2557916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Obtención de mejores parámetros según AIC</a:t>
            </a:r>
          </a:p>
        </p:txBody>
      </p:sp>
      <p:pic>
        <p:nvPicPr>
          <p:cNvPr id="224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38598" y="2958707"/>
            <a:ext cx="2997639" cy="645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38598" y="5351350"/>
            <a:ext cx="2997639" cy="645597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Flecha: hacia abajo 14"/>
          <p:cNvSpPr/>
          <p:nvPr/>
        </p:nvSpPr>
        <p:spPr>
          <a:xfrm>
            <a:off x="2447775" y="2461846"/>
            <a:ext cx="84408" cy="306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630"/>
                </a:moveTo>
                <a:lnTo>
                  <a:pt x="5400" y="1863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630"/>
                </a:lnTo>
                <a:lnTo>
                  <a:pt x="21600" y="1863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Flecha: hacia abajo 15"/>
          <p:cNvSpPr/>
          <p:nvPr/>
        </p:nvSpPr>
        <p:spPr>
          <a:xfrm>
            <a:off x="2459495" y="3511882"/>
            <a:ext cx="84409" cy="306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630"/>
                </a:moveTo>
                <a:lnTo>
                  <a:pt x="5400" y="1863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630"/>
                </a:lnTo>
                <a:lnTo>
                  <a:pt x="21600" y="1863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Flecha: hacia abajo 16"/>
          <p:cNvSpPr/>
          <p:nvPr/>
        </p:nvSpPr>
        <p:spPr>
          <a:xfrm>
            <a:off x="2459495" y="5059669"/>
            <a:ext cx="84409" cy="306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630"/>
                </a:moveTo>
                <a:lnTo>
                  <a:pt x="5400" y="1863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630"/>
                </a:lnTo>
                <a:lnTo>
                  <a:pt x="21600" y="1863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Flecha: hacia abajo 21"/>
          <p:cNvSpPr/>
          <p:nvPr/>
        </p:nvSpPr>
        <p:spPr>
          <a:xfrm>
            <a:off x="9701986" y="2921879"/>
            <a:ext cx="248567" cy="641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414"/>
                </a:moveTo>
                <a:lnTo>
                  <a:pt x="5400" y="17414"/>
                </a:lnTo>
                <a:lnTo>
                  <a:pt x="5400" y="0"/>
                </a:lnTo>
                <a:lnTo>
                  <a:pt x="16200" y="0"/>
                </a:lnTo>
                <a:lnTo>
                  <a:pt x="16200" y="17414"/>
                </a:lnTo>
                <a:lnTo>
                  <a:pt x="21600" y="17414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2" name="CuadroTexto 22"/>
          <p:cNvGrpSpPr/>
          <p:nvPr/>
        </p:nvGrpSpPr>
        <p:grpSpPr>
          <a:xfrm>
            <a:off x="8749234" y="3934167"/>
            <a:ext cx="2153231" cy="808592"/>
            <a:chOff x="0" y="-1"/>
            <a:chExt cx="2153230" cy="808591"/>
          </a:xfrm>
        </p:grpSpPr>
        <p:sp>
          <p:nvSpPr>
            <p:cNvPr id="230" name="Rectángulo"/>
            <p:cNvSpPr/>
            <p:nvPr/>
          </p:nvSpPr>
          <p:spPr>
            <a:xfrm>
              <a:off x="0" y="1950"/>
              <a:ext cx="2153231" cy="804695"/>
            </a:xfrm>
            <a:prstGeom prst="rect">
              <a:avLst/>
            </a:prstGeom>
            <a:gradFill flip="none" rotWithShape="1">
              <a:gsLst>
                <a:gs pos="0">
                  <a:srgbClr val="80B860"/>
                </a:gs>
                <a:gs pos="50000">
                  <a:srgbClr val="6FB242"/>
                </a:gs>
                <a:gs pos="100000">
                  <a:srgbClr val="61A236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3B3838"/>
                  </a:solidFill>
                </a:defRPr>
              </a:pPr>
              <a:endParaRPr/>
            </a:p>
          </p:txBody>
        </p:sp>
        <p:sp>
          <p:nvSpPr>
            <p:cNvPr id="231" name="Ajuste a las necesidades de cada serie"/>
            <p:cNvSpPr txBox="1"/>
            <p:nvPr/>
          </p:nvSpPr>
          <p:spPr>
            <a:xfrm>
              <a:off x="45719" y="-1"/>
              <a:ext cx="2061792" cy="808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</a:defRPr>
              </a:lvl1pPr>
            </a:lstStyle>
            <a:p>
              <a:r>
                <a:t>Ajuste a las necesidades de cada serie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Marcador de pie de página 1"/>
          <p:cNvSpPr txBox="1"/>
          <p:nvPr/>
        </p:nvSpPr>
        <p:spPr>
          <a:xfrm>
            <a:off x="4084320" y="6414761"/>
            <a:ext cx="402336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#UniversityHack</a:t>
            </a:r>
          </a:p>
        </p:txBody>
      </p:sp>
      <p:pic>
        <p:nvPicPr>
          <p:cNvPr id="237" name="Marcador de contenido 7" descr="Marcador de contenido 7"/>
          <p:cNvPicPr>
            <a:picLocks noChangeAspect="1"/>
          </p:cNvPicPr>
          <p:nvPr/>
        </p:nvPicPr>
        <p:blipFill>
          <a:blip r:embed="rId3">
            <a:extLst/>
          </a:blip>
          <a:srcRect b="87573"/>
          <a:stretch>
            <a:fillRect/>
          </a:stretch>
        </p:blipFill>
        <p:spPr>
          <a:xfrm>
            <a:off x="0" y="-2"/>
            <a:ext cx="12192000" cy="85225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CuadroTexto 5"/>
          <p:cNvSpPr txBox="1"/>
          <p:nvPr/>
        </p:nvSpPr>
        <p:spPr>
          <a:xfrm>
            <a:off x="3883733" y="164518"/>
            <a:ext cx="2702168" cy="4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MBIGDVIU</a:t>
            </a:r>
          </a:p>
        </p:txBody>
      </p:sp>
      <p:pic>
        <p:nvPicPr>
          <p:cNvPr id="239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rcRect b="32008"/>
          <a:stretch>
            <a:fillRect/>
          </a:stretch>
        </p:blipFill>
        <p:spPr>
          <a:xfrm>
            <a:off x="2066480" y="111325"/>
            <a:ext cx="1596585" cy="65215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Marcador de número de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41" name="Marcador de pie de página 1"/>
          <p:cNvSpPr txBox="1"/>
          <p:nvPr/>
        </p:nvSpPr>
        <p:spPr>
          <a:xfrm>
            <a:off x="4084320" y="6414761"/>
            <a:ext cx="402336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#UniversityHack</a:t>
            </a:r>
          </a:p>
        </p:txBody>
      </p:sp>
      <p:sp>
        <p:nvSpPr>
          <p:cNvPr id="242" name="Marcador de número de diapositiva 2"/>
          <p:cNvSpPr txBox="1"/>
          <p:nvPr/>
        </p:nvSpPr>
        <p:spPr>
          <a:xfrm>
            <a:off x="11172418" y="6414761"/>
            <a:ext cx="18138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r>
              <a:t>9</a:t>
            </a:r>
          </a:p>
        </p:txBody>
      </p:sp>
      <p:grpSp>
        <p:nvGrpSpPr>
          <p:cNvPr id="245" name="Rectángulo: esquinas redondeadas 16"/>
          <p:cNvGrpSpPr/>
          <p:nvPr/>
        </p:nvGrpSpPr>
        <p:grpSpPr>
          <a:xfrm>
            <a:off x="1700747" y="2259075"/>
            <a:ext cx="2201479" cy="556214"/>
            <a:chOff x="0" y="0"/>
            <a:chExt cx="2201478" cy="556212"/>
          </a:xfrm>
        </p:grpSpPr>
        <p:sp>
          <p:nvSpPr>
            <p:cNvPr id="243" name="Rectángulo redondeado"/>
            <p:cNvSpPr/>
            <p:nvPr/>
          </p:nvSpPr>
          <p:spPr>
            <a:xfrm>
              <a:off x="126618" y="0"/>
              <a:ext cx="2074861" cy="55621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SERIE ORIGINAL"/>
            <p:cNvSpPr txBox="1"/>
            <p:nvPr/>
          </p:nvSpPr>
          <p:spPr>
            <a:xfrm>
              <a:off x="0" y="127810"/>
              <a:ext cx="1941867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lvl="1" indent="457200">
                <a:defRPr sz="1600" b="1">
                  <a:solidFill>
                    <a:srgbClr val="3B3838"/>
                  </a:solidFill>
                </a:defRPr>
              </a:pPr>
              <a:r>
                <a:t>SERIE ORIGINAL</a:t>
              </a:r>
            </a:p>
          </p:txBody>
        </p:sp>
      </p:grpSp>
      <p:grpSp>
        <p:nvGrpSpPr>
          <p:cNvPr id="248" name="Rectángulo: esquinas redondeadas 18"/>
          <p:cNvGrpSpPr/>
          <p:nvPr/>
        </p:nvGrpSpPr>
        <p:grpSpPr>
          <a:xfrm>
            <a:off x="745607" y="4770141"/>
            <a:ext cx="2192361" cy="527584"/>
            <a:chOff x="0" y="0"/>
            <a:chExt cx="2192360" cy="527583"/>
          </a:xfrm>
        </p:grpSpPr>
        <p:sp>
          <p:nvSpPr>
            <p:cNvPr id="246" name="Rectángulo"/>
            <p:cNvSpPr/>
            <p:nvPr/>
          </p:nvSpPr>
          <p:spPr>
            <a:xfrm>
              <a:off x="0" y="0"/>
              <a:ext cx="2192361" cy="527584"/>
            </a:xfrm>
            <a:prstGeom prst="rect">
              <a:avLst/>
            </a:prstGeom>
            <a:gradFill flip="none" rotWithShape="1">
              <a:gsLst>
                <a:gs pos="0">
                  <a:srgbClr val="80B860"/>
                </a:gs>
                <a:gs pos="50000">
                  <a:srgbClr val="6FB242"/>
                </a:gs>
                <a:gs pos="100000">
                  <a:srgbClr val="61A236"/>
                </a:gs>
              </a:gsLst>
              <a:lin ang="5400000" scaled="0"/>
            </a:gradFill>
            <a:ln w="6350" cap="flat">
              <a:solidFill>
                <a:schemeClr val="accent1"/>
              </a:solidFill>
              <a:prstDash val="solid"/>
              <a:miter lim="8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ESTANDARIZACIÓN"/>
            <p:cNvSpPr txBox="1"/>
            <p:nvPr/>
          </p:nvSpPr>
          <p:spPr>
            <a:xfrm>
              <a:off x="3175" y="97249"/>
              <a:ext cx="2186011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ESTANDARIZACIÓN</a:t>
              </a:r>
            </a:p>
          </p:txBody>
        </p:sp>
      </p:grpSp>
      <p:grpSp>
        <p:nvGrpSpPr>
          <p:cNvPr id="251" name="Rectángulo: esquinas redondeadas 18"/>
          <p:cNvGrpSpPr/>
          <p:nvPr/>
        </p:nvGrpSpPr>
        <p:grpSpPr>
          <a:xfrm>
            <a:off x="8511151" y="2237207"/>
            <a:ext cx="2074861" cy="556213"/>
            <a:chOff x="0" y="0"/>
            <a:chExt cx="2074859" cy="556212"/>
          </a:xfrm>
        </p:grpSpPr>
        <p:sp>
          <p:nvSpPr>
            <p:cNvPr id="249" name="Rectángulo redondeado"/>
            <p:cNvSpPr/>
            <p:nvPr/>
          </p:nvSpPr>
          <p:spPr>
            <a:xfrm>
              <a:off x="0" y="-1"/>
              <a:ext cx="2074860" cy="55621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SELECCIÓN CLUSTER"/>
            <p:cNvSpPr txBox="1"/>
            <p:nvPr/>
          </p:nvSpPr>
          <p:spPr>
            <a:xfrm>
              <a:off x="66496" y="127810"/>
              <a:ext cx="1941867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SELECCIÓN CLUSTER</a:t>
              </a:r>
            </a:p>
          </p:txBody>
        </p:sp>
      </p:grpSp>
      <p:grpSp>
        <p:nvGrpSpPr>
          <p:cNvPr id="254" name="Rectángulo: esquinas redondeadas 18"/>
          <p:cNvGrpSpPr/>
          <p:nvPr/>
        </p:nvGrpSpPr>
        <p:grpSpPr>
          <a:xfrm>
            <a:off x="5058571" y="4724370"/>
            <a:ext cx="2074860" cy="556214"/>
            <a:chOff x="0" y="0"/>
            <a:chExt cx="2074859" cy="556212"/>
          </a:xfrm>
        </p:grpSpPr>
        <p:sp>
          <p:nvSpPr>
            <p:cNvPr id="252" name="Rectángulo redondeado"/>
            <p:cNvSpPr/>
            <p:nvPr/>
          </p:nvSpPr>
          <p:spPr>
            <a:xfrm>
              <a:off x="0" y="0"/>
              <a:ext cx="2074860" cy="55621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3" name="ENTRENAMIENTO"/>
            <p:cNvSpPr txBox="1"/>
            <p:nvPr/>
          </p:nvSpPr>
          <p:spPr>
            <a:xfrm>
              <a:off x="66496" y="127810"/>
              <a:ext cx="1941867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ENTRENAMIENTO</a:t>
              </a:r>
            </a:p>
          </p:txBody>
        </p:sp>
      </p:grpSp>
      <p:grpSp>
        <p:nvGrpSpPr>
          <p:cNvPr id="257" name="Rectángulo: esquinas redondeadas 18"/>
          <p:cNvGrpSpPr/>
          <p:nvPr/>
        </p:nvGrpSpPr>
        <p:grpSpPr>
          <a:xfrm>
            <a:off x="9254032" y="4724370"/>
            <a:ext cx="2074860" cy="556214"/>
            <a:chOff x="0" y="0"/>
            <a:chExt cx="2074859" cy="556212"/>
          </a:xfrm>
        </p:grpSpPr>
        <p:sp>
          <p:nvSpPr>
            <p:cNvPr id="255" name="Rectángulo redondeado"/>
            <p:cNvSpPr/>
            <p:nvPr/>
          </p:nvSpPr>
          <p:spPr>
            <a:xfrm>
              <a:off x="0" y="0"/>
              <a:ext cx="2074860" cy="55621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6" name="PREDICCIÓN"/>
            <p:cNvSpPr txBox="1"/>
            <p:nvPr/>
          </p:nvSpPr>
          <p:spPr>
            <a:xfrm>
              <a:off x="66496" y="127810"/>
              <a:ext cx="1941867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3B3838"/>
                  </a:solidFill>
                </a:defRPr>
              </a:lvl1pPr>
            </a:lstStyle>
            <a:p>
              <a:r>
                <a:t>PREDICCIÓN</a:t>
              </a:r>
            </a:p>
          </p:txBody>
        </p:sp>
      </p:grpSp>
      <p:sp>
        <p:nvSpPr>
          <p:cNvPr id="258" name="Flecha: a la derecha 21"/>
          <p:cNvSpPr/>
          <p:nvPr/>
        </p:nvSpPr>
        <p:spPr>
          <a:xfrm>
            <a:off x="4388880" y="2384046"/>
            <a:ext cx="3635616" cy="30626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259" name="Flecha: a la derecha 24"/>
          <p:cNvSpPr/>
          <p:nvPr/>
        </p:nvSpPr>
        <p:spPr>
          <a:xfrm rot="9720000">
            <a:off x="3014484" y="3512048"/>
            <a:ext cx="5425080" cy="32377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162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260" name="Flecha: a la derecha 21"/>
          <p:cNvSpPr/>
          <p:nvPr/>
        </p:nvSpPr>
        <p:spPr>
          <a:xfrm>
            <a:off x="3124968" y="4849341"/>
            <a:ext cx="1787350" cy="30626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261" name="Flecha: a la derecha 21"/>
          <p:cNvSpPr/>
          <p:nvPr/>
        </p:nvSpPr>
        <p:spPr>
          <a:xfrm>
            <a:off x="7279682" y="4849341"/>
            <a:ext cx="1787350" cy="30626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pic>
        <p:nvPicPr>
          <p:cNvPr id="262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07868" y="5504941"/>
            <a:ext cx="2997639" cy="64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n 9" descr="Imagen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35770" y="3145433"/>
            <a:ext cx="2693132" cy="48793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CuadroTexto 3"/>
          <p:cNvSpPr txBox="1"/>
          <p:nvPr/>
        </p:nvSpPr>
        <p:spPr>
          <a:xfrm>
            <a:off x="594357" y="1139485"/>
            <a:ext cx="4818188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Proceso de predicción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Panorámica</PresentationFormat>
  <Paragraphs>113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Arturo Martínez Perona</cp:lastModifiedBy>
  <cp:revision>1</cp:revision>
  <dcterms:modified xsi:type="dcterms:W3CDTF">2022-05-09T11:55:16Z</dcterms:modified>
</cp:coreProperties>
</file>