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71" r:id="rId2"/>
    <p:sldId id="282" r:id="rId3"/>
    <p:sldId id="257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0" r:id="rId12"/>
    <p:sldId id="261" r:id="rId1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A7"/>
    <a:srgbClr val="75E9C5"/>
    <a:srgbClr val="F5F7F9"/>
    <a:srgbClr val="A2C918"/>
    <a:srgbClr val="E4E4E4"/>
    <a:srgbClr val="F4F6F9"/>
    <a:srgbClr val="66C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787"/>
  </p:normalViewPr>
  <p:slideViewPr>
    <p:cSldViewPr snapToGrid="0" snapToObjects="1">
      <p:cViewPr varScale="1">
        <p:scale>
          <a:sx n="84" d="100"/>
          <a:sy n="84" d="100"/>
        </p:scale>
        <p:origin x="200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9D149-448B-1F46-A9D0-ED57D1534FD9}" type="datetimeFigureOut">
              <a:rPr lang="es-ES_tradnl" smtClean="0"/>
              <a:t>10/5/22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9E028-603C-6547-B7D8-D91062F0B5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160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253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7269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94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ABDB-5F05-442B-B408-CA1DD33F8732}" type="datetime1">
              <a:rPr lang="es-ES_tradnl" smtClean="0"/>
              <a:t>10/5/22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403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21FC-A761-490E-9ADE-2D69CA17C068}" type="datetime1">
              <a:rPr lang="es-ES_tradnl" smtClean="0"/>
              <a:t>10/5/22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95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AFF3-B110-4CCC-89FA-F4A2404E0979}" type="datetime1">
              <a:rPr lang="es-ES_tradnl" smtClean="0"/>
              <a:t>10/5/22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49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B350-EB5F-4C20-BC16-EA238B8CC8B9}" type="datetime1">
              <a:rPr lang="es-ES_tradnl" smtClean="0"/>
              <a:t>10/5/22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431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3C0D-5947-4500-A26F-F5E12C3F377C}" type="datetime1">
              <a:rPr lang="es-ES_tradnl" smtClean="0"/>
              <a:t>10/5/22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425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B22F-FE60-495D-A6EC-00FFFB49419A}" type="datetime1">
              <a:rPr lang="es-ES_tradnl" smtClean="0"/>
              <a:t>10/5/22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610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6129-D1C2-4099-AA88-55BF5DDB6CE1}" type="datetime1">
              <a:rPr lang="es-ES_tradnl" smtClean="0"/>
              <a:t>10/5/22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123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6F6-BB26-496F-9E6C-E9A3F71E3641}" type="datetime1">
              <a:rPr lang="es-ES_tradnl" smtClean="0"/>
              <a:t>10/5/22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234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1FB5-C464-48A2-9CB5-609AC8260BF9}" type="datetime1">
              <a:rPr lang="es-ES_tradnl" smtClean="0"/>
              <a:t>10/5/22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379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EBD9-C698-4164-80A5-18765B49963C}" type="datetime1">
              <a:rPr lang="es-ES_tradnl" smtClean="0"/>
              <a:t>10/5/22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840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4633-8C17-4CAA-AF7E-1A1AA3476632}" type="datetime1">
              <a:rPr lang="es-ES_tradnl" smtClean="0"/>
              <a:t>10/5/22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853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4B1EB-0137-49ED-8AF3-8FAC38561197}" type="datetime1">
              <a:rPr lang="es-ES_tradnl" smtClean="0"/>
              <a:t>10/5/22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/>
              <a:t>#UniversityHack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611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gif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3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764B320-75EA-45F1-8273-F806CD5DF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E0829F0-0CF0-45F0-8B6A-F9F6189E2D8F}"/>
              </a:ext>
            </a:extLst>
          </p:cNvPr>
          <p:cNvSpPr txBox="1"/>
          <p:nvPr/>
        </p:nvSpPr>
        <p:spPr>
          <a:xfrm>
            <a:off x="8176751" y="3684932"/>
            <a:ext cx="2961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STORYTELLERS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2637AC-44C9-4181-B257-DDA6D35F1106}"/>
              </a:ext>
            </a:extLst>
          </p:cNvPr>
          <p:cNvSpPr txBox="1"/>
          <p:nvPr/>
        </p:nvSpPr>
        <p:spPr>
          <a:xfrm>
            <a:off x="5184621" y="4930399"/>
            <a:ext cx="6630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ATMIRA PHARMA VISUALIZATION</a:t>
            </a: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EFBAD025-8A94-4B48-9603-A25C0F251A0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8527" y="3395383"/>
            <a:ext cx="2639137" cy="122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56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8868497-949D-46DF-995A-E53C95D5980C}"/>
              </a:ext>
            </a:extLst>
          </p:cNvPr>
          <p:cNvSpPr txBox="1"/>
          <p:nvPr/>
        </p:nvSpPr>
        <p:spPr>
          <a:xfrm>
            <a:off x="3863177" y="210688"/>
            <a:ext cx="2343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STORYTELLERS</a:t>
            </a: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CEB8BD13-026F-44D7-BD10-1740F7D4469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720" y="46170"/>
            <a:ext cx="1835457" cy="85225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F0730B0-AF2A-4894-BF2B-BBC3CC40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7889E5F-AE58-4E8E-A9DB-8D555AE3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10</a:t>
            </a:fld>
            <a:endParaRPr lang="es-ES_tradnl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DAE076-A957-E2CB-E203-BAD5A1C4A211}"/>
              </a:ext>
            </a:extLst>
          </p:cNvPr>
          <p:cNvGrpSpPr/>
          <p:nvPr/>
        </p:nvGrpSpPr>
        <p:grpSpPr>
          <a:xfrm>
            <a:off x="11574000" y="1454400"/>
            <a:ext cx="437156" cy="4316466"/>
            <a:chOff x="11575523" y="1455734"/>
            <a:chExt cx="437156" cy="431646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D4929A8-6A70-B9E9-041A-61600092FA01}"/>
                </a:ext>
              </a:extLst>
            </p:cNvPr>
            <p:cNvGrpSpPr/>
            <p:nvPr/>
          </p:nvGrpSpPr>
          <p:grpSpPr>
            <a:xfrm>
              <a:off x="11575523" y="1455734"/>
              <a:ext cx="437156" cy="4316466"/>
              <a:chOff x="11575523" y="1455734"/>
              <a:chExt cx="437156" cy="4316466"/>
            </a:xfrm>
          </p:grpSpPr>
          <p:sp>
            <p:nvSpPr>
              <p:cNvPr id="34" name="Circle: Hollow 33">
                <a:extLst>
                  <a:ext uri="{FF2B5EF4-FFF2-40B4-BE49-F238E27FC236}">
                    <a16:creationId xmlns:a16="http://schemas.microsoft.com/office/drawing/2014/main" id="{049020AA-AB42-662E-8105-BFE4801BC1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580679" y="1455734"/>
                <a:ext cx="431670" cy="432000"/>
              </a:xfrm>
              <a:prstGeom prst="donut">
                <a:avLst>
                  <a:gd name="adj" fmla="val 4416"/>
                </a:avLst>
              </a:prstGeom>
              <a:solidFill>
                <a:srgbClr val="A2C918"/>
              </a:solidFill>
              <a:ln>
                <a:solidFill>
                  <a:srgbClr val="A2C9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Circle: Hollow 34">
                <a:extLst>
                  <a:ext uri="{FF2B5EF4-FFF2-40B4-BE49-F238E27FC236}">
                    <a16:creationId xmlns:a16="http://schemas.microsoft.com/office/drawing/2014/main" id="{83925F0B-0183-4DEF-FCE5-1D9873C60F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575523" y="2750556"/>
                <a:ext cx="431670" cy="432000"/>
              </a:xfrm>
              <a:prstGeom prst="donut">
                <a:avLst>
                  <a:gd name="adj" fmla="val 4416"/>
                </a:avLst>
              </a:prstGeom>
              <a:solidFill>
                <a:srgbClr val="A2C918"/>
              </a:solidFill>
              <a:ln>
                <a:solidFill>
                  <a:srgbClr val="A2C9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Circle: Hollow 35">
                <a:extLst>
                  <a:ext uri="{FF2B5EF4-FFF2-40B4-BE49-F238E27FC236}">
                    <a16:creationId xmlns:a16="http://schemas.microsoft.com/office/drawing/2014/main" id="{2D3E23AB-8B4C-38D3-D139-CB481CD459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580679" y="4044200"/>
                <a:ext cx="431670" cy="432000"/>
              </a:xfrm>
              <a:prstGeom prst="donut">
                <a:avLst>
                  <a:gd name="adj" fmla="val 4416"/>
                </a:avLst>
              </a:prstGeom>
              <a:solidFill>
                <a:srgbClr val="A2C918"/>
              </a:solidFill>
              <a:ln>
                <a:solidFill>
                  <a:srgbClr val="A2C9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Circle: Hollow 36">
                <a:extLst>
                  <a:ext uri="{FF2B5EF4-FFF2-40B4-BE49-F238E27FC236}">
                    <a16:creationId xmlns:a16="http://schemas.microsoft.com/office/drawing/2014/main" id="{49DF601A-380E-21DC-1591-72811978E7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580679" y="5340200"/>
                <a:ext cx="432000" cy="432000"/>
              </a:xfrm>
              <a:prstGeom prst="donut">
                <a:avLst>
                  <a:gd name="adj" fmla="val 4416"/>
                </a:avLst>
              </a:prstGeom>
              <a:solidFill>
                <a:srgbClr val="A2C918"/>
              </a:solidFill>
              <a:ln>
                <a:solidFill>
                  <a:srgbClr val="A2C9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0EFF9D8-C9F0-5159-7B7C-56B1A66DEAC6}"/>
                  </a:ext>
                </a:extLst>
              </p:cNvPr>
              <p:cNvCxnSpPr>
                <a:cxnSpLocks/>
                <a:stCxn id="34" idx="4"/>
                <a:endCxn id="35" idx="0"/>
              </p:cNvCxnSpPr>
              <p:nvPr/>
            </p:nvCxnSpPr>
            <p:spPr>
              <a:xfrm flipH="1">
                <a:off x="11791358" y="1887734"/>
                <a:ext cx="5156" cy="862822"/>
              </a:xfrm>
              <a:prstGeom prst="line">
                <a:avLst/>
              </a:prstGeom>
              <a:ln w="38100">
                <a:solidFill>
                  <a:srgbClr val="A2C9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59682E4-A56A-58D7-60B2-04B19252432C}"/>
                  </a:ext>
                </a:extLst>
              </p:cNvPr>
              <p:cNvCxnSpPr>
                <a:cxnSpLocks/>
                <a:stCxn id="35" idx="4"/>
                <a:endCxn id="36" idx="0"/>
              </p:cNvCxnSpPr>
              <p:nvPr/>
            </p:nvCxnSpPr>
            <p:spPr>
              <a:xfrm>
                <a:off x="11791358" y="3182556"/>
                <a:ext cx="5156" cy="861644"/>
              </a:xfrm>
              <a:prstGeom prst="line">
                <a:avLst/>
              </a:prstGeom>
              <a:ln w="38100">
                <a:solidFill>
                  <a:srgbClr val="A2C9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1344D8D-BB78-A13E-3313-506096EAF983}"/>
                  </a:ext>
                </a:extLst>
              </p:cNvPr>
              <p:cNvCxnSpPr>
                <a:cxnSpLocks/>
                <a:stCxn id="36" idx="4"/>
                <a:endCxn id="37" idx="0"/>
              </p:cNvCxnSpPr>
              <p:nvPr/>
            </p:nvCxnSpPr>
            <p:spPr>
              <a:xfrm>
                <a:off x="11796514" y="4476200"/>
                <a:ext cx="165" cy="864000"/>
              </a:xfrm>
              <a:prstGeom prst="line">
                <a:avLst/>
              </a:prstGeom>
              <a:ln w="38100">
                <a:solidFill>
                  <a:srgbClr val="A2C9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Google Shape;137;p14">
              <a:extLst>
                <a:ext uri="{FF2B5EF4-FFF2-40B4-BE49-F238E27FC236}">
                  <a16:creationId xmlns:a16="http://schemas.microsoft.com/office/drawing/2014/main" id="{5DED54BA-3927-21D7-02C0-C6BA3D1A502B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1648408" y="5402266"/>
              <a:ext cx="324000" cy="3237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0BDC9BDA-BD5F-A6CC-B5A4-7E914768DE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31" b="2294"/>
          <a:stretch/>
        </p:blipFill>
        <p:spPr>
          <a:xfrm>
            <a:off x="3481200" y="1594800"/>
            <a:ext cx="5233413" cy="4518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4AA8045-1328-03AD-928F-344A17324F3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679" b="2254"/>
          <a:stretch/>
        </p:blipFill>
        <p:spPr>
          <a:xfrm>
            <a:off x="3509775" y="1613850"/>
            <a:ext cx="5205505" cy="451870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5343ACB-ED10-99A0-353F-04E8EAED84B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700" b="4269"/>
          <a:stretch/>
        </p:blipFill>
        <p:spPr>
          <a:xfrm>
            <a:off x="3414525" y="1613850"/>
            <a:ext cx="5285295" cy="4518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67B028E-097A-CDE2-4455-E5BF3E46895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860" b="8051"/>
          <a:stretch/>
        </p:blipFill>
        <p:spPr>
          <a:xfrm>
            <a:off x="3547875" y="1613850"/>
            <a:ext cx="5262772" cy="4518000"/>
          </a:xfrm>
          <a:prstGeom prst="rect">
            <a:avLst/>
          </a:prstGeom>
        </p:spPr>
      </p:pic>
      <p:sp>
        <p:nvSpPr>
          <p:cNvPr id="61" name="Google Shape;296;p4">
            <a:extLst>
              <a:ext uri="{FF2B5EF4-FFF2-40B4-BE49-F238E27FC236}">
                <a16:creationId xmlns:a16="http://schemas.microsoft.com/office/drawing/2014/main" id="{06BB45B5-326C-FC6D-E05D-3E208E71E616}"/>
              </a:ext>
            </a:extLst>
          </p:cNvPr>
          <p:cNvSpPr txBox="1"/>
          <p:nvPr/>
        </p:nvSpPr>
        <p:spPr>
          <a:xfrm>
            <a:off x="532404" y="1109114"/>
            <a:ext cx="1075472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Recomendaciones personalizadas</a:t>
            </a:r>
            <a:endParaRPr sz="20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62" name="Google Shape;296;p4">
            <a:extLst>
              <a:ext uri="{FF2B5EF4-FFF2-40B4-BE49-F238E27FC236}">
                <a16:creationId xmlns:a16="http://schemas.microsoft.com/office/drawing/2014/main" id="{FF267CBA-1C1E-D233-2C6D-9043E29715B5}"/>
              </a:ext>
            </a:extLst>
          </p:cNvPr>
          <p:cNvSpPr txBox="1"/>
          <p:nvPr/>
        </p:nvSpPr>
        <p:spPr>
          <a:xfrm>
            <a:off x="294110" y="2230621"/>
            <a:ext cx="327475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0097A7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Los colores indican la categoría del producto</a:t>
            </a:r>
          </a:p>
        </p:txBody>
      </p:sp>
      <p:sp>
        <p:nvSpPr>
          <p:cNvPr id="63" name="Google Shape;296;p4">
            <a:extLst>
              <a:ext uri="{FF2B5EF4-FFF2-40B4-BE49-F238E27FC236}">
                <a16:creationId xmlns:a16="http://schemas.microsoft.com/office/drawing/2014/main" id="{E671B869-E80F-D554-541B-920588855055}"/>
              </a:ext>
            </a:extLst>
          </p:cNvPr>
          <p:cNvSpPr txBox="1"/>
          <p:nvPr/>
        </p:nvSpPr>
        <p:spPr>
          <a:xfrm>
            <a:off x="4272385" y="1235482"/>
            <a:ext cx="32747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solidFill>
                  <a:srgbClr val="0097A7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Cliente del </a:t>
            </a:r>
            <a:r>
              <a:rPr lang="es-ES" sz="1400" b="1" dirty="0">
                <a:solidFill>
                  <a:srgbClr val="0097A7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Grupo 3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087830E-875B-4B8F-F19A-CDF803DFF226}"/>
              </a:ext>
            </a:extLst>
          </p:cNvPr>
          <p:cNvCxnSpPr>
            <a:cxnSpLocks/>
          </p:cNvCxnSpPr>
          <p:nvPr/>
        </p:nvCxnSpPr>
        <p:spPr>
          <a:xfrm flipV="1">
            <a:off x="3381684" y="2039606"/>
            <a:ext cx="561666" cy="329495"/>
          </a:xfrm>
          <a:prstGeom prst="straightConnector1">
            <a:avLst/>
          </a:prstGeom>
          <a:ln w="19050">
            <a:solidFill>
              <a:srgbClr val="0097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8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8868497-949D-46DF-995A-E53C95D5980C}"/>
              </a:ext>
            </a:extLst>
          </p:cNvPr>
          <p:cNvSpPr txBox="1"/>
          <p:nvPr/>
        </p:nvSpPr>
        <p:spPr>
          <a:xfrm>
            <a:off x="3863177" y="210688"/>
            <a:ext cx="2343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STORYTELLERS</a:t>
            </a: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CEB8BD13-026F-44D7-BD10-1740F7D4469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720" y="46170"/>
            <a:ext cx="1835457" cy="85225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05008AF-BFD2-41F6-827C-F1911619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046C449-D5AF-4613-AC60-C7E45AB0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11</a:t>
            </a:fld>
            <a:endParaRPr lang="es-ES_tradnl"/>
          </a:p>
        </p:txBody>
      </p:sp>
      <p:sp>
        <p:nvSpPr>
          <p:cNvPr id="9" name="Google Shape;296;p4">
            <a:extLst>
              <a:ext uri="{FF2B5EF4-FFF2-40B4-BE49-F238E27FC236}">
                <a16:creationId xmlns:a16="http://schemas.microsoft.com/office/drawing/2014/main" id="{27C0AE47-98B2-1468-8A83-15942C5339AE}"/>
              </a:ext>
            </a:extLst>
          </p:cNvPr>
          <p:cNvSpPr txBox="1"/>
          <p:nvPr/>
        </p:nvSpPr>
        <p:spPr>
          <a:xfrm>
            <a:off x="532404" y="1109114"/>
            <a:ext cx="1075472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Conclusiones</a:t>
            </a:r>
            <a:endParaRPr sz="20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pic>
        <p:nvPicPr>
          <p:cNvPr id="14" name="Google Shape;132;p14">
            <a:extLst>
              <a:ext uri="{FF2B5EF4-FFF2-40B4-BE49-F238E27FC236}">
                <a16:creationId xmlns:a16="http://schemas.microsoft.com/office/drawing/2014/main" id="{3BB9592A-5D01-DAD0-930F-1A0BF6375AF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3658" y="2889580"/>
            <a:ext cx="609600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133;p14">
            <a:extLst>
              <a:ext uri="{FF2B5EF4-FFF2-40B4-BE49-F238E27FC236}">
                <a16:creationId xmlns:a16="http://schemas.microsoft.com/office/drawing/2014/main" id="{657AF341-5DAE-D1BD-A2E3-93A06EE4B2CA}"/>
              </a:ext>
            </a:extLst>
          </p:cNvPr>
          <p:cNvGrpSpPr/>
          <p:nvPr/>
        </p:nvGrpSpPr>
        <p:grpSpPr>
          <a:xfrm>
            <a:off x="4194179" y="2874577"/>
            <a:ext cx="657350" cy="673500"/>
            <a:chOff x="3822375" y="3708650"/>
            <a:chExt cx="657350" cy="673500"/>
          </a:xfrm>
        </p:grpSpPr>
        <p:pic>
          <p:nvPicPr>
            <p:cNvPr id="16" name="Google Shape;134;p14">
              <a:extLst>
                <a:ext uri="{FF2B5EF4-FFF2-40B4-BE49-F238E27FC236}">
                  <a16:creationId xmlns:a16="http://schemas.microsoft.com/office/drawing/2014/main" id="{E58B2F83-1A95-C3CA-9126-830AA91B84DD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870125" y="3772550"/>
              <a:ext cx="609600" cy="60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35;p14">
              <a:extLst>
                <a:ext uri="{FF2B5EF4-FFF2-40B4-BE49-F238E27FC236}">
                  <a16:creationId xmlns:a16="http://schemas.microsoft.com/office/drawing/2014/main" id="{AF15E156-3BB4-A78B-8908-2E65A470E055}"/>
                </a:ext>
              </a:extLst>
            </p:cNvPr>
            <p:cNvSpPr/>
            <p:nvPr/>
          </p:nvSpPr>
          <p:spPr>
            <a:xfrm>
              <a:off x="3822375" y="3708650"/>
              <a:ext cx="322800" cy="255300"/>
            </a:xfrm>
            <a:prstGeom prst="rect">
              <a:avLst/>
            </a:prstGeom>
            <a:solidFill>
              <a:srgbClr val="F4F6F9"/>
            </a:solidFill>
            <a:ln w="9525" cap="flat" cmpd="sng">
              <a:solidFill>
                <a:srgbClr val="F4F6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Google Shape;136;p14">
            <a:extLst>
              <a:ext uri="{FF2B5EF4-FFF2-40B4-BE49-F238E27FC236}">
                <a16:creationId xmlns:a16="http://schemas.microsoft.com/office/drawing/2014/main" id="{ED972125-DEA0-0EC6-BBED-93C7B57384E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33914" y="2905114"/>
            <a:ext cx="657350" cy="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37;p14">
            <a:extLst>
              <a:ext uri="{FF2B5EF4-FFF2-40B4-BE49-F238E27FC236}">
                <a16:creationId xmlns:a16="http://schemas.microsoft.com/office/drawing/2014/main" id="{76FBE5B3-932A-72A0-1E3D-4EBCC70706D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73649" y="2905114"/>
            <a:ext cx="736950" cy="73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uadroTexto 15">
            <a:extLst>
              <a:ext uri="{FF2B5EF4-FFF2-40B4-BE49-F238E27FC236}">
                <a16:creationId xmlns:a16="http://schemas.microsoft.com/office/drawing/2014/main" id="{607217F6-728D-90E6-98FD-A4D6E05CB962}"/>
              </a:ext>
            </a:extLst>
          </p:cNvPr>
          <p:cNvSpPr txBox="1"/>
          <p:nvPr/>
        </p:nvSpPr>
        <p:spPr>
          <a:xfrm>
            <a:off x="1869500" y="1884987"/>
            <a:ext cx="339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Entender el estado del negocio</a:t>
            </a:r>
          </a:p>
        </p:txBody>
      </p:sp>
      <p:sp>
        <p:nvSpPr>
          <p:cNvPr id="21" name="CuadroTexto 15">
            <a:extLst>
              <a:ext uri="{FF2B5EF4-FFF2-40B4-BE49-F238E27FC236}">
                <a16:creationId xmlns:a16="http://schemas.microsoft.com/office/drawing/2014/main" id="{60F689DA-1C45-2B84-575E-97DF5B7265AE}"/>
              </a:ext>
            </a:extLst>
          </p:cNvPr>
          <p:cNvSpPr txBox="1"/>
          <p:nvPr/>
        </p:nvSpPr>
        <p:spPr>
          <a:xfrm>
            <a:off x="6479744" y="1890397"/>
            <a:ext cx="339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Tomar decisiones de mejora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EEECDF2-DC07-3EDD-433E-9415B2544001}"/>
              </a:ext>
            </a:extLst>
          </p:cNvPr>
          <p:cNvSpPr/>
          <p:nvPr/>
        </p:nvSpPr>
        <p:spPr>
          <a:xfrm>
            <a:off x="5169247" y="1973712"/>
            <a:ext cx="1050486" cy="185763"/>
          </a:xfrm>
          <a:prstGeom prst="rightArrow">
            <a:avLst/>
          </a:prstGeom>
          <a:solidFill>
            <a:srgbClr val="0097A7">
              <a:alpha val="36000"/>
            </a:srgbClr>
          </a:solidFill>
          <a:ln>
            <a:solidFill>
              <a:srgbClr val="0097A7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uadroTexto 15">
            <a:extLst>
              <a:ext uri="{FF2B5EF4-FFF2-40B4-BE49-F238E27FC236}">
                <a16:creationId xmlns:a16="http://schemas.microsoft.com/office/drawing/2014/main" id="{663371E1-573B-EB66-938B-3C96D84B67D1}"/>
              </a:ext>
            </a:extLst>
          </p:cNvPr>
          <p:cNvSpPr txBox="1"/>
          <p:nvPr/>
        </p:nvSpPr>
        <p:spPr>
          <a:xfrm>
            <a:off x="2208327" y="3649489"/>
            <a:ext cx="136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Presente</a:t>
            </a:r>
          </a:p>
        </p:txBody>
      </p:sp>
      <p:sp>
        <p:nvSpPr>
          <p:cNvPr id="26" name="CuadroTexto 15">
            <a:extLst>
              <a:ext uri="{FF2B5EF4-FFF2-40B4-BE49-F238E27FC236}">
                <a16:creationId xmlns:a16="http://schemas.microsoft.com/office/drawing/2014/main" id="{1C16138F-67B1-4FD3-1268-1C0A50AF82F0}"/>
              </a:ext>
            </a:extLst>
          </p:cNvPr>
          <p:cNvSpPr txBox="1"/>
          <p:nvPr/>
        </p:nvSpPr>
        <p:spPr>
          <a:xfrm>
            <a:off x="4135204" y="3663068"/>
            <a:ext cx="136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Futuro</a:t>
            </a:r>
          </a:p>
        </p:txBody>
      </p:sp>
      <p:sp>
        <p:nvSpPr>
          <p:cNvPr id="27" name="CuadroTexto 15">
            <a:extLst>
              <a:ext uri="{FF2B5EF4-FFF2-40B4-BE49-F238E27FC236}">
                <a16:creationId xmlns:a16="http://schemas.microsoft.com/office/drawing/2014/main" id="{6315254A-E0E8-E70A-7CD7-03F51BC4464B}"/>
              </a:ext>
            </a:extLst>
          </p:cNvPr>
          <p:cNvSpPr txBox="1"/>
          <p:nvPr/>
        </p:nvSpPr>
        <p:spPr>
          <a:xfrm>
            <a:off x="5856400" y="3644079"/>
            <a:ext cx="136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Conocer</a:t>
            </a:r>
          </a:p>
        </p:txBody>
      </p:sp>
      <p:sp>
        <p:nvSpPr>
          <p:cNvPr id="28" name="CuadroTexto 15">
            <a:extLst>
              <a:ext uri="{FF2B5EF4-FFF2-40B4-BE49-F238E27FC236}">
                <a16:creationId xmlns:a16="http://schemas.microsoft.com/office/drawing/2014/main" id="{B0345916-DF3A-C48F-F353-2EC4A35573A4}"/>
              </a:ext>
            </a:extLst>
          </p:cNvPr>
          <p:cNvSpPr txBox="1"/>
          <p:nvPr/>
        </p:nvSpPr>
        <p:spPr>
          <a:xfrm>
            <a:off x="7577596" y="3659707"/>
            <a:ext cx="136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Recomendar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8A9CA39-DC6B-4638-DDFA-6F7F1306BA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6729" y="4335465"/>
            <a:ext cx="2446383" cy="176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" grpId="0" animBg="1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40306D-2143-294D-BF02-B847CF981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8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8868497-949D-46DF-995A-E53C95D5980C}"/>
              </a:ext>
            </a:extLst>
          </p:cNvPr>
          <p:cNvSpPr txBox="1"/>
          <p:nvPr/>
        </p:nvSpPr>
        <p:spPr>
          <a:xfrm>
            <a:off x="3863177" y="210688"/>
            <a:ext cx="2343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STORYTELLERS</a:t>
            </a: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CEB8BD13-026F-44D7-BD10-1740F7D4469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720" y="46170"/>
            <a:ext cx="1835457" cy="85225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05008AF-BFD2-41F6-827C-F1911619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046C449-D5AF-4613-AC60-C7E45AB0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2</a:t>
            </a:fld>
            <a:endParaRPr lang="es-ES_tradnl"/>
          </a:p>
        </p:txBody>
      </p:sp>
      <p:pic>
        <p:nvPicPr>
          <p:cNvPr id="9" name="Imagen 8" descr="Una mujer sonriendo&#10;&#10;Descripción generada automáticamente">
            <a:extLst>
              <a:ext uri="{FF2B5EF4-FFF2-40B4-BE49-F238E27FC236}">
                <a16:creationId xmlns:a16="http://schemas.microsoft.com/office/drawing/2014/main" id="{4285E698-FBCE-445B-654F-66736D65D9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-1" b="-1"/>
          <a:stretch/>
        </p:blipFill>
        <p:spPr>
          <a:xfrm>
            <a:off x="6305090" y="1016033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pic>
        <p:nvPicPr>
          <p:cNvPr id="10" name="Imagen 9" descr="Una mujer con cabello largo&#10;&#10;Descripción generada automáticamente">
            <a:extLst>
              <a:ext uri="{FF2B5EF4-FFF2-40B4-BE49-F238E27FC236}">
                <a16:creationId xmlns:a16="http://schemas.microsoft.com/office/drawing/2014/main" id="{93E3E193-10EA-A950-288E-2BC0E21133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7000"/>
          <a:stretch/>
        </p:blipFill>
        <p:spPr>
          <a:xfrm>
            <a:off x="7932021" y="2650370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E555D00-ABBD-3F8B-D4ED-1E29350A9E3F}"/>
              </a:ext>
            </a:extLst>
          </p:cNvPr>
          <p:cNvSpPr txBox="1"/>
          <p:nvPr/>
        </p:nvSpPr>
        <p:spPr>
          <a:xfrm>
            <a:off x="6096000" y="3779606"/>
            <a:ext cx="136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Mar Grande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4E579C1-11C4-C105-A74E-C9EE493AB562}"/>
              </a:ext>
            </a:extLst>
          </p:cNvPr>
          <p:cNvSpPr txBox="1"/>
          <p:nvPr/>
        </p:nvSpPr>
        <p:spPr>
          <a:xfrm>
            <a:off x="6776800" y="4899859"/>
            <a:ext cx="155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Laia Domingo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5AB6C05-AF08-ABA7-A9EB-31546FA8CB97}"/>
              </a:ext>
            </a:extLst>
          </p:cNvPr>
          <p:cNvSpPr txBox="1"/>
          <p:nvPr/>
        </p:nvSpPr>
        <p:spPr>
          <a:xfrm>
            <a:off x="625647" y="1229295"/>
            <a:ext cx="4970877" cy="737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OBJETIVO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2434E75-A8B0-BFF2-2539-D78CEEF33BBD}"/>
              </a:ext>
            </a:extLst>
          </p:cNvPr>
          <p:cNvSpPr txBox="1"/>
          <p:nvPr/>
        </p:nvSpPr>
        <p:spPr>
          <a:xfrm>
            <a:off x="625646" y="1991706"/>
            <a:ext cx="4970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Solventar los principales problemas de un comercio electrónico.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7EFD0A7-7A52-3B50-F8CD-F12DAE26699C}"/>
              </a:ext>
            </a:extLst>
          </p:cNvPr>
          <p:cNvSpPr txBox="1"/>
          <p:nvPr/>
        </p:nvSpPr>
        <p:spPr>
          <a:xfrm>
            <a:off x="1289449" y="3596013"/>
            <a:ext cx="4710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Analizar el rendimiento del negocio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2C0F78A-C7D5-0331-A676-E81F9B1F13C7}"/>
              </a:ext>
            </a:extLst>
          </p:cNvPr>
          <p:cNvSpPr txBox="1"/>
          <p:nvPr/>
        </p:nvSpPr>
        <p:spPr>
          <a:xfrm>
            <a:off x="1284823" y="4182419"/>
            <a:ext cx="4710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Estimar la evolución futura y anticiparse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48BF4D9-B4B4-B94F-161D-DC156AA4AAF6}"/>
              </a:ext>
            </a:extLst>
          </p:cNvPr>
          <p:cNvSpPr txBox="1"/>
          <p:nvPr/>
        </p:nvSpPr>
        <p:spPr>
          <a:xfrm>
            <a:off x="1298213" y="4795698"/>
            <a:ext cx="4710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Conocer a los clientes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12C34B9-CEFD-D584-9B90-61615AC5CE27}"/>
              </a:ext>
            </a:extLst>
          </p:cNvPr>
          <p:cNvSpPr txBox="1"/>
          <p:nvPr/>
        </p:nvSpPr>
        <p:spPr>
          <a:xfrm>
            <a:off x="1312709" y="5375968"/>
            <a:ext cx="4710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Ofrecer recomendaciones más precisas</a:t>
            </a:r>
          </a:p>
        </p:txBody>
      </p:sp>
      <p:pic>
        <p:nvPicPr>
          <p:cNvPr id="20" name="Google Shape;132;p14">
            <a:extLst>
              <a:ext uri="{FF2B5EF4-FFF2-40B4-BE49-F238E27FC236}">
                <a16:creationId xmlns:a16="http://schemas.microsoft.com/office/drawing/2014/main" id="{D927B9CD-4ADE-E4D4-557C-067802FE62A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88709" y="3617717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36;p14">
            <a:extLst>
              <a:ext uri="{FF2B5EF4-FFF2-40B4-BE49-F238E27FC236}">
                <a16:creationId xmlns:a16="http://schemas.microsoft.com/office/drawing/2014/main" id="{5E995101-E1AA-A139-16EC-B0FAD6F5792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06709" y="4851753"/>
            <a:ext cx="288000" cy="2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37;p14">
            <a:extLst>
              <a:ext uri="{FF2B5EF4-FFF2-40B4-BE49-F238E27FC236}">
                <a16:creationId xmlns:a16="http://schemas.microsoft.com/office/drawing/2014/main" id="{EA12049C-2A02-3BD6-1F7F-EA734BCF674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88709" y="5414147"/>
            <a:ext cx="324000" cy="3237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37232-E47A-F97D-39AA-C6F98421B7E9}"/>
              </a:ext>
            </a:extLst>
          </p:cNvPr>
          <p:cNvSpPr txBox="1"/>
          <p:nvPr/>
        </p:nvSpPr>
        <p:spPr>
          <a:xfrm>
            <a:off x="8918210" y="1229295"/>
            <a:ext cx="32652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rgbClr val="E4E4E4"/>
                </a:solidFill>
                <a:latin typeface="+mj-lt"/>
              </a:rPr>
              <a:t>UNIVERSIDAD POLITÉCNICA </a:t>
            </a:r>
          </a:p>
          <a:p>
            <a:pPr algn="ctr"/>
            <a:r>
              <a:rPr lang="es-ES" sz="3000" b="1" dirty="0">
                <a:solidFill>
                  <a:srgbClr val="E4E4E4"/>
                </a:solidFill>
                <a:latin typeface="+mj-lt"/>
              </a:rPr>
              <a:t>DE MADRID</a:t>
            </a:r>
            <a:endParaRPr lang="en-GB" sz="3000" b="1" dirty="0">
              <a:solidFill>
                <a:srgbClr val="E4E4E4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06ED59-5C06-6C6E-E50C-3BBD58B70AFC}"/>
              </a:ext>
            </a:extLst>
          </p:cNvPr>
          <p:cNvGrpSpPr/>
          <p:nvPr/>
        </p:nvGrpSpPr>
        <p:grpSpPr>
          <a:xfrm>
            <a:off x="973971" y="4245634"/>
            <a:ext cx="340563" cy="268510"/>
            <a:chOff x="989083" y="3845112"/>
            <a:chExt cx="340563" cy="268510"/>
          </a:xfrm>
        </p:grpSpPr>
        <p:pic>
          <p:nvPicPr>
            <p:cNvPr id="21" name="Google Shape;134;p14">
              <a:extLst>
                <a:ext uri="{FF2B5EF4-FFF2-40B4-BE49-F238E27FC236}">
                  <a16:creationId xmlns:a16="http://schemas.microsoft.com/office/drawing/2014/main" id="{07122E2E-45BA-81B4-F720-9D3B31B3E30C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1061135" y="3845112"/>
              <a:ext cx="268511" cy="2685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135;p14">
              <a:extLst>
                <a:ext uri="{FF2B5EF4-FFF2-40B4-BE49-F238E27FC236}">
                  <a16:creationId xmlns:a16="http://schemas.microsoft.com/office/drawing/2014/main" id="{D682B861-B743-304E-E542-A21EFD6F43B2}"/>
                </a:ext>
              </a:extLst>
            </p:cNvPr>
            <p:cNvSpPr/>
            <p:nvPr/>
          </p:nvSpPr>
          <p:spPr>
            <a:xfrm>
              <a:off x="989083" y="3857931"/>
              <a:ext cx="203467" cy="86154"/>
            </a:xfrm>
            <a:prstGeom prst="rect">
              <a:avLst/>
            </a:prstGeom>
            <a:solidFill>
              <a:srgbClr val="F4F6F9"/>
            </a:solidFill>
            <a:ln w="9525" cap="flat" cmpd="sng">
              <a:solidFill>
                <a:srgbClr val="F4F6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8">
            <a:extLst>
              <a:ext uri="{FF2B5EF4-FFF2-40B4-BE49-F238E27FC236}">
                <a16:creationId xmlns:a16="http://schemas.microsoft.com/office/drawing/2014/main" id="{B3BE0D26-A8F2-E544-1589-207FDA1749E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33086"/>
          <a:stretch/>
        </p:blipFill>
        <p:spPr>
          <a:xfrm>
            <a:off x="2151621" y="2764395"/>
            <a:ext cx="1587654" cy="76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5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8868497-949D-46DF-995A-E53C95D5980C}"/>
              </a:ext>
            </a:extLst>
          </p:cNvPr>
          <p:cNvSpPr txBox="1"/>
          <p:nvPr/>
        </p:nvSpPr>
        <p:spPr>
          <a:xfrm>
            <a:off x="3863177" y="210688"/>
            <a:ext cx="2343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STORYTELLERS</a:t>
            </a: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CEB8BD13-026F-44D7-BD10-1740F7D4469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720" y="46170"/>
            <a:ext cx="1835457" cy="85225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3F92259-9AF2-4410-9560-F10091ECC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613AD7-9BDE-4F6E-B971-D30B90E9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3</a:t>
            </a:fld>
            <a:endParaRPr lang="es-ES_tradnl"/>
          </a:p>
        </p:txBody>
      </p:sp>
      <p:grpSp>
        <p:nvGrpSpPr>
          <p:cNvPr id="38" name="Google Shape;99;p14">
            <a:extLst>
              <a:ext uri="{FF2B5EF4-FFF2-40B4-BE49-F238E27FC236}">
                <a16:creationId xmlns:a16="http://schemas.microsoft.com/office/drawing/2014/main" id="{F15D228D-32DD-F827-6F56-6509E7A0001A}"/>
              </a:ext>
            </a:extLst>
          </p:cNvPr>
          <p:cNvGrpSpPr/>
          <p:nvPr/>
        </p:nvGrpSpPr>
        <p:grpSpPr>
          <a:xfrm>
            <a:off x="1520838" y="1844475"/>
            <a:ext cx="2035987" cy="402900"/>
            <a:chOff x="447063" y="222200"/>
            <a:chExt cx="1853400" cy="402900"/>
          </a:xfrm>
        </p:grpSpPr>
        <p:sp>
          <p:nvSpPr>
            <p:cNvPr id="39" name="Google Shape;100;p14">
              <a:extLst>
                <a:ext uri="{FF2B5EF4-FFF2-40B4-BE49-F238E27FC236}">
                  <a16:creationId xmlns:a16="http://schemas.microsoft.com/office/drawing/2014/main" id="{84D52B85-27BB-4494-208B-4FA8ABD2B7AE}"/>
                </a:ext>
              </a:extLst>
            </p:cNvPr>
            <p:cNvSpPr/>
            <p:nvPr/>
          </p:nvSpPr>
          <p:spPr>
            <a:xfrm>
              <a:off x="447063" y="222200"/>
              <a:ext cx="1853400" cy="402900"/>
            </a:xfrm>
            <a:prstGeom prst="roundRect">
              <a:avLst>
                <a:gd name="adj" fmla="val 16667"/>
              </a:avLst>
            </a:prstGeom>
            <a:solidFill>
              <a:srgbClr val="0097A7">
                <a:alpha val="35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1;p14">
              <a:extLst>
                <a:ext uri="{FF2B5EF4-FFF2-40B4-BE49-F238E27FC236}">
                  <a16:creationId xmlns:a16="http://schemas.microsoft.com/office/drawing/2014/main" id="{73D55975-918C-7B2A-E573-E81EE98CDACA}"/>
                </a:ext>
              </a:extLst>
            </p:cNvPr>
            <p:cNvSpPr txBox="1"/>
            <p:nvPr/>
          </p:nvSpPr>
          <p:spPr>
            <a:xfrm>
              <a:off x="463660" y="262100"/>
              <a:ext cx="1836803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 b="1" dirty="0">
                  <a:solidFill>
                    <a:schemeClr val="lt1"/>
                  </a:solidFill>
                </a:rPr>
                <a:t>DATOS PROPORCIONADOS</a:t>
              </a:r>
              <a:endParaRPr sz="1100" b="1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41" name="Google Shape;102;p14">
            <a:extLst>
              <a:ext uri="{FF2B5EF4-FFF2-40B4-BE49-F238E27FC236}">
                <a16:creationId xmlns:a16="http://schemas.microsoft.com/office/drawing/2014/main" id="{CD245C50-80ED-F652-28AA-37966F8195B2}"/>
              </a:ext>
            </a:extLst>
          </p:cNvPr>
          <p:cNvGrpSpPr/>
          <p:nvPr/>
        </p:nvGrpSpPr>
        <p:grpSpPr>
          <a:xfrm>
            <a:off x="4633962" y="1797198"/>
            <a:ext cx="2391987" cy="523190"/>
            <a:chOff x="3358248" y="270073"/>
            <a:chExt cx="2145038" cy="523190"/>
          </a:xfrm>
        </p:grpSpPr>
        <p:sp>
          <p:nvSpPr>
            <p:cNvPr id="42" name="Google Shape;103;p14">
              <a:extLst>
                <a:ext uri="{FF2B5EF4-FFF2-40B4-BE49-F238E27FC236}">
                  <a16:creationId xmlns:a16="http://schemas.microsoft.com/office/drawing/2014/main" id="{56879165-899B-8F25-05F6-D66EBAF872CC}"/>
                </a:ext>
              </a:extLst>
            </p:cNvPr>
            <p:cNvSpPr/>
            <p:nvPr/>
          </p:nvSpPr>
          <p:spPr>
            <a:xfrm>
              <a:off x="3366375" y="319450"/>
              <a:ext cx="2136900" cy="457500"/>
            </a:xfrm>
            <a:prstGeom prst="roundRect">
              <a:avLst>
                <a:gd name="adj" fmla="val 16667"/>
              </a:avLst>
            </a:prstGeom>
            <a:solidFill>
              <a:srgbClr val="0097A7">
                <a:alpha val="35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4;p14">
              <a:extLst>
                <a:ext uri="{FF2B5EF4-FFF2-40B4-BE49-F238E27FC236}">
                  <a16:creationId xmlns:a16="http://schemas.microsoft.com/office/drawing/2014/main" id="{06CB4F4B-3D7C-05B0-7B9C-5F79C8BED6E4}"/>
                </a:ext>
              </a:extLst>
            </p:cNvPr>
            <p:cNvSpPr txBox="1"/>
            <p:nvPr/>
          </p:nvSpPr>
          <p:spPr>
            <a:xfrm>
              <a:off x="3358248" y="270073"/>
              <a:ext cx="2145038" cy="523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 b="1" dirty="0">
                  <a:solidFill>
                    <a:schemeClr val="lt1"/>
                  </a:solidFill>
                </a:rPr>
                <a:t>LIMPIEZA Y PROCESAMIENTO DE DATOS</a:t>
              </a:r>
              <a:endParaRPr sz="1100" b="1" dirty="0">
                <a:solidFill>
                  <a:schemeClr val="lt1"/>
                </a:solidFill>
              </a:endParaRPr>
            </a:p>
          </p:txBody>
        </p:sp>
      </p:grpSp>
      <p:pic>
        <p:nvPicPr>
          <p:cNvPr id="47" name="Google Shape;108;p14">
            <a:extLst>
              <a:ext uri="{FF2B5EF4-FFF2-40B4-BE49-F238E27FC236}">
                <a16:creationId xmlns:a16="http://schemas.microsoft.com/office/drawing/2014/main" id="{83B8B0C4-4E3F-2486-28A2-0DEAE0BBD60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9853" y="2998084"/>
            <a:ext cx="502075" cy="502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109;p14">
            <a:extLst>
              <a:ext uri="{FF2B5EF4-FFF2-40B4-BE49-F238E27FC236}">
                <a16:creationId xmlns:a16="http://schemas.microsoft.com/office/drawing/2014/main" id="{5B587394-CADD-1ED0-79AF-79E2DE2657F1}"/>
              </a:ext>
            </a:extLst>
          </p:cNvPr>
          <p:cNvGrpSpPr/>
          <p:nvPr/>
        </p:nvGrpSpPr>
        <p:grpSpPr>
          <a:xfrm>
            <a:off x="3811666" y="2885400"/>
            <a:ext cx="1960696" cy="403200"/>
            <a:chOff x="2454217" y="1947500"/>
            <a:chExt cx="1864058" cy="402900"/>
          </a:xfrm>
        </p:grpSpPr>
        <p:sp>
          <p:nvSpPr>
            <p:cNvPr id="49" name="Google Shape;110;p14">
              <a:extLst>
                <a:ext uri="{FF2B5EF4-FFF2-40B4-BE49-F238E27FC236}">
                  <a16:creationId xmlns:a16="http://schemas.microsoft.com/office/drawing/2014/main" id="{6B3FE174-2187-0F46-B4E6-5831D7D3814D}"/>
                </a:ext>
              </a:extLst>
            </p:cNvPr>
            <p:cNvSpPr/>
            <p:nvPr/>
          </p:nvSpPr>
          <p:spPr>
            <a:xfrm>
              <a:off x="2464875" y="1947500"/>
              <a:ext cx="1853400" cy="402900"/>
            </a:xfrm>
            <a:prstGeom prst="roundRect">
              <a:avLst>
                <a:gd name="adj" fmla="val 16667"/>
              </a:avLst>
            </a:prstGeom>
            <a:solidFill>
              <a:srgbClr val="0097A7">
                <a:alpha val="35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1;p14">
              <a:extLst>
                <a:ext uri="{FF2B5EF4-FFF2-40B4-BE49-F238E27FC236}">
                  <a16:creationId xmlns:a16="http://schemas.microsoft.com/office/drawing/2014/main" id="{2749636D-A94E-39AD-78F1-3E255AD439BB}"/>
                </a:ext>
              </a:extLst>
            </p:cNvPr>
            <p:cNvSpPr txBox="1"/>
            <p:nvPr/>
          </p:nvSpPr>
          <p:spPr>
            <a:xfrm>
              <a:off x="2454217" y="1949707"/>
              <a:ext cx="1864058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 b="1" dirty="0">
                  <a:solidFill>
                    <a:schemeClr val="lt1"/>
                  </a:solidFill>
                </a:rPr>
                <a:t>ANÁLISIS DE LOS DATOS</a:t>
              </a:r>
              <a:endParaRPr sz="1100" b="1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51" name="Google Shape;112;p14">
            <a:extLst>
              <a:ext uri="{FF2B5EF4-FFF2-40B4-BE49-F238E27FC236}">
                <a16:creationId xmlns:a16="http://schemas.microsoft.com/office/drawing/2014/main" id="{726DFAA6-EA03-3812-457F-E426CB3C00CC}"/>
              </a:ext>
            </a:extLst>
          </p:cNvPr>
          <p:cNvGrpSpPr/>
          <p:nvPr/>
        </p:nvGrpSpPr>
        <p:grpSpPr>
          <a:xfrm>
            <a:off x="6414280" y="2803102"/>
            <a:ext cx="1872000" cy="523190"/>
            <a:chOff x="4807620" y="1778299"/>
            <a:chExt cx="1928674" cy="523190"/>
          </a:xfrm>
        </p:grpSpPr>
        <p:sp>
          <p:nvSpPr>
            <p:cNvPr id="52" name="Google Shape;113;p14">
              <a:extLst>
                <a:ext uri="{FF2B5EF4-FFF2-40B4-BE49-F238E27FC236}">
                  <a16:creationId xmlns:a16="http://schemas.microsoft.com/office/drawing/2014/main" id="{B3204947-8271-2C42-7532-BF24AF97E609}"/>
                </a:ext>
              </a:extLst>
            </p:cNvPr>
            <p:cNvSpPr/>
            <p:nvPr/>
          </p:nvSpPr>
          <p:spPr>
            <a:xfrm>
              <a:off x="4807620" y="1848497"/>
              <a:ext cx="1928674" cy="402900"/>
            </a:xfrm>
            <a:prstGeom prst="roundRect">
              <a:avLst>
                <a:gd name="adj" fmla="val 16667"/>
              </a:avLst>
            </a:prstGeom>
            <a:solidFill>
              <a:srgbClr val="0097A7">
                <a:alpha val="35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114;p14">
              <a:extLst>
                <a:ext uri="{FF2B5EF4-FFF2-40B4-BE49-F238E27FC236}">
                  <a16:creationId xmlns:a16="http://schemas.microsoft.com/office/drawing/2014/main" id="{B605B205-445F-2105-0370-257EAFBB2DFE}"/>
                </a:ext>
              </a:extLst>
            </p:cNvPr>
            <p:cNvSpPr txBox="1"/>
            <p:nvPr/>
          </p:nvSpPr>
          <p:spPr>
            <a:xfrm>
              <a:off x="4826334" y="1778299"/>
              <a:ext cx="1853401" cy="523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 b="1" dirty="0">
                  <a:solidFill>
                    <a:schemeClr val="lt1"/>
                  </a:solidFill>
                </a:rPr>
                <a:t>GENERACIÓN DE DASHBOARDS</a:t>
              </a:r>
              <a:endParaRPr sz="1100" b="1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56" name="Google Shape;117;p14">
            <a:extLst>
              <a:ext uri="{FF2B5EF4-FFF2-40B4-BE49-F238E27FC236}">
                <a16:creationId xmlns:a16="http://schemas.microsoft.com/office/drawing/2014/main" id="{C76E8963-19C3-58BB-820A-3292E109E88A}"/>
              </a:ext>
            </a:extLst>
          </p:cNvPr>
          <p:cNvGrpSpPr/>
          <p:nvPr/>
        </p:nvGrpSpPr>
        <p:grpSpPr>
          <a:xfrm>
            <a:off x="6804125" y="3324804"/>
            <a:ext cx="1214090" cy="1109976"/>
            <a:chOff x="4985248" y="1735073"/>
            <a:chExt cx="1214090" cy="1109976"/>
          </a:xfrm>
        </p:grpSpPr>
        <p:pic>
          <p:nvPicPr>
            <p:cNvPr id="57" name="Google Shape;118;p14">
              <a:extLst>
                <a:ext uri="{FF2B5EF4-FFF2-40B4-BE49-F238E27FC236}">
                  <a16:creationId xmlns:a16="http://schemas.microsoft.com/office/drawing/2014/main" id="{CA5C5C8B-CFA6-C277-D79E-03247DFB3480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384862" y="2074341"/>
              <a:ext cx="814476" cy="7707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119;p14">
              <a:extLst>
                <a:ext uri="{FF2B5EF4-FFF2-40B4-BE49-F238E27FC236}">
                  <a16:creationId xmlns:a16="http://schemas.microsoft.com/office/drawing/2014/main" id="{B757BFFD-AADB-41AF-B71C-7C8E9666239E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985248" y="1735073"/>
              <a:ext cx="628826" cy="62882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9" name="Google Shape;120;p14">
            <a:extLst>
              <a:ext uri="{FF2B5EF4-FFF2-40B4-BE49-F238E27FC236}">
                <a16:creationId xmlns:a16="http://schemas.microsoft.com/office/drawing/2014/main" id="{C2604B17-04DB-312E-F7E3-25069625E51C}"/>
              </a:ext>
            </a:extLst>
          </p:cNvPr>
          <p:cNvCxnSpPr>
            <a:cxnSpLocks/>
          </p:cNvCxnSpPr>
          <p:nvPr/>
        </p:nvCxnSpPr>
        <p:spPr>
          <a:xfrm flipV="1">
            <a:off x="3556825" y="2116434"/>
            <a:ext cx="970463" cy="565491"/>
          </a:xfrm>
          <a:prstGeom prst="straightConnector1">
            <a:avLst/>
          </a:prstGeom>
          <a:noFill/>
          <a:ln w="28575" cap="flat" cmpd="sng">
            <a:solidFill>
              <a:srgbClr val="0097A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" name="Google Shape;121;p14">
            <a:extLst>
              <a:ext uri="{FF2B5EF4-FFF2-40B4-BE49-F238E27FC236}">
                <a16:creationId xmlns:a16="http://schemas.microsoft.com/office/drawing/2014/main" id="{CB296B48-4443-C201-1E91-B147D444F609}"/>
              </a:ext>
            </a:extLst>
          </p:cNvPr>
          <p:cNvCxnSpPr/>
          <p:nvPr/>
        </p:nvCxnSpPr>
        <p:spPr>
          <a:xfrm flipH="1">
            <a:off x="5036913" y="2367025"/>
            <a:ext cx="525600" cy="457500"/>
          </a:xfrm>
          <a:prstGeom prst="straightConnector1">
            <a:avLst/>
          </a:prstGeom>
          <a:noFill/>
          <a:ln w="28575" cap="flat" cmpd="sng">
            <a:solidFill>
              <a:srgbClr val="0097A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" name="Google Shape;122;p14">
            <a:extLst>
              <a:ext uri="{FF2B5EF4-FFF2-40B4-BE49-F238E27FC236}">
                <a16:creationId xmlns:a16="http://schemas.microsoft.com/office/drawing/2014/main" id="{6D35C7C7-5C2D-263E-7063-A7A3D7B3192E}"/>
              </a:ext>
            </a:extLst>
          </p:cNvPr>
          <p:cNvCxnSpPr>
            <a:cxnSpLocks/>
          </p:cNvCxnSpPr>
          <p:nvPr/>
        </p:nvCxnSpPr>
        <p:spPr>
          <a:xfrm>
            <a:off x="5791412" y="3064698"/>
            <a:ext cx="575082" cy="3016"/>
          </a:xfrm>
          <a:prstGeom prst="straightConnector1">
            <a:avLst/>
          </a:prstGeom>
          <a:noFill/>
          <a:ln w="28575" cap="flat" cmpd="sng">
            <a:solidFill>
              <a:srgbClr val="0097A7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62" name="Google Shape;123;p14">
            <a:extLst>
              <a:ext uri="{FF2B5EF4-FFF2-40B4-BE49-F238E27FC236}">
                <a16:creationId xmlns:a16="http://schemas.microsoft.com/office/drawing/2014/main" id="{EDE60BDF-5874-92C3-0375-904528EBD857}"/>
              </a:ext>
            </a:extLst>
          </p:cNvPr>
          <p:cNvGrpSpPr/>
          <p:nvPr/>
        </p:nvGrpSpPr>
        <p:grpSpPr>
          <a:xfrm>
            <a:off x="9440949" y="2387858"/>
            <a:ext cx="1853400" cy="523190"/>
            <a:chOff x="7126850" y="1508333"/>
            <a:chExt cx="1853400" cy="523190"/>
          </a:xfrm>
        </p:grpSpPr>
        <p:sp>
          <p:nvSpPr>
            <p:cNvPr id="63" name="Google Shape;124;p14">
              <a:extLst>
                <a:ext uri="{FF2B5EF4-FFF2-40B4-BE49-F238E27FC236}">
                  <a16:creationId xmlns:a16="http://schemas.microsoft.com/office/drawing/2014/main" id="{4D0A5B05-17F6-BCA4-F183-F43E89CEFF3E}"/>
                </a:ext>
              </a:extLst>
            </p:cNvPr>
            <p:cNvSpPr/>
            <p:nvPr/>
          </p:nvSpPr>
          <p:spPr>
            <a:xfrm>
              <a:off x="7126850" y="1535000"/>
              <a:ext cx="1853400" cy="457500"/>
            </a:xfrm>
            <a:prstGeom prst="roundRect">
              <a:avLst>
                <a:gd name="adj" fmla="val 16667"/>
              </a:avLst>
            </a:prstGeom>
            <a:solidFill>
              <a:srgbClr val="0097A7">
                <a:alpha val="35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;p14">
              <a:extLst>
                <a:ext uri="{FF2B5EF4-FFF2-40B4-BE49-F238E27FC236}">
                  <a16:creationId xmlns:a16="http://schemas.microsoft.com/office/drawing/2014/main" id="{C23D51AC-1DAE-9A31-D732-8AF30BFC822E}"/>
                </a:ext>
              </a:extLst>
            </p:cNvPr>
            <p:cNvSpPr txBox="1"/>
            <p:nvPr/>
          </p:nvSpPr>
          <p:spPr>
            <a:xfrm>
              <a:off x="7236513" y="1508333"/>
              <a:ext cx="1610700" cy="523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 b="1" dirty="0">
                  <a:solidFill>
                    <a:schemeClr val="lt1"/>
                  </a:solidFill>
                </a:rPr>
                <a:t>INTEGRACIÓN EN APLICACIÓN WEB</a:t>
              </a:r>
              <a:endParaRPr sz="1100" b="1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65" name="Google Shape;127;p14">
            <a:extLst>
              <a:ext uri="{FF2B5EF4-FFF2-40B4-BE49-F238E27FC236}">
                <a16:creationId xmlns:a16="http://schemas.microsoft.com/office/drawing/2014/main" id="{73D28B47-33FF-8188-B118-AA51C238E12D}"/>
              </a:ext>
            </a:extLst>
          </p:cNvPr>
          <p:cNvGrpSpPr/>
          <p:nvPr/>
        </p:nvGrpSpPr>
        <p:grpSpPr>
          <a:xfrm>
            <a:off x="1554851" y="3613488"/>
            <a:ext cx="2051927" cy="402900"/>
            <a:chOff x="447062" y="222200"/>
            <a:chExt cx="1853401" cy="402900"/>
          </a:xfrm>
        </p:grpSpPr>
        <p:sp>
          <p:nvSpPr>
            <p:cNvPr id="66" name="Google Shape;128;p14">
              <a:extLst>
                <a:ext uri="{FF2B5EF4-FFF2-40B4-BE49-F238E27FC236}">
                  <a16:creationId xmlns:a16="http://schemas.microsoft.com/office/drawing/2014/main" id="{C6DF955F-39D8-3BA2-A364-2A0AA9DA6C0D}"/>
                </a:ext>
              </a:extLst>
            </p:cNvPr>
            <p:cNvSpPr/>
            <p:nvPr/>
          </p:nvSpPr>
          <p:spPr>
            <a:xfrm>
              <a:off x="447063" y="222200"/>
              <a:ext cx="1853400" cy="402900"/>
            </a:xfrm>
            <a:prstGeom prst="roundRect">
              <a:avLst>
                <a:gd name="adj" fmla="val 16667"/>
              </a:avLst>
            </a:prstGeom>
            <a:solidFill>
              <a:srgbClr val="0097A7">
                <a:alpha val="35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9;p14">
              <a:extLst>
                <a:ext uri="{FF2B5EF4-FFF2-40B4-BE49-F238E27FC236}">
                  <a16:creationId xmlns:a16="http://schemas.microsoft.com/office/drawing/2014/main" id="{A1930143-A34D-B2C1-FE8C-88D6735CC1D4}"/>
                </a:ext>
              </a:extLst>
            </p:cNvPr>
            <p:cNvSpPr txBox="1"/>
            <p:nvPr/>
          </p:nvSpPr>
          <p:spPr>
            <a:xfrm>
              <a:off x="447062" y="262088"/>
              <a:ext cx="1853401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 b="1" dirty="0">
                  <a:solidFill>
                    <a:schemeClr val="lt1"/>
                  </a:solidFill>
                </a:rPr>
                <a:t>ENRIQUECIMIENTO DE DATOS</a:t>
              </a:r>
              <a:endParaRPr sz="1100" b="1" dirty="0">
                <a:solidFill>
                  <a:schemeClr val="lt1"/>
                </a:solidFill>
              </a:endParaRPr>
            </a:p>
          </p:txBody>
        </p:sp>
      </p:grpSp>
      <p:cxnSp>
        <p:nvCxnSpPr>
          <p:cNvPr id="68" name="Google Shape;130;p14">
            <a:extLst>
              <a:ext uri="{FF2B5EF4-FFF2-40B4-BE49-F238E27FC236}">
                <a16:creationId xmlns:a16="http://schemas.microsoft.com/office/drawing/2014/main" id="{0277BDE4-0C38-D34C-7985-BE00396B2864}"/>
              </a:ext>
            </a:extLst>
          </p:cNvPr>
          <p:cNvCxnSpPr/>
          <p:nvPr/>
        </p:nvCxnSpPr>
        <p:spPr>
          <a:xfrm>
            <a:off x="5918163" y="2352338"/>
            <a:ext cx="525600" cy="457500"/>
          </a:xfrm>
          <a:prstGeom prst="straightConnector1">
            <a:avLst/>
          </a:prstGeom>
          <a:noFill/>
          <a:ln w="28575" cap="flat" cmpd="sng">
            <a:solidFill>
              <a:srgbClr val="0097A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" name="Google Shape;131;p14">
            <a:extLst>
              <a:ext uri="{FF2B5EF4-FFF2-40B4-BE49-F238E27FC236}">
                <a16:creationId xmlns:a16="http://schemas.microsoft.com/office/drawing/2014/main" id="{68D54922-C133-1122-9198-69635B8D7793}"/>
              </a:ext>
            </a:extLst>
          </p:cNvPr>
          <p:cNvCxnSpPr>
            <a:cxnSpLocks/>
            <a:stCxn id="52" idx="3"/>
            <a:endCxn id="64" idx="2"/>
          </p:cNvCxnSpPr>
          <p:nvPr/>
        </p:nvCxnSpPr>
        <p:spPr>
          <a:xfrm flipV="1">
            <a:off x="8286280" y="2911048"/>
            <a:ext cx="2069682" cy="163702"/>
          </a:xfrm>
          <a:prstGeom prst="bentConnector2">
            <a:avLst/>
          </a:prstGeom>
          <a:noFill/>
          <a:ln w="28575" cap="flat" cmpd="sng">
            <a:solidFill>
              <a:srgbClr val="0097A7"/>
            </a:solidFill>
            <a:prstDash val="dash"/>
            <a:round/>
            <a:headEnd type="oval" w="med" len="med"/>
            <a:tailEnd type="oval" w="med" len="med"/>
          </a:ln>
        </p:spPr>
      </p:cxnSp>
      <p:pic>
        <p:nvPicPr>
          <p:cNvPr id="70" name="Google Shape;132;p14">
            <a:extLst>
              <a:ext uri="{FF2B5EF4-FFF2-40B4-BE49-F238E27FC236}">
                <a16:creationId xmlns:a16="http://schemas.microsoft.com/office/drawing/2014/main" id="{3170F867-68D0-10EB-BEB8-66B32C649081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50558" y="5604150"/>
            <a:ext cx="609600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133;p14">
            <a:extLst>
              <a:ext uri="{FF2B5EF4-FFF2-40B4-BE49-F238E27FC236}">
                <a16:creationId xmlns:a16="http://schemas.microsoft.com/office/drawing/2014/main" id="{01A1904D-0A8C-EEAD-1DCF-D711D1D8B8EA}"/>
              </a:ext>
            </a:extLst>
          </p:cNvPr>
          <p:cNvGrpSpPr/>
          <p:nvPr/>
        </p:nvGrpSpPr>
        <p:grpSpPr>
          <a:xfrm>
            <a:off x="4513388" y="5564081"/>
            <a:ext cx="657350" cy="673500"/>
            <a:chOff x="3822375" y="3708650"/>
            <a:chExt cx="657350" cy="673500"/>
          </a:xfrm>
        </p:grpSpPr>
        <p:pic>
          <p:nvPicPr>
            <p:cNvPr id="72" name="Google Shape;134;p14">
              <a:extLst>
                <a:ext uri="{FF2B5EF4-FFF2-40B4-BE49-F238E27FC236}">
                  <a16:creationId xmlns:a16="http://schemas.microsoft.com/office/drawing/2014/main" id="{078F3D94-C6FB-C606-B3DB-8EEDC3491344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870125" y="3772550"/>
              <a:ext cx="609600" cy="60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135;p14">
              <a:extLst>
                <a:ext uri="{FF2B5EF4-FFF2-40B4-BE49-F238E27FC236}">
                  <a16:creationId xmlns:a16="http://schemas.microsoft.com/office/drawing/2014/main" id="{98E69B74-B3C9-FA91-AA2F-B7FE1427E2E4}"/>
                </a:ext>
              </a:extLst>
            </p:cNvPr>
            <p:cNvSpPr/>
            <p:nvPr/>
          </p:nvSpPr>
          <p:spPr>
            <a:xfrm>
              <a:off x="3822375" y="3708650"/>
              <a:ext cx="322800" cy="255300"/>
            </a:xfrm>
            <a:prstGeom prst="rect">
              <a:avLst/>
            </a:prstGeom>
            <a:solidFill>
              <a:srgbClr val="F4F6F9"/>
            </a:solidFill>
            <a:ln w="9525" cap="flat" cmpd="sng">
              <a:solidFill>
                <a:srgbClr val="F4F6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4" name="Google Shape;136;p14">
            <a:extLst>
              <a:ext uri="{FF2B5EF4-FFF2-40B4-BE49-F238E27FC236}">
                <a16:creationId xmlns:a16="http://schemas.microsoft.com/office/drawing/2014/main" id="{961F45DF-09C0-13EA-D130-5C850ED9FCA6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82279" y="5623257"/>
            <a:ext cx="657350" cy="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137;p14">
            <a:extLst>
              <a:ext uri="{FF2B5EF4-FFF2-40B4-BE49-F238E27FC236}">
                <a16:creationId xmlns:a16="http://schemas.microsoft.com/office/drawing/2014/main" id="{31DBAD4A-7AC9-243F-1E61-3B15ACA702EA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10550" y="5569051"/>
            <a:ext cx="736950" cy="736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138;p14">
            <a:extLst>
              <a:ext uri="{FF2B5EF4-FFF2-40B4-BE49-F238E27FC236}">
                <a16:creationId xmlns:a16="http://schemas.microsoft.com/office/drawing/2014/main" id="{A62E82FC-C21E-A090-A9EE-CB134FA431F2}"/>
              </a:ext>
            </a:extLst>
          </p:cNvPr>
          <p:cNvGrpSpPr/>
          <p:nvPr/>
        </p:nvGrpSpPr>
        <p:grpSpPr>
          <a:xfrm>
            <a:off x="2400808" y="5071363"/>
            <a:ext cx="1269210" cy="450118"/>
            <a:chOff x="431785" y="222199"/>
            <a:chExt cx="2105174" cy="542181"/>
          </a:xfrm>
        </p:grpSpPr>
        <p:sp>
          <p:nvSpPr>
            <p:cNvPr id="77" name="Google Shape;139;p14">
              <a:extLst>
                <a:ext uri="{FF2B5EF4-FFF2-40B4-BE49-F238E27FC236}">
                  <a16:creationId xmlns:a16="http://schemas.microsoft.com/office/drawing/2014/main" id="{BD2A1CE9-628D-DEBD-9D6F-494572894490}"/>
                </a:ext>
              </a:extLst>
            </p:cNvPr>
            <p:cNvSpPr/>
            <p:nvPr/>
          </p:nvSpPr>
          <p:spPr>
            <a:xfrm>
              <a:off x="447061" y="222199"/>
              <a:ext cx="2089898" cy="520357"/>
            </a:xfrm>
            <a:prstGeom prst="roundRect">
              <a:avLst>
                <a:gd name="adj" fmla="val 16667"/>
              </a:avLst>
            </a:prstGeom>
            <a:solidFill>
              <a:srgbClr val="B7D93D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0;p14">
              <a:extLst>
                <a:ext uri="{FF2B5EF4-FFF2-40B4-BE49-F238E27FC236}">
                  <a16:creationId xmlns:a16="http://schemas.microsoft.com/office/drawing/2014/main" id="{3F514B9E-0F25-6977-FC3E-481C3091AFEC}"/>
                </a:ext>
              </a:extLst>
            </p:cNvPr>
            <p:cNvSpPr txBox="1"/>
            <p:nvPr/>
          </p:nvSpPr>
          <p:spPr>
            <a:xfrm>
              <a:off x="431785" y="244023"/>
              <a:ext cx="2105174" cy="520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 b="1" dirty="0">
                  <a:solidFill>
                    <a:schemeClr val="lt1"/>
                  </a:solidFill>
                </a:rPr>
                <a:t>GENERAL</a:t>
              </a:r>
              <a:endParaRPr sz="900" b="1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79" name="Google Shape;141;p14">
            <a:extLst>
              <a:ext uri="{FF2B5EF4-FFF2-40B4-BE49-F238E27FC236}">
                <a16:creationId xmlns:a16="http://schemas.microsoft.com/office/drawing/2014/main" id="{44E83B8C-E4C6-28E6-E1AA-2A4F4974D2CA}"/>
              </a:ext>
            </a:extLst>
          </p:cNvPr>
          <p:cNvGrpSpPr/>
          <p:nvPr/>
        </p:nvGrpSpPr>
        <p:grpSpPr>
          <a:xfrm>
            <a:off x="4291712" y="5075534"/>
            <a:ext cx="1260000" cy="465466"/>
            <a:chOff x="447063" y="222199"/>
            <a:chExt cx="2089550" cy="560668"/>
          </a:xfrm>
        </p:grpSpPr>
        <p:sp>
          <p:nvSpPr>
            <p:cNvPr id="80" name="Google Shape;142;p14">
              <a:extLst>
                <a:ext uri="{FF2B5EF4-FFF2-40B4-BE49-F238E27FC236}">
                  <a16:creationId xmlns:a16="http://schemas.microsoft.com/office/drawing/2014/main" id="{2AB03A07-BA65-7B2E-8543-6DA9C449C12C}"/>
                </a:ext>
              </a:extLst>
            </p:cNvPr>
            <p:cNvSpPr/>
            <p:nvPr/>
          </p:nvSpPr>
          <p:spPr>
            <a:xfrm>
              <a:off x="447063" y="222199"/>
              <a:ext cx="2089550" cy="520357"/>
            </a:xfrm>
            <a:prstGeom prst="roundRect">
              <a:avLst>
                <a:gd name="adj" fmla="val 16667"/>
              </a:avLst>
            </a:prstGeom>
            <a:solidFill>
              <a:srgbClr val="B7D93D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3;p14">
              <a:extLst>
                <a:ext uri="{FF2B5EF4-FFF2-40B4-BE49-F238E27FC236}">
                  <a16:creationId xmlns:a16="http://schemas.microsoft.com/office/drawing/2014/main" id="{A2E0430B-0591-B831-4321-EE0863BCA6AF}"/>
                </a:ext>
              </a:extLst>
            </p:cNvPr>
            <p:cNvSpPr txBox="1"/>
            <p:nvPr/>
          </p:nvSpPr>
          <p:spPr>
            <a:xfrm>
              <a:off x="566776" y="262510"/>
              <a:ext cx="1868699" cy="520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 b="1" dirty="0">
                  <a:solidFill>
                    <a:schemeClr val="lt1"/>
                  </a:solidFill>
                </a:rPr>
                <a:t>PREDICTIVO</a:t>
              </a:r>
              <a:endParaRPr sz="900" b="1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82" name="Google Shape;144;p14">
            <a:extLst>
              <a:ext uri="{FF2B5EF4-FFF2-40B4-BE49-F238E27FC236}">
                <a16:creationId xmlns:a16="http://schemas.microsoft.com/office/drawing/2014/main" id="{0817F789-4DF8-6ECA-2EEB-F3CE2672F1E9}"/>
              </a:ext>
            </a:extLst>
          </p:cNvPr>
          <p:cNvGrpSpPr/>
          <p:nvPr/>
        </p:nvGrpSpPr>
        <p:grpSpPr>
          <a:xfrm>
            <a:off x="6110193" y="5051619"/>
            <a:ext cx="1263683" cy="523190"/>
            <a:chOff x="447063" y="163842"/>
            <a:chExt cx="2095662" cy="630199"/>
          </a:xfrm>
        </p:grpSpPr>
        <p:sp>
          <p:nvSpPr>
            <p:cNvPr id="83" name="Google Shape;145;p14">
              <a:extLst>
                <a:ext uri="{FF2B5EF4-FFF2-40B4-BE49-F238E27FC236}">
                  <a16:creationId xmlns:a16="http://schemas.microsoft.com/office/drawing/2014/main" id="{4F1F9C66-BEDF-6468-24A1-50D1F0CABD67}"/>
                </a:ext>
              </a:extLst>
            </p:cNvPr>
            <p:cNvSpPr/>
            <p:nvPr/>
          </p:nvSpPr>
          <p:spPr>
            <a:xfrm>
              <a:off x="447063" y="222199"/>
              <a:ext cx="2089554" cy="520358"/>
            </a:xfrm>
            <a:prstGeom prst="roundRect">
              <a:avLst>
                <a:gd name="adj" fmla="val 16667"/>
              </a:avLst>
            </a:prstGeom>
            <a:solidFill>
              <a:srgbClr val="B7D93D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6;p14">
              <a:extLst>
                <a:ext uri="{FF2B5EF4-FFF2-40B4-BE49-F238E27FC236}">
                  <a16:creationId xmlns:a16="http://schemas.microsoft.com/office/drawing/2014/main" id="{33DD16EC-3CCA-441C-5856-75085355B8F2}"/>
                </a:ext>
              </a:extLst>
            </p:cNvPr>
            <p:cNvSpPr txBox="1"/>
            <p:nvPr/>
          </p:nvSpPr>
          <p:spPr>
            <a:xfrm>
              <a:off x="453171" y="163842"/>
              <a:ext cx="2089554" cy="630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 b="1" dirty="0">
                  <a:solidFill>
                    <a:schemeClr val="lt1"/>
                  </a:solidFill>
                </a:rPr>
                <a:t>SEGMENTACIÓN</a:t>
              </a:r>
              <a:endParaRPr sz="1100" b="1" dirty="0">
                <a:solidFill>
                  <a:schemeClr val="lt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 b="1" dirty="0">
                  <a:solidFill>
                    <a:schemeClr val="lt1"/>
                  </a:solidFill>
                </a:rPr>
                <a:t>DE CLIENTES</a:t>
              </a:r>
              <a:endParaRPr sz="1100" b="1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85" name="Google Shape;147;p14">
            <a:extLst>
              <a:ext uri="{FF2B5EF4-FFF2-40B4-BE49-F238E27FC236}">
                <a16:creationId xmlns:a16="http://schemas.microsoft.com/office/drawing/2014/main" id="{52EDCEC9-C37A-30FE-7AB0-338D1258671C}"/>
              </a:ext>
            </a:extLst>
          </p:cNvPr>
          <p:cNvGrpSpPr/>
          <p:nvPr/>
        </p:nvGrpSpPr>
        <p:grpSpPr>
          <a:xfrm>
            <a:off x="7928674" y="5075612"/>
            <a:ext cx="1294832" cy="432000"/>
            <a:chOff x="411202" y="222199"/>
            <a:chExt cx="2147318" cy="520357"/>
          </a:xfrm>
        </p:grpSpPr>
        <p:sp>
          <p:nvSpPr>
            <p:cNvPr id="86" name="Google Shape;148;p14">
              <a:extLst>
                <a:ext uri="{FF2B5EF4-FFF2-40B4-BE49-F238E27FC236}">
                  <a16:creationId xmlns:a16="http://schemas.microsoft.com/office/drawing/2014/main" id="{AD68D7E8-33EA-EBFA-2C1E-EA3A74AB6205}"/>
                </a:ext>
              </a:extLst>
            </p:cNvPr>
            <p:cNvSpPr/>
            <p:nvPr/>
          </p:nvSpPr>
          <p:spPr>
            <a:xfrm>
              <a:off x="447063" y="222199"/>
              <a:ext cx="2089553" cy="520357"/>
            </a:xfrm>
            <a:prstGeom prst="roundRect">
              <a:avLst>
                <a:gd name="adj" fmla="val 16667"/>
              </a:avLst>
            </a:prstGeom>
            <a:solidFill>
              <a:srgbClr val="B7D93D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9;p14">
              <a:extLst>
                <a:ext uri="{FF2B5EF4-FFF2-40B4-BE49-F238E27FC236}">
                  <a16:creationId xmlns:a16="http://schemas.microsoft.com/office/drawing/2014/main" id="{A61EE8F7-8450-88BF-6174-55379D9EBA34}"/>
                </a:ext>
              </a:extLst>
            </p:cNvPr>
            <p:cNvSpPr txBox="1"/>
            <p:nvPr/>
          </p:nvSpPr>
          <p:spPr>
            <a:xfrm>
              <a:off x="411202" y="274121"/>
              <a:ext cx="2147318" cy="426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 b="1" dirty="0">
                  <a:solidFill>
                    <a:schemeClr val="lt1"/>
                  </a:solidFill>
                </a:rPr>
                <a:t>RECOMENDADOR</a:t>
              </a:r>
              <a:endParaRPr sz="1100" b="1" dirty="0">
                <a:solidFill>
                  <a:schemeClr val="lt1"/>
                </a:solidFill>
              </a:endParaRPr>
            </a:p>
          </p:txBody>
        </p:sp>
      </p:grpSp>
      <p:sp>
        <p:nvSpPr>
          <p:cNvPr id="88" name="Google Shape;151;p14">
            <a:extLst>
              <a:ext uri="{FF2B5EF4-FFF2-40B4-BE49-F238E27FC236}">
                <a16:creationId xmlns:a16="http://schemas.microsoft.com/office/drawing/2014/main" id="{32C7AA6D-6671-5295-3A69-0DEEA62B9A1A}"/>
              </a:ext>
            </a:extLst>
          </p:cNvPr>
          <p:cNvSpPr/>
          <p:nvPr/>
        </p:nvSpPr>
        <p:spPr>
          <a:xfrm>
            <a:off x="5772362" y="5035825"/>
            <a:ext cx="192300" cy="255300"/>
          </a:xfrm>
          <a:prstGeom prst="rect">
            <a:avLst/>
          </a:prstGeom>
          <a:solidFill>
            <a:srgbClr val="F4F6F9"/>
          </a:solidFill>
          <a:ln w="9525" cap="flat" cmpd="sng">
            <a:solidFill>
              <a:srgbClr val="F4F6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7" name="Google Shape;131;p14">
            <a:extLst>
              <a:ext uri="{FF2B5EF4-FFF2-40B4-BE49-F238E27FC236}">
                <a16:creationId xmlns:a16="http://schemas.microsoft.com/office/drawing/2014/main" id="{73881769-4B58-EFC5-8564-5FCDEC62C2C9}"/>
              </a:ext>
            </a:extLst>
          </p:cNvPr>
          <p:cNvCxnSpPr>
            <a:cxnSpLocks/>
            <a:stCxn id="43" idx="3"/>
            <a:endCxn id="64" idx="0"/>
          </p:cNvCxnSpPr>
          <p:nvPr/>
        </p:nvCxnSpPr>
        <p:spPr>
          <a:xfrm>
            <a:off x="7025949" y="2058793"/>
            <a:ext cx="3330013" cy="329065"/>
          </a:xfrm>
          <a:prstGeom prst="bentConnector2">
            <a:avLst/>
          </a:prstGeom>
          <a:noFill/>
          <a:ln w="28575" cap="flat" cmpd="sng">
            <a:solidFill>
              <a:srgbClr val="0097A7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108" name="Google Shape;131;p14">
            <a:extLst>
              <a:ext uri="{FF2B5EF4-FFF2-40B4-BE49-F238E27FC236}">
                <a16:creationId xmlns:a16="http://schemas.microsoft.com/office/drawing/2014/main" id="{8F1711E0-E22F-668E-5698-D7147D5045D8}"/>
              </a:ext>
            </a:extLst>
          </p:cNvPr>
          <p:cNvCxnSpPr>
            <a:cxnSpLocks/>
            <a:stCxn id="88" idx="0"/>
            <a:endCxn id="92" idx="2"/>
          </p:cNvCxnSpPr>
          <p:nvPr/>
        </p:nvCxnSpPr>
        <p:spPr>
          <a:xfrm rot="5400000" flipH="1" flipV="1">
            <a:off x="7719157" y="2520604"/>
            <a:ext cx="664577" cy="4365867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A2C918"/>
            </a:solidFill>
            <a:prstDash val="dash"/>
            <a:round/>
            <a:headEnd type="triangle" w="med" len="med"/>
            <a:tailEnd type="triangle" w="med" len="med"/>
          </a:ln>
        </p:spPr>
      </p:cxnSp>
      <p:sp>
        <p:nvSpPr>
          <p:cNvPr id="111" name="Google Shape;296;p4">
            <a:extLst>
              <a:ext uri="{FF2B5EF4-FFF2-40B4-BE49-F238E27FC236}">
                <a16:creationId xmlns:a16="http://schemas.microsoft.com/office/drawing/2014/main" id="{7851FCCE-D662-3333-3926-3E35FC415A4B}"/>
              </a:ext>
            </a:extLst>
          </p:cNvPr>
          <p:cNvSpPr txBox="1"/>
          <p:nvPr/>
        </p:nvSpPr>
        <p:spPr>
          <a:xfrm>
            <a:off x="332379" y="1005661"/>
            <a:ext cx="608190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Estructura</a:t>
            </a:r>
            <a:r>
              <a:rPr lang="en-US" sz="24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de la </a:t>
            </a:r>
            <a:r>
              <a:rPr lang="en-US" sz="24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aplicación</a:t>
            </a:r>
            <a:endParaRPr sz="24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pic>
        <p:nvPicPr>
          <p:cNvPr id="1045" name="Picture 21" descr="How To Use Google Trends For SEO. FATJOE">
            <a:extLst>
              <a:ext uri="{FF2B5EF4-FFF2-40B4-BE49-F238E27FC236}">
                <a16:creationId xmlns:a16="http://schemas.microsoft.com/office/drawing/2014/main" id="{3464F1E4-1FE4-84B5-0C46-9DD654088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05" y="2950265"/>
            <a:ext cx="1076325" cy="53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INE. Instituto Nacional de Estadística">
            <a:extLst>
              <a:ext uri="{FF2B5EF4-FFF2-40B4-BE49-F238E27FC236}">
                <a16:creationId xmlns:a16="http://schemas.microsoft.com/office/drawing/2014/main" id="{1091C4C7-63F6-9C86-05CD-ACA52AAF6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17" y="3081025"/>
            <a:ext cx="947301" cy="36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Importar CSV a Mysql con PHP (Solucion) – Sergio N Hernandez">
            <a:extLst>
              <a:ext uri="{FF2B5EF4-FFF2-40B4-BE49-F238E27FC236}">
                <a16:creationId xmlns:a16="http://schemas.microsoft.com/office/drawing/2014/main" id="{6F40C052-1378-59E4-B680-19E6713D2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75" y="2303038"/>
            <a:ext cx="444785" cy="44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5" descr="Importar CSV a Mysql con PHP (Solucion) – Sergio N Hernandez">
            <a:extLst>
              <a:ext uri="{FF2B5EF4-FFF2-40B4-BE49-F238E27FC236}">
                <a16:creationId xmlns:a16="http://schemas.microsoft.com/office/drawing/2014/main" id="{A470D2B1-D7CA-B714-2E7D-A87F0761A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08" y="2439152"/>
            <a:ext cx="444785" cy="44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91" descr="Icon&#10;&#10;Description automatically generated">
            <a:extLst>
              <a:ext uri="{FF2B5EF4-FFF2-40B4-BE49-F238E27FC236}">
                <a16:creationId xmlns:a16="http://schemas.microsoft.com/office/drawing/2014/main" id="{2935995C-0B55-C0AA-F14B-2BC3BA4FEE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10298" y="3113773"/>
            <a:ext cx="2048161" cy="1257475"/>
          </a:xfrm>
          <a:prstGeom prst="rect">
            <a:avLst/>
          </a:prstGeom>
        </p:spPr>
      </p:pic>
      <p:pic>
        <p:nvPicPr>
          <p:cNvPr id="95" name="Picture 94" descr="Icon&#10;&#10;Description automatically generated">
            <a:extLst>
              <a:ext uri="{FF2B5EF4-FFF2-40B4-BE49-F238E27FC236}">
                <a16:creationId xmlns:a16="http://schemas.microsoft.com/office/drawing/2014/main" id="{C620A895-B2E3-3A9B-B69C-BD73186B313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06392" y="3363363"/>
            <a:ext cx="809738" cy="666843"/>
          </a:xfrm>
          <a:prstGeom prst="rect">
            <a:avLst/>
          </a:prstGeom>
        </p:spPr>
      </p:pic>
      <p:pic>
        <p:nvPicPr>
          <p:cNvPr id="98" name="Picture 9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991D8F2-E91C-0BA5-A905-BEA7DC537D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59316" y="3673263"/>
            <a:ext cx="694239" cy="69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8868497-949D-46DF-995A-E53C95D5980C}"/>
              </a:ext>
            </a:extLst>
          </p:cNvPr>
          <p:cNvSpPr txBox="1"/>
          <p:nvPr/>
        </p:nvSpPr>
        <p:spPr>
          <a:xfrm>
            <a:off x="3863177" y="210688"/>
            <a:ext cx="2343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STORYTELLERS</a:t>
            </a: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CEB8BD13-026F-44D7-BD10-1740F7D4469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720" y="46170"/>
            <a:ext cx="1835457" cy="85225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02F8BB1-A413-4031-B068-D83523041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584B552-0DAA-4E1D-878A-1A9A3B7D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4</a:t>
            </a:fld>
            <a:endParaRPr lang="es-ES_tradnl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003F14B-EBB3-247C-E9A7-87C9C1559BD5}"/>
              </a:ext>
            </a:extLst>
          </p:cNvPr>
          <p:cNvGrpSpPr/>
          <p:nvPr/>
        </p:nvGrpSpPr>
        <p:grpSpPr>
          <a:xfrm>
            <a:off x="376882" y="2286135"/>
            <a:ext cx="5300642" cy="3658536"/>
            <a:chOff x="376882" y="2276610"/>
            <a:chExt cx="5300642" cy="365853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E4B80CA-45BB-E31B-7DD6-1ABC6C768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154"/>
            <a:stretch/>
          </p:blipFill>
          <p:spPr>
            <a:xfrm>
              <a:off x="376882" y="2276610"/>
              <a:ext cx="5300642" cy="365853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9E7EEF8-BCA7-974E-842F-1ED46877D6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4324" r="35315" b="87855"/>
            <a:stretch/>
          </p:blipFill>
          <p:spPr>
            <a:xfrm>
              <a:off x="4376728" y="2286135"/>
              <a:ext cx="1079227" cy="46359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4EBEE1-765D-CD87-3E2B-E802A66D59AF}"/>
              </a:ext>
            </a:extLst>
          </p:cNvPr>
          <p:cNvGrpSpPr/>
          <p:nvPr/>
        </p:nvGrpSpPr>
        <p:grpSpPr>
          <a:xfrm>
            <a:off x="6115167" y="2276610"/>
            <a:ext cx="5238633" cy="3658536"/>
            <a:chOff x="5763544" y="2048010"/>
            <a:chExt cx="5238633" cy="365853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1B62780-F80E-3FE7-22DE-D2780FF27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63544" y="2048010"/>
              <a:ext cx="5238633" cy="365853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447E83C-A7C8-E583-E63A-8FB1C345CF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4324" r="35315" b="87855"/>
            <a:stretch/>
          </p:blipFill>
          <p:spPr>
            <a:xfrm>
              <a:off x="9677370" y="2048010"/>
              <a:ext cx="1079227" cy="463593"/>
            </a:xfrm>
            <a:prstGeom prst="rect">
              <a:avLst/>
            </a:prstGeom>
          </p:spPr>
        </p:pic>
      </p:grpSp>
      <p:pic>
        <p:nvPicPr>
          <p:cNvPr id="17" name="Google Shape;132;p14">
            <a:extLst>
              <a:ext uri="{FF2B5EF4-FFF2-40B4-BE49-F238E27FC236}">
                <a16:creationId xmlns:a16="http://schemas.microsoft.com/office/drawing/2014/main" id="{3A7FCE82-FDE6-0179-8801-9FED275946A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653729" y="1501939"/>
            <a:ext cx="324000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9FD1B3AD-529B-4F5F-EAF8-B44A8E4BB76D}"/>
              </a:ext>
            </a:extLst>
          </p:cNvPr>
          <p:cNvSpPr>
            <a:spLocks noChangeAspect="1"/>
          </p:cNvSpPr>
          <p:nvPr/>
        </p:nvSpPr>
        <p:spPr>
          <a:xfrm>
            <a:off x="11580679" y="1455734"/>
            <a:ext cx="431670" cy="432000"/>
          </a:xfrm>
          <a:prstGeom prst="donut">
            <a:avLst>
              <a:gd name="adj" fmla="val 4416"/>
            </a:avLst>
          </a:prstGeom>
          <a:solidFill>
            <a:srgbClr val="A2C918"/>
          </a:solidFill>
          <a:ln>
            <a:solidFill>
              <a:srgbClr val="A2C9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Circle: Hollow 22">
            <a:extLst>
              <a:ext uri="{FF2B5EF4-FFF2-40B4-BE49-F238E27FC236}">
                <a16:creationId xmlns:a16="http://schemas.microsoft.com/office/drawing/2014/main" id="{4CAEBC70-D37D-8A58-14A8-84ADDE47232A}"/>
              </a:ext>
            </a:extLst>
          </p:cNvPr>
          <p:cNvSpPr>
            <a:spLocks noChangeAspect="1"/>
          </p:cNvSpPr>
          <p:nvPr/>
        </p:nvSpPr>
        <p:spPr>
          <a:xfrm>
            <a:off x="11575523" y="2750556"/>
            <a:ext cx="431670" cy="432000"/>
          </a:xfrm>
          <a:prstGeom prst="donut">
            <a:avLst>
              <a:gd name="adj" fmla="val 4416"/>
            </a:avLst>
          </a:prstGeom>
          <a:solidFill>
            <a:srgbClr val="A2C918"/>
          </a:solidFill>
          <a:ln>
            <a:solidFill>
              <a:srgbClr val="A2C9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Circle: Hollow 23">
            <a:extLst>
              <a:ext uri="{FF2B5EF4-FFF2-40B4-BE49-F238E27FC236}">
                <a16:creationId xmlns:a16="http://schemas.microsoft.com/office/drawing/2014/main" id="{77285F73-ACB0-2BD3-633D-E845611F751A}"/>
              </a:ext>
            </a:extLst>
          </p:cNvPr>
          <p:cNvSpPr>
            <a:spLocks noChangeAspect="1"/>
          </p:cNvSpPr>
          <p:nvPr/>
        </p:nvSpPr>
        <p:spPr>
          <a:xfrm>
            <a:off x="11580679" y="4044200"/>
            <a:ext cx="431670" cy="432000"/>
          </a:xfrm>
          <a:prstGeom prst="donut">
            <a:avLst>
              <a:gd name="adj" fmla="val 4416"/>
            </a:avLst>
          </a:prstGeom>
          <a:solidFill>
            <a:srgbClr val="A2C918"/>
          </a:solidFill>
          <a:ln>
            <a:solidFill>
              <a:srgbClr val="A2C9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A316F9FD-5B17-98BE-F4F7-981A3D581D27}"/>
              </a:ext>
            </a:extLst>
          </p:cNvPr>
          <p:cNvSpPr>
            <a:spLocks noChangeAspect="1"/>
          </p:cNvSpPr>
          <p:nvPr/>
        </p:nvSpPr>
        <p:spPr>
          <a:xfrm>
            <a:off x="11580679" y="5340200"/>
            <a:ext cx="432000" cy="432000"/>
          </a:xfrm>
          <a:prstGeom prst="donut">
            <a:avLst>
              <a:gd name="adj" fmla="val 4416"/>
            </a:avLst>
          </a:prstGeom>
          <a:solidFill>
            <a:srgbClr val="A2C918"/>
          </a:solidFill>
          <a:ln>
            <a:solidFill>
              <a:srgbClr val="A2C9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AD4BA40-CD56-2C36-C598-CC7B0C4EC13F}"/>
              </a:ext>
            </a:extLst>
          </p:cNvPr>
          <p:cNvCxnSpPr>
            <a:cxnSpLocks/>
            <a:stCxn id="22" idx="4"/>
            <a:endCxn id="23" idx="0"/>
          </p:cNvCxnSpPr>
          <p:nvPr/>
        </p:nvCxnSpPr>
        <p:spPr>
          <a:xfrm flipH="1">
            <a:off x="11791358" y="1887734"/>
            <a:ext cx="5156" cy="862822"/>
          </a:xfrm>
          <a:prstGeom prst="line">
            <a:avLst/>
          </a:prstGeom>
          <a:ln w="38100">
            <a:solidFill>
              <a:srgbClr val="A2C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12D2EF5-436A-CD46-797D-193C31BB2C1D}"/>
              </a:ext>
            </a:extLst>
          </p:cNvPr>
          <p:cNvCxnSpPr>
            <a:cxnSpLocks/>
            <a:stCxn id="23" idx="4"/>
            <a:endCxn id="24" idx="0"/>
          </p:cNvCxnSpPr>
          <p:nvPr/>
        </p:nvCxnSpPr>
        <p:spPr>
          <a:xfrm>
            <a:off x="11791358" y="3182556"/>
            <a:ext cx="5156" cy="861644"/>
          </a:xfrm>
          <a:prstGeom prst="line">
            <a:avLst/>
          </a:prstGeom>
          <a:ln w="38100">
            <a:solidFill>
              <a:srgbClr val="A2C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4E766CE-F261-3F48-3A0A-CEE100AC14DE}"/>
              </a:ext>
            </a:extLst>
          </p:cNvPr>
          <p:cNvCxnSpPr>
            <a:cxnSpLocks/>
            <a:stCxn id="24" idx="4"/>
            <a:endCxn id="26" idx="0"/>
          </p:cNvCxnSpPr>
          <p:nvPr/>
        </p:nvCxnSpPr>
        <p:spPr>
          <a:xfrm>
            <a:off x="11796514" y="4476200"/>
            <a:ext cx="165" cy="864000"/>
          </a:xfrm>
          <a:prstGeom prst="line">
            <a:avLst/>
          </a:prstGeom>
          <a:ln w="38100">
            <a:solidFill>
              <a:srgbClr val="A2C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Google Shape;296;p4">
            <a:extLst>
              <a:ext uri="{FF2B5EF4-FFF2-40B4-BE49-F238E27FC236}">
                <a16:creationId xmlns:a16="http://schemas.microsoft.com/office/drawing/2014/main" id="{E512DE45-5355-95D4-76E7-3E634A14AEF7}"/>
              </a:ext>
            </a:extLst>
          </p:cNvPr>
          <p:cNvSpPr txBox="1"/>
          <p:nvPr/>
        </p:nvSpPr>
        <p:spPr>
          <a:xfrm>
            <a:off x="332379" y="1370118"/>
            <a:ext cx="632360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¿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En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qué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provincia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hay 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más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ventas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de la 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categoría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2000" b="1" i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Infantil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?</a:t>
            </a:r>
            <a:endParaRPr sz="20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60" name="Google Shape;296;p4">
            <a:extLst>
              <a:ext uri="{FF2B5EF4-FFF2-40B4-BE49-F238E27FC236}">
                <a16:creationId xmlns:a16="http://schemas.microsoft.com/office/drawing/2014/main" id="{B6DD92E9-20EA-B85D-7D0C-BE546DC1E565}"/>
              </a:ext>
            </a:extLst>
          </p:cNvPr>
          <p:cNvSpPr txBox="1"/>
          <p:nvPr/>
        </p:nvSpPr>
        <p:spPr>
          <a:xfrm>
            <a:off x="6672228" y="1370117"/>
            <a:ext cx="247509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¿Y de </a:t>
            </a:r>
            <a:r>
              <a:rPr lang="en-US" sz="2000" b="1" i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Veterinaria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?</a:t>
            </a:r>
            <a:endParaRPr sz="20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62" name="Google Shape;296;p4">
            <a:extLst>
              <a:ext uri="{FF2B5EF4-FFF2-40B4-BE49-F238E27FC236}">
                <a16:creationId xmlns:a16="http://schemas.microsoft.com/office/drawing/2014/main" id="{DDF778DA-BEAD-F21A-2252-83A45D70C3C7}"/>
              </a:ext>
            </a:extLst>
          </p:cNvPr>
          <p:cNvSpPr txBox="1"/>
          <p:nvPr/>
        </p:nvSpPr>
        <p:spPr>
          <a:xfrm>
            <a:off x="4977968" y="2708686"/>
            <a:ext cx="2244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0097A7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Las ventas totales son mayores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0097A7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para la categoría </a:t>
            </a:r>
            <a:r>
              <a:rPr lang="es-ES" sz="1200" i="1" dirty="0">
                <a:solidFill>
                  <a:srgbClr val="0097A7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Infantil</a:t>
            </a:r>
            <a:endParaRPr lang="es-ES" sz="1200" dirty="0">
              <a:solidFill>
                <a:srgbClr val="0097A7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7708350-0651-A728-422A-6F7198FE1B87}"/>
              </a:ext>
            </a:extLst>
          </p:cNvPr>
          <p:cNvCxnSpPr>
            <a:cxnSpLocks/>
            <a:stCxn id="62" idx="1"/>
          </p:cNvCxnSpPr>
          <p:nvPr/>
        </p:nvCxnSpPr>
        <p:spPr>
          <a:xfrm flipH="1">
            <a:off x="3476625" y="2939498"/>
            <a:ext cx="1501343" cy="10820"/>
          </a:xfrm>
          <a:prstGeom prst="straightConnector1">
            <a:avLst/>
          </a:prstGeom>
          <a:ln w="19050">
            <a:solidFill>
              <a:srgbClr val="0097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08A0282-69E7-3E74-D96C-0D31870049B1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7221968" y="2939498"/>
            <a:ext cx="1067787" cy="10820"/>
          </a:xfrm>
          <a:prstGeom prst="straightConnector1">
            <a:avLst/>
          </a:prstGeom>
          <a:ln w="19050">
            <a:solidFill>
              <a:srgbClr val="0097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23" descr="INE. Instituto Nacional de Estadística">
            <a:extLst>
              <a:ext uri="{FF2B5EF4-FFF2-40B4-BE49-F238E27FC236}">
                <a16:creationId xmlns:a16="http://schemas.microsoft.com/office/drawing/2014/main" id="{174452D8-A415-63EB-05D8-0A401EDEB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74" y="6021283"/>
            <a:ext cx="947301" cy="36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Google Shape;296;p4">
            <a:extLst>
              <a:ext uri="{FF2B5EF4-FFF2-40B4-BE49-F238E27FC236}">
                <a16:creationId xmlns:a16="http://schemas.microsoft.com/office/drawing/2014/main" id="{3A098730-D8D1-54FB-6EE0-8578FECD1FD7}"/>
              </a:ext>
            </a:extLst>
          </p:cNvPr>
          <p:cNvSpPr txBox="1"/>
          <p:nvPr/>
        </p:nvSpPr>
        <p:spPr>
          <a:xfrm>
            <a:off x="2251329" y="5556200"/>
            <a:ext cx="2244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0097A7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Ventas relativas a la población de cada provincia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E486A7-36DE-09A1-1DDF-35A51009453B}"/>
              </a:ext>
            </a:extLst>
          </p:cNvPr>
          <p:cNvSpPr/>
          <p:nvPr/>
        </p:nvSpPr>
        <p:spPr>
          <a:xfrm>
            <a:off x="3581400" y="3733800"/>
            <a:ext cx="723900" cy="642269"/>
          </a:xfrm>
          <a:prstGeom prst="rect">
            <a:avLst/>
          </a:prstGeom>
          <a:noFill/>
          <a:ln w="28575">
            <a:solidFill>
              <a:srgbClr val="009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77A8332-E107-B2F8-CC37-2811C70354D1}"/>
              </a:ext>
            </a:extLst>
          </p:cNvPr>
          <p:cNvSpPr/>
          <p:nvPr/>
        </p:nvSpPr>
        <p:spPr>
          <a:xfrm>
            <a:off x="8734483" y="4072775"/>
            <a:ext cx="819092" cy="537134"/>
          </a:xfrm>
          <a:prstGeom prst="rect">
            <a:avLst/>
          </a:prstGeom>
          <a:noFill/>
          <a:ln w="28575">
            <a:solidFill>
              <a:srgbClr val="009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027C0B4-5950-9C7D-6DD4-B57D8C7AEAC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" r="23092"/>
          <a:stretch/>
        </p:blipFill>
        <p:spPr>
          <a:xfrm rot="10800000">
            <a:off x="567044" y="2659900"/>
            <a:ext cx="205111" cy="13843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1C0738E-B1F5-9C9F-B245-4540F7EE0997}"/>
              </a:ext>
            </a:extLst>
          </p:cNvPr>
          <p:cNvSpPr txBox="1"/>
          <p:nvPr/>
        </p:nvSpPr>
        <p:spPr>
          <a:xfrm>
            <a:off x="669600" y="2652632"/>
            <a:ext cx="376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7A7E3CD-E51E-7B7E-9610-6B17E213EDAC}"/>
              </a:ext>
            </a:extLst>
          </p:cNvPr>
          <p:cNvSpPr txBox="1"/>
          <p:nvPr/>
        </p:nvSpPr>
        <p:spPr>
          <a:xfrm>
            <a:off x="669600" y="3755551"/>
            <a:ext cx="205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</a:p>
        </p:txBody>
      </p:sp>
      <p:cxnSp>
        <p:nvCxnSpPr>
          <p:cNvPr id="34" name="Straight Arrow Connector 63">
            <a:extLst>
              <a:ext uri="{FF2B5EF4-FFF2-40B4-BE49-F238E27FC236}">
                <a16:creationId xmlns:a16="http://schemas.microsoft.com/office/drawing/2014/main" id="{2F67CD2D-B18A-1B05-969B-8E66B20412DC}"/>
              </a:ext>
            </a:extLst>
          </p:cNvPr>
          <p:cNvCxnSpPr>
            <a:cxnSpLocks/>
          </p:cNvCxnSpPr>
          <p:nvPr/>
        </p:nvCxnSpPr>
        <p:spPr>
          <a:xfrm flipV="1">
            <a:off x="793604" y="2935495"/>
            <a:ext cx="0" cy="87656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98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73" grpId="0"/>
      <p:bldP spid="4" grpId="0" animBg="1"/>
      <p:bldP spid="30" grpId="0" animBg="1"/>
      <p:bldP spid="1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8868497-949D-46DF-995A-E53C95D5980C}"/>
              </a:ext>
            </a:extLst>
          </p:cNvPr>
          <p:cNvSpPr txBox="1"/>
          <p:nvPr/>
        </p:nvSpPr>
        <p:spPr>
          <a:xfrm>
            <a:off x="3863177" y="210688"/>
            <a:ext cx="2343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STORYTELLERS</a:t>
            </a: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CEB8BD13-026F-44D7-BD10-1740F7D4469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720" y="46170"/>
            <a:ext cx="1835457" cy="85225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835B823-6351-49D4-9551-88C2268C8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5005FCA-7A99-48C6-BF1D-E260807F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5</a:t>
            </a:fld>
            <a:endParaRPr lang="es-ES_tradn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E79C0C-E274-7EE1-FA25-3677498DCB93}"/>
              </a:ext>
            </a:extLst>
          </p:cNvPr>
          <p:cNvGrpSpPr/>
          <p:nvPr/>
        </p:nvGrpSpPr>
        <p:grpSpPr>
          <a:xfrm>
            <a:off x="908207" y="2285879"/>
            <a:ext cx="10066892" cy="3779848"/>
            <a:chOff x="1062554" y="1539076"/>
            <a:chExt cx="10066892" cy="377984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44D2ECB-0067-0B97-12E3-CDA87B99F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2554" y="1539076"/>
              <a:ext cx="10066892" cy="37798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368CEF7-E4EC-C281-A121-FAE2B1B826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4324" r="35315" b="87855"/>
            <a:stretch/>
          </p:blipFill>
          <p:spPr>
            <a:xfrm>
              <a:off x="9911766" y="1680970"/>
              <a:ext cx="1079227" cy="41742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CA6EDC-41F4-DFC5-F0F7-B4DB6106A81C}"/>
              </a:ext>
            </a:extLst>
          </p:cNvPr>
          <p:cNvGrpSpPr/>
          <p:nvPr/>
        </p:nvGrpSpPr>
        <p:grpSpPr>
          <a:xfrm>
            <a:off x="11575523" y="1455734"/>
            <a:ext cx="437156" cy="4316466"/>
            <a:chOff x="11575523" y="1455734"/>
            <a:chExt cx="437156" cy="4316466"/>
          </a:xfrm>
        </p:grpSpPr>
        <p:pic>
          <p:nvPicPr>
            <p:cNvPr id="17" name="Google Shape;132;p14">
              <a:extLst>
                <a:ext uri="{FF2B5EF4-FFF2-40B4-BE49-F238E27FC236}">
                  <a16:creationId xmlns:a16="http://schemas.microsoft.com/office/drawing/2014/main" id="{9496C25C-6DE9-C89F-45AE-8D035CDCA2AE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1653729" y="1501939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ACEFD7A0-8F6C-573C-ED03-6128C8A6E3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0679" y="1455734"/>
              <a:ext cx="431670" cy="432000"/>
            </a:xfrm>
            <a:prstGeom prst="donut">
              <a:avLst>
                <a:gd name="adj" fmla="val 4416"/>
              </a:avLst>
            </a:prstGeom>
            <a:solidFill>
              <a:srgbClr val="A2C918"/>
            </a:solidFill>
            <a:ln>
              <a:solidFill>
                <a:srgbClr val="A2C9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64B9F887-57A9-705E-9E34-4B9BFEA7B4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75523" y="2750556"/>
              <a:ext cx="431670" cy="432000"/>
            </a:xfrm>
            <a:prstGeom prst="donut">
              <a:avLst>
                <a:gd name="adj" fmla="val 4416"/>
              </a:avLst>
            </a:prstGeom>
            <a:solidFill>
              <a:srgbClr val="A2C918"/>
            </a:solidFill>
            <a:ln>
              <a:solidFill>
                <a:srgbClr val="A2C9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Circle: Hollow 19">
              <a:extLst>
                <a:ext uri="{FF2B5EF4-FFF2-40B4-BE49-F238E27FC236}">
                  <a16:creationId xmlns:a16="http://schemas.microsoft.com/office/drawing/2014/main" id="{A47076E5-0A98-B102-4404-2580CC09B3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0679" y="4044200"/>
              <a:ext cx="431670" cy="432000"/>
            </a:xfrm>
            <a:prstGeom prst="donut">
              <a:avLst>
                <a:gd name="adj" fmla="val 4416"/>
              </a:avLst>
            </a:prstGeom>
            <a:solidFill>
              <a:srgbClr val="A2C918"/>
            </a:solidFill>
            <a:ln>
              <a:solidFill>
                <a:srgbClr val="A2C9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8AB33B10-4F76-E407-51D8-3458B3B818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0679" y="5340200"/>
              <a:ext cx="432000" cy="432000"/>
            </a:xfrm>
            <a:prstGeom prst="donut">
              <a:avLst>
                <a:gd name="adj" fmla="val 4416"/>
              </a:avLst>
            </a:prstGeom>
            <a:solidFill>
              <a:srgbClr val="A2C918"/>
            </a:solidFill>
            <a:ln>
              <a:solidFill>
                <a:srgbClr val="A2C9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F566624-6AFF-D057-8BE0-F437CE5073E6}"/>
                </a:ext>
              </a:extLst>
            </p:cNvPr>
            <p:cNvCxnSpPr>
              <a:cxnSpLocks/>
              <a:stCxn id="18" idx="4"/>
              <a:endCxn id="19" idx="0"/>
            </p:cNvCxnSpPr>
            <p:nvPr/>
          </p:nvCxnSpPr>
          <p:spPr>
            <a:xfrm flipH="1">
              <a:off x="11791358" y="1887734"/>
              <a:ext cx="5156" cy="862822"/>
            </a:xfrm>
            <a:prstGeom prst="line">
              <a:avLst/>
            </a:prstGeom>
            <a:ln w="38100">
              <a:solidFill>
                <a:srgbClr val="A2C9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2067047-F596-CFC1-0F4D-FC7C800B8289}"/>
                </a:ext>
              </a:extLst>
            </p:cNvPr>
            <p:cNvCxnSpPr>
              <a:cxnSpLocks/>
              <a:stCxn id="19" idx="4"/>
              <a:endCxn id="20" idx="0"/>
            </p:cNvCxnSpPr>
            <p:nvPr/>
          </p:nvCxnSpPr>
          <p:spPr>
            <a:xfrm>
              <a:off x="11791358" y="3182556"/>
              <a:ext cx="5156" cy="861644"/>
            </a:xfrm>
            <a:prstGeom prst="line">
              <a:avLst/>
            </a:prstGeom>
            <a:ln w="38100">
              <a:solidFill>
                <a:srgbClr val="A2C9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0A12ED1-A15E-2C09-73A8-5C42026394EE}"/>
                </a:ext>
              </a:extLst>
            </p:cNvPr>
            <p:cNvCxnSpPr>
              <a:cxnSpLocks/>
              <a:stCxn id="20" idx="4"/>
              <a:endCxn id="21" idx="0"/>
            </p:cNvCxnSpPr>
            <p:nvPr/>
          </p:nvCxnSpPr>
          <p:spPr>
            <a:xfrm>
              <a:off x="11796514" y="4476200"/>
              <a:ext cx="165" cy="864000"/>
            </a:xfrm>
            <a:prstGeom prst="line">
              <a:avLst/>
            </a:prstGeom>
            <a:ln w="38100">
              <a:solidFill>
                <a:srgbClr val="A2C9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1" descr="How To Use Google Trends For SEO. FATJOE">
            <a:extLst>
              <a:ext uri="{FF2B5EF4-FFF2-40B4-BE49-F238E27FC236}">
                <a16:creationId xmlns:a16="http://schemas.microsoft.com/office/drawing/2014/main" id="{0743D256-3169-7046-B2A5-42C43BF51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66" y="1763452"/>
            <a:ext cx="1298732" cy="64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Google Shape;296;p4">
            <a:extLst>
              <a:ext uri="{FF2B5EF4-FFF2-40B4-BE49-F238E27FC236}">
                <a16:creationId xmlns:a16="http://schemas.microsoft.com/office/drawing/2014/main" id="{86FF106C-5568-B096-3D72-05C47A873C5A}"/>
              </a:ext>
            </a:extLst>
          </p:cNvPr>
          <p:cNvSpPr txBox="1"/>
          <p:nvPr/>
        </p:nvSpPr>
        <p:spPr>
          <a:xfrm>
            <a:off x="532404" y="1152451"/>
            <a:ext cx="102939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La 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popularidad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de la 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marca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2000" b="1" i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Avene</a:t>
            </a:r>
            <a:r>
              <a:rPr lang="en-US" sz="2000" b="1" i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… ¿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afecta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a sus 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ventas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?</a:t>
            </a:r>
            <a:endParaRPr sz="20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30" name="Google Shape;296;p4">
            <a:extLst>
              <a:ext uri="{FF2B5EF4-FFF2-40B4-BE49-F238E27FC236}">
                <a16:creationId xmlns:a16="http://schemas.microsoft.com/office/drawing/2014/main" id="{4CD42554-753D-2811-6326-A6A057981CE2}"/>
              </a:ext>
            </a:extLst>
          </p:cNvPr>
          <p:cNvSpPr txBox="1"/>
          <p:nvPr/>
        </p:nvSpPr>
        <p:spPr>
          <a:xfrm>
            <a:off x="5084191" y="1814094"/>
            <a:ext cx="2244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0097A7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Incorporación de datos de Google </a:t>
            </a:r>
            <a:r>
              <a:rPr lang="es-ES" sz="1200" dirty="0" err="1">
                <a:solidFill>
                  <a:srgbClr val="0097A7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Trends</a:t>
            </a:r>
            <a:endParaRPr lang="es-ES" sz="1200" dirty="0">
              <a:solidFill>
                <a:srgbClr val="0097A7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FE0145-51B2-260C-2607-2C38B2FC0DB3}"/>
              </a:ext>
            </a:extLst>
          </p:cNvPr>
          <p:cNvCxnSpPr>
            <a:cxnSpLocks/>
            <a:stCxn id="34" idx="2"/>
            <a:endCxn id="5" idx="0"/>
          </p:cNvCxnSpPr>
          <p:nvPr/>
        </p:nvCxnSpPr>
        <p:spPr>
          <a:xfrm flipH="1">
            <a:off x="2953637" y="3606300"/>
            <a:ext cx="189821" cy="727575"/>
          </a:xfrm>
          <a:prstGeom prst="straightConnector1">
            <a:avLst/>
          </a:prstGeom>
          <a:ln w="19050">
            <a:solidFill>
              <a:srgbClr val="0097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88BE6D6B-4E3A-E328-735D-2804885D5263}"/>
              </a:ext>
            </a:extLst>
          </p:cNvPr>
          <p:cNvSpPr>
            <a:spLocks noChangeAspect="1"/>
          </p:cNvSpPr>
          <p:nvPr/>
        </p:nvSpPr>
        <p:spPr>
          <a:xfrm>
            <a:off x="2755637" y="4333875"/>
            <a:ext cx="396000" cy="396000"/>
          </a:xfrm>
          <a:prstGeom prst="ellipse">
            <a:avLst/>
          </a:prstGeom>
          <a:noFill/>
          <a:ln w="19050">
            <a:solidFill>
              <a:srgbClr val="009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Google Shape;296;p4">
            <a:extLst>
              <a:ext uri="{FF2B5EF4-FFF2-40B4-BE49-F238E27FC236}">
                <a16:creationId xmlns:a16="http://schemas.microsoft.com/office/drawing/2014/main" id="{15F09BE8-6D4D-DCFB-1290-DB290D9BCDAE}"/>
              </a:ext>
            </a:extLst>
          </p:cNvPr>
          <p:cNvSpPr txBox="1"/>
          <p:nvPr/>
        </p:nvSpPr>
        <p:spPr>
          <a:xfrm>
            <a:off x="2021458" y="3144676"/>
            <a:ext cx="2244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0097A7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La bajada de popularidad coincide con la bajada de ventas</a:t>
            </a:r>
          </a:p>
        </p:txBody>
      </p:sp>
      <p:sp>
        <p:nvSpPr>
          <p:cNvPr id="37" name="Google Shape;296;p4">
            <a:extLst>
              <a:ext uri="{FF2B5EF4-FFF2-40B4-BE49-F238E27FC236}">
                <a16:creationId xmlns:a16="http://schemas.microsoft.com/office/drawing/2014/main" id="{54CD5E7A-7626-48FD-3071-C4654FAE1C09}"/>
              </a:ext>
            </a:extLst>
          </p:cNvPr>
          <p:cNvSpPr txBox="1"/>
          <p:nvPr/>
        </p:nvSpPr>
        <p:spPr>
          <a:xfrm>
            <a:off x="7374508" y="3158479"/>
            <a:ext cx="22440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0097A7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Subida de ventas y popularidad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A9E25CC-FC27-2D9B-7680-465F1EDCFBB9}"/>
              </a:ext>
            </a:extLst>
          </p:cNvPr>
          <p:cNvSpPr>
            <a:spLocks noChangeAspect="1"/>
          </p:cNvSpPr>
          <p:nvPr/>
        </p:nvSpPr>
        <p:spPr>
          <a:xfrm>
            <a:off x="7026278" y="3375488"/>
            <a:ext cx="396000" cy="396000"/>
          </a:xfrm>
          <a:prstGeom prst="ellipse">
            <a:avLst/>
          </a:prstGeom>
          <a:noFill/>
          <a:ln w="19050">
            <a:solidFill>
              <a:srgbClr val="009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5759120-0B85-8490-4705-29025B903BA7}"/>
              </a:ext>
            </a:extLst>
          </p:cNvPr>
          <p:cNvCxnSpPr>
            <a:cxnSpLocks/>
          </p:cNvCxnSpPr>
          <p:nvPr/>
        </p:nvCxnSpPr>
        <p:spPr>
          <a:xfrm flipH="1">
            <a:off x="7406327" y="3435438"/>
            <a:ext cx="1019155" cy="170862"/>
          </a:xfrm>
          <a:prstGeom prst="straightConnector1">
            <a:avLst/>
          </a:prstGeom>
          <a:ln w="19050">
            <a:solidFill>
              <a:srgbClr val="0097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90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 animBg="1"/>
      <p:bldP spid="34" grpId="0"/>
      <p:bldP spid="37" grpId="0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8868497-949D-46DF-995A-E53C95D5980C}"/>
              </a:ext>
            </a:extLst>
          </p:cNvPr>
          <p:cNvSpPr txBox="1"/>
          <p:nvPr/>
        </p:nvSpPr>
        <p:spPr>
          <a:xfrm>
            <a:off x="3863177" y="210688"/>
            <a:ext cx="2343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>
                <a:solidFill>
                  <a:schemeClr val="bg1"/>
                </a:solidFill>
              </a:rPr>
              <a:t>STORYTELLERS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CEB8BD13-026F-44D7-BD10-1740F7D4469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720" y="46170"/>
            <a:ext cx="1835457" cy="85225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CA2DABF-A0AA-4AD4-B7C9-5C58C0F6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3E9BDD1-83BB-471B-9651-36CE5F32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6</a:t>
            </a:fld>
            <a:endParaRPr lang="es-ES_tradnl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215F00-65C3-0C73-04C1-7D514320E734}"/>
              </a:ext>
            </a:extLst>
          </p:cNvPr>
          <p:cNvGrpSpPr/>
          <p:nvPr/>
        </p:nvGrpSpPr>
        <p:grpSpPr>
          <a:xfrm>
            <a:off x="1024450" y="2319145"/>
            <a:ext cx="10143099" cy="3673158"/>
            <a:chOff x="1024450" y="1592421"/>
            <a:chExt cx="10143099" cy="367315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A557250-A86D-012A-DA21-D31B25634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4450" y="1592421"/>
              <a:ext cx="10143099" cy="367315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58942D3-BAEE-5D70-8C24-AADB2C5D1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4324" r="35315" b="87855"/>
            <a:stretch/>
          </p:blipFill>
          <p:spPr>
            <a:xfrm>
              <a:off x="9824217" y="1592421"/>
              <a:ext cx="1079227" cy="417423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28BA585-0268-7848-D705-B749EB194534}"/>
              </a:ext>
            </a:extLst>
          </p:cNvPr>
          <p:cNvGrpSpPr/>
          <p:nvPr/>
        </p:nvGrpSpPr>
        <p:grpSpPr>
          <a:xfrm>
            <a:off x="11575523" y="1455734"/>
            <a:ext cx="437156" cy="4316466"/>
            <a:chOff x="11575523" y="1455734"/>
            <a:chExt cx="437156" cy="4316466"/>
          </a:xfrm>
        </p:grpSpPr>
        <p:pic>
          <p:nvPicPr>
            <p:cNvPr id="24" name="Google Shape;132;p14">
              <a:extLst>
                <a:ext uri="{FF2B5EF4-FFF2-40B4-BE49-F238E27FC236}">
                  <a16:creationId xmlns:a16="http://schemas.microsoft.com/office/drawing/2014/main" id="{FE0066D8-59E2-146C-0CCD-E395C9E00AF9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1653729" y="1501939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991BE1D4-7B14-F51D-47AF-EAD3D7BD86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0679" y="1455734"/>
              <a:ext cx="431670" cy="432000"/>
            </a:xfrm>
            <a:prstGeom prst="donut">
              <a:avLst>
                <a:gd name="adj" fmla="val 4416"/>
              </a:avLst>
            </a:prstGeom>
            <a:solidFill>
              <a:srgbClr val="A2C918"/>
            </a:solidFill>
            <a:ln>
              <a:solidFill>
                <a:srgbClr val="A2C9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6" name="Circle: Hollow 25">
              <a:extLst>
                <a:ext uri="{FF2B5EF4-FFF2-40B4-BE49-F238E27FC236}">
                  <a16:creationId xmlns:a16="http://schemas.microsoft.com/office/drawing/2014/main" id="{7FA56357-B6CD-EA31-D68D-90DA819DE4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75523" y="2750556"/>
              <a:ext cx="431670" cy="432000"/>
            </a:xfrm>
            <a:prstGeom prst="donut">
              <a:avLst>
                <a:gd name="adj" fmla="val 4416"/>
              </a:avLst>
            </a:prstGeom>
            <a:solidFill>
              <a:srgbClr val="A2C918"/>
            </a:solidFill>
            <a:ln>
              <a:solidFill>
                <a:srgbClr val="A2C9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Circle: Hollow 26">
              <a:extLst>
                <a:ext uri="{FF2B5EF4-FFF2-40B4-BE49-F238E27FC236}">
                  <a16:creationId xmlns:a16="http://schemas.microsoft.com/office/drawing/2014/main" id="{0C621E83-AFC6-A464-1D22-5E410490CF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0679" y="4044200"/>
              <a:ext cx="431670" cy="432000"/>
            </a:xfrm>
            <a:prstGeom prst="donut">
              <a:avLst>
                <a:gd name="adj" fmla="val 4416"/>
              </a:avLst>
            </a:prstGeom>
            <a:solidFill>
              <a:srgbClr val="A2C918"/>
            </a:solidFill>
            <a:ln>
              <a:solidFill>
                <a:srgbClr val="A2C9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Circle: Hollow 27">
              <a:extLst>
                <a:ext uri="{FF2B5EF4-FFF2-40B4-BE49-F238E27FC236}">
                  <a16:creationId xmlns:a16="http://schemas.microsoft.com/office/drawing/2014/main" id="{EC22C1C1-5E57-D428-7C2A-66B3AFFFAD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0679" y="5340200"/>
              <a:ext cx="432000" cy="432000"/>
            </a:xfrm>
            <a:prstGeom prst="donut">
              <a:avLst>
                <a:gd name="adj" fmla="val 4416"/>
              </a:avLst>
            </a:prstGeom>
            <a:solidFill>
              <a:srgbClr val="A2C918"/>
            </a:solidFill>
            <a:ln>
              <a:solidFill>
                <a:srgbClr val="A2C9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D1518B7-D83F-E272-834B-837F372FD46B}"/>
                </a:ext>
              </a:extLst>
            </p:cNvPr>
            <p:cNvCxnSpPr>
              <a:cxnSpLocks/>
              <a:stCxn id="25" idx="4"/>
              <a:endCxn id="26" idx="0"/>
            </p:cNvCxnSpPr>
            <p:nvPr/>
          </p:nvCxnSpPr>
          <p:spPr>
            <a:xfrm flipH="1">
              <a:off x="11791358" y="1887734"/>
              <a:ext cx="5156" cy="862822"/>
            </a:xfrm>
            <a:prstGeom prst="line">
              <a:avLst/>
            </a:prstGeom>
            <a:ln w="38100">
              <a:solidFill>
                <a:srgbClr val="A2C9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DD8CCE6-9805-6578-3973-6BFABE01BBC8}"/>
                </a:ext>
              </a:extLst>
            </p:cNvPr>
            <p:cNvCxnSpPr>
              <a:cxnSpLocks/>
              <a:stCxn id="26" idx="4"/>
              <a:endCxn id="27" idx="0"/>
            </p:cNvCxnSpPr>
            <p:nvPr/>
          </p:nvCxnSpPr>
          <p:spPr>
            <a:xfrm>
              <a:off x="11791358" y="3182556"/>
              <a:ext cx="5156" cy="861644"/>
            </a:xfrm>
            <a:prstGeom prst="line">
              <a:avLst/>
            </a:prstGeom>
            <a:ln w="38100">
              <a:solidFill>
                <a:srgbClr val="A2C9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A7C0E1-1E4F-F2B3-96F2-D4840DA23C05}"/>
                </a:ext>
              </a:extLst>
            </p:cNvPr>
            <p:cNvCxnSpPr>
              <a:cxnSpLocks/>
              <a:stCxn id="27" idx="4"/>
              <a:endCxn id="28" idx="0"/>
            </p:cNvCxnSpPr>
            <p:nvPr/>
          </p:nvCxnSpPr>
          <p:spPr>
            <a:xfrm>
              <a:off x="11796514" y="4476200"/>
              <a:ext cx="165" cy="864000"/>
            </a:xfrm>
            <a:prstGeom prst="line">
              <a:avLst/>
            </a:prstGeom>
            <a:ln w="38100">
              <a:solidFill>
                <a:srgbClr val="A2C9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Google Shape;296;p4">
            <a:extLst>
              <a:ext uri="{FF2B5EF4-FFF2-40B4-BE49-F238E27FC236}">
                <a16:creationId xmlns:a16="http://schemas.microsoft.com/office/drawing/2014/main" id="{6C570524-D3C4-CF05-CB40-2138E8AD8A89}"/>
              </a:ext>
            </a:extLst>
          </p:cNvPr>
          <p:cNvSpPr txBox="1"/>
          <p:nvPr/>
        </p:nvSpPr>
        <p:spPr>
          <a:xfrm>
            <a:off x="485484" y="1262473"/>
            <a:ext cx="1075472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¿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Cómo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han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evolucionado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las 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ventas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en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el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tiempo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? ¿Hay 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competencia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entre 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marcas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?</a:t>
            </a:r>
            <a:endParaRPr sz="20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36" name="Google Shape;296;p4">
            <a:extLst>
              <a:ext uri="{FF2B5EF4-FFF2-40B4-BE49-F238E27FC236}">
                <a16:creationId xmlns:a16="http://schemas.microsoft.com/office/drawing/2014/main" id="{D4646DC0-3885-79E9-9DD6-A25FB3F507CD}"/>
              </a:ext>
            </a:extLst>
          </p:cNvPr>
          <p:cNvSpPr txBox="1"/>
          <p:nvPr/>
        </p:nvSpPr>
        <p:spPr>
          <a:xfrm>
            <a:off x="5846403" y="2442604"/>
            <a:ext cx="32747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0097A7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En Abril de 2018 </a:t>
            </a:r>
            <a:r>
              <a:rPr lang="es-ES" sz="1200" i="1" dirty="0" err="1">
                <a:solidFill>
                  <a:srgbClr val="0097A7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Dodot</a:t>
            </a:r>
            <a:r>
              <a:rPr lang="es-ES" sz="1200" dirty="0">
                <a:solidFill>
                  <a:srgbClr val="0097A7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empieza a superar a </a:t>
            </a:r>
            <a:r>
              <a:rPr lang="es-ES" sz="1200" i="1" dirty="0" err="1">
                <a:solidFill>
                  <a:srgbClr val="0097A7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Chelino</a:t>
            </a:r>
            <a:r>
              <a:rPr lang="es-ES" sz="1200" dirty="0">
                <a:solidFill>
                  <a:srgbClr val="0097A7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en volumen de ventas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D10F95-5F4F-02F4-6D3C-4A43D1A7A2B1}"/>
              </a:ext>
            </a:extLst>
          </p:cNvPr>
          <p:cNvCxnSpPr/>
          <p:nvPr/>
        </p:nvCxnSpPr>
        <p:spPr>
          <a:xfrm flipV="1">
            <a:off x="7315200" y="3038748"/>
            <a:ext cx="0" cy="2648116"/>
          </a:xfrm>
          <a:prstGeom prst="line">
            <a:avLst/>
          </a:prstGeom>
          <a:ln w="28575">
            <a:solidFill>
              <a:srgbClr val="A2C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AB6354B-B3DC-7C0B-AE98-0B1B98CC8EBE}"/>
              </a:ext>
            </a:extLst>
          </p:cNvPr>
          <p:cNvCxnSpPr>
            <a:cxnSpLocks/>
          </p:cNvCxnSpPr>
          <p:nvPr/>
        </p:nvCxnSpPr>
        <p:spPr>
          <a:xfrm flipH="1">
            <a:off x="6743700" y="2942328"/>
            <a:ext cx="476250" cy="251323"/>
          </a:xfrm>
          <a:prstGeom prst="straightConnector1">
            <a:avLst/>
          </a:prstGeom>
          <a:ln w="19050">
            <a:solidFill>
              <a:srgbClr val="A2C9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5D41DE5-C5CE-F19C-785A-258C4EF71B32}"/>
              </a:ext>
            </a:extLst>
          </p:cNvPr>
          <p:cNvCxnSpPr>
            <a:cxnSpLocks/>
          </p:cNvCxnSpPr>
          <p:nvPr/>
        </p:nvCxnSpPr>
        <p:spPr>
          <a:xfrm>
            <a:off x="7389799" y="2942328"/>
            <a:ext cx="476250" cy="251323"/>
          </a:xfrm>
          <a:prstGeom prst="straightConnector1">
            <a:avLst/>
          </a:prstGeom>
          <a:ln w="19050">
            <a:solidFill>
              <a:srgbClr val="A2C9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48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8868497-949D-46DF-995A-E53C95D5980C}"/>
              </a:ext>
            </a:extLst>
          </p:cNvPr>
          <p:cNvSpPr txBox="1"/>
          <p:nvPr/>
        </p:nvSpPr>
        <p:spPr>
          <a:xfrm>
            <a:off x="3863177" y="210688"/>
            <a:ext cx="2343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STORYTELLERS</a:t>
            </a: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CEB8BD13-026F-44D7-BD10-1740F7D4469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720" y="46170"/>
            <a:ext cx="1835457" cy="85225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DA3E950-0B28-4AC6-B7F2-F21DE9E9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AEB1C10-68B3-45FC-B81A-00BCA375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7</a:t>
            </a:fld>
            <a:endParaRPr lang="es-ES_tradnl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AB8D4A7-C6F5-02EB-18AA-811212F85F9F}"/>
              </a:ext>
            </a:extLst>
          </p:cNvPr>
          <p:cNvGrpSpPr/>
          <p:nvPr/>
        </p:nvGrpSpPr>
        <p:grpSpPr>
          <a:xfrm>
            <a:off x="11575523" y="1455734"/>
            <a:ext cx="437156" cy="4316466"/>
            <a:chOff x="11575523" y="1455734"/>
            <a:chExt cx="437156" cy="4316466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9FD625F-C558-9B22-C424-F0079C4EBBC5}"/>
                </a:ext>
              </a:extLst>
            </p:cNvPr>
            <p:cNvGrpSpPr/>
            <p:nvPr/>
          </p:nvGrpSpPr>
          <p:grpSpPr>
            <a:xfrm>
              <a:off x="11575523" y="1455734"/>
              <a:ext cx="437156" cy="4316466"/>
              <a:chOff x="11575523" y="1455734"/>
              <a:chExt cx="437156" cy="4316466"/>
            </a:xfrm>
          </p:grpSpPr>
          <p:sp>
            <p:nvSpPr>
              <p:cNvPr id="68" name="Circle: Hollow 67">
                <a:extLst>
                  <a:ext uri="{FF2B5EF4-FFF2-40B4-BE49-F238E27FC236}">
                    <a16:creationId xmlns:a16="http://schemas.microsoft.com/office/drawing/2014/main" id="{D4891CB2-43A3-D6F7-6D3F-B48357BD6C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580679" y="1455734"/>
                <a:ext cx="431670" cy="432000"/>
              </a:xfrm>
              <a:prstGeom prst="donut">
                <a:avLst>
                  <a:gd name="adj" fmla="val 4416"/>
                </a:avLst>
              </a:prstGeom>
              <a:solidFill>
                <a:srgbClr val="A2C918"/>
              </a:solidFill>
              <a:ln>
                <a:solidFill>
                  <a:srgbClr val="A2C9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Circle: Hollow 68">
                <a:extLst>
                  <a:ext uri="{FF2B5EF4-FFF2-40B4-BE49-F238E27FC236}">
                    <a16:creationId xmlns:a16="http://schemas.microsoft.com/office/drawing/2014/main" id="{35778BA3-1EE2-A91D-1B53-15954DD6FA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575523" y="2750556"/>
                <a:ext cx="431670" cy="432000"/>
              </a:xfrm>
              <a:prstGeom prst="donut">
                <a:avLst>
                  <a:gd name="adj" fmla="val 4416"/>
                </a:avLst>
              </a:prstGeom>
              <a:solidFill>
                <a:srgbClr val="A2C918"/>
              </a:solidFill>
              <a:ln>
                <a:solidFill>
                  <a:srgbClr val="A2C9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Circle: Hollow 69">
                <a:extLst>
                  <a:ext uri="{FF2B5EF4-FFF2-40B4-BE49-F238E27FC236}">
                    <a16:creationId xmlns:a16="http://schemas.microsoft.com/office/drawing/2014/main" id="{470F86C0-CD25-AF77-B98C-08BB60977D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580679" y="4044200"/>
                <a:ext cx="431670" cy="432000"/>
              </a:xfrm>
              <a:prstGeom prst="donut">
                <a:avLst>
                  <a:gd name="adj" fmla="val 4416"/>
                </a:avLst>
              </a:prstGeom>
              <a:solidFill>
                <a:srgbClr val="A2C918"/>
              </a:solidFill>
              <a:ln>
                <a:solidFill>
                  <a:srgbClr val="A2C9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Circle: Hollow 70">
                <a:extLst>
                  <a:ext uri="{FF2B5EF4-FFF2-40B4-BE49-F238E27FC236}">
                    <a16:creationId xmlns:a16="http://schemas.microsoft.com/office/drawing/2014/main" id="{E2411537-A6DF-89B6-DC14-6E0989B660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580679" y="5340200"/>
                <a:ext cx="432000" cy="432000"/>
              </a:xfrm>
              <a:prstGeom prst="donut">
                <a:avLst>
                  <a:gd name="adj" fmla="val 4416"/>
                </a:avLst>
              </a:prstGeom>
              <a:solidFill>
                <a:srgbClr val="A2C918"/>
              </a:solidFill>
              <a:ln>
                <a:solidFill>
                  <a:srgbClr val="A2C9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3BF3E843-CC2B-0CD6-C328-DAAB8A324EE2}"/>
                  </a:ext>
                </a:extLst>
              </p:cNvPr>
              <p:cNvCxnSpPr>
                <a:cxnSpLocks/>
                <a:stCxn id="68" idx="4"/>
                <a:endCxn id="69" idx="0"/>
              </p:cNvCxnSpPr>
              <p:nvPr/>
            </p:nvCxnSpPr>
            <p:spPr>
              <a:xfrm flipH="1">
                <a:off x="11791358" y="1887734"/>
                <a:ext cx="5156" cy="862822"/>
              </a:xfrm>
              <a:prstGeom prst="line">
                <a:avLst/>
              </a:prstGeom>
              <a:ln w="38100">
                <a:solidFill>
                  <a:srgbClr val="A2C9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14977DA-5A1C-EDD1-4E67-AE6588DA9A32}"/>
                  </a:ext>
                </a:extLst>
              </p:cNvPr>
              <p:cNvCxnSpPr>
                <a:cxnSpLocks/>
                <a:stCxn id="69" idx="4"/>
                <a:endCxn id="70" idx="0"/>
              </p:cNvCxnSpPr>
              <p:nvPr/>
            </p:nvCxnSpPr>
            <p:spPr>
              <a:xfrm>
                <a:off x="11791358" y="3182556"/>
                <a:ext cx="5156" cy="861644"/>
              </a:xfrm>
              <a:prstGeom prst="line">
                <a:avLst/>
              </a:prstGeom>
              <a:ln w="38100">
                <a:solidFill>
                  <a:srgbClr val="A2C9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C1E0B61A-2A59-815F-D394-AE181B3BC924}"/>
                  </a:ext>
                </a:extLst>
              </p:cNvPr>
              <p:cNvCxnSpPr>
                <a:cxnSpLocks/>
                <a:stCxn id="70" idx="4"/>
                <a:endCxn id="71" idx="0"/>
              </p:cNvCxnSpPr>
              <p:nvPr/>
            </p:nvCxnSpPr>
            <p:spPr>
              <a:xfrm>
                <a:off x="11796514" y="4476200"/>
                <a:ext cx="165" cy="864000"/>
              </a:xfrm>
              <a:prstGeom prst="line">
                <a:avLst/>
              </a:prstGeom>
              <a:ln w="38100">
                <a:solidFill>
                  <a:srgbClr val="A2C9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9" name="Google Shape;134;p14">
              <a:extLst>
                <a:ext uri="{FF2B5EF4-FFF2-40B4-BE49-F238E27FC236}">
                  <a16:creationId xmlns:a16="http://schemas.microsoft.com/office/drawing/2014/main" id="{DBB03D7C-7571-9A7E-0FDE-F57397F4A334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661471" y="2836367"/>
              <a:ext cx="268511" cy="2685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135;p14">
              <a:extLst>
                <a:ext uri="{FF2B5EF4-FFF2-40B4-BE49-F238E27FC236}">
                  <a16:creationId xmlns:a16="http://schemas.microsoft.com/office/drawing/2014/main" id="{F70815D9-6528-5554-7439-84FC91A320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68763" y="2836367"/>
              <a:ext cx="108000" cy="85416"/>
            </a:xfrm>
            <a:prstGeom prst="rect">
              <a:avLst/>
            </a:prstGeom>
            <a:solidFill>
              <a:srgbClr val="F4F6F9"/>
            </a:solidFill>
            <a:ln w="9525" cap="flat" cmpd="sng">
              <a:solidFill>
                <a:srgbClr val="F4F6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" name="Google Shape;296;p4">
            <a:extLst>
              <a:ext uri="{FF2B5EF4-FFF2-40B4-BE49-F238E27FC236}">
                <a16:creationId xmlns:a16="http://schemas.microsoft.com/office/drawing/2014/main" id="{DAE205BB-A9B5-D3E6-B57C-EB8617D8A2B7}"/>
              </a:ext>
            </a:extLst>
          </p:cNvPr>
          <p:cNvSpPr txBox="1"/>
          <p:nvPr/>
        </p:nvSpPr>
        <p:spPr>
          <a:xfrm>
            <a:off x="718639" y="1234606"/>
            <a:ext cx="1075472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¿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Cuál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será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la 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tendencia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futura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?</a:t>
            </a:r>
            <a:endParaRPr sz="20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pic>
        <p:nvPicPr>
          <p:cNvPr id="23" name="Imagen 22" descr="Interfaz de usuario gráfica, Gráfico, Gráfico de líneas&#10;&#10;Descripción generada automáticamente">
            <a:extLst>
              <a:ext uri="{FF2B5EF4-FFF2-40B4-BE49-F238E27FC236}">
                <a16:creationId xmlns:a16="http://schemas.microsoft.com/office/drawing/2014/main" id="{6980A707-AD2A-EFBD-B094-A8CE5196E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3177" y="1559389"/>
            <a:ext cx="7137967" cy="2436123"/>
          </a:xfrm>
          <a:prstGeom prst="rect">
            <a:avLst/>
          </a:prstGeom>
        </p:spPr>
      </p:pic>
      <p:pic>
        <p:nvPicPr>
          <p:cNvPr id="25" name="Imagen 24" descr="Interfaz de usuario gráfica, Gráfico, Gráfico de líneas&#10;&#10;Descripción generada automáticamente">
            <a:extLst>
              <a:ext uri="{FF2B5EF4-FFF2-40B4-BE49-F238E27FC236}">
                <a16:creationId xmlns:a16="http://schemas.microsoft.com/office/drawing/2014/main" id="{D2CE2A91-EA50-8919-3DDC-C227670F9A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3753" y="3995512"/>
            <a:ext cx="7296814" cy="2178639"/>
          </a:xfrm>
          <a:prstGeom prst="rect">
            <a:avLst/>
          </a:prstGeom>
        </p:spPr>
      </p:pic>
      <p:pic>
        <p:nvPicPr>
          <p:cNvPr id="27" name="Imagen 2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2273B11C-6466-7BD2-C091-6EE5959DE1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4183" y="1832639"/>
            <a:ext cx="1397346" cy="400070"/>
          </a:xfrm>
          <a:prstGeom prst="rect">
            <a:avLst/>
          </a:prstGeom>
        </p:spPr>
      </p:pic>
      <p:sp>
        <p:nvSpPr>
          <p:cNvPr id="39" name="Google Shape;296;p4">
            <a:extLst>
              <a:ext uri="{FF2B5EF4-FFF2-40B4-BE49-F238E27FC236}">
                <a16:creationId xmlns:a16="http://schemas.microsoft.com/office/drawing/2014/main" id="{8CB08F87-2C11-AF39-EB90-22B479F9B892}"/>
              </a:ext>
            </a:extLst>
          </p:cNvPr>
          <p:cNvSpPr txBox="1"/>
          <p:nvPr/>
        </p:nvSpPr>
        <p:spPr>
          <a:xfrm>
            <a:off x="1190856" y="2797655"/>
            <a:ext cx="2244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>
                <a:solidFill>
                  <a:srgbClr val="75E9C5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Dodot</a:t>
            </a:r>
            <a:endParaRPr lang="es-ES" dirty="0">
              <a:solidFill>
                <a:srgbClr val="75E9C5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40" name="Google Shape;296;p4">
            <a:extLst>
              <a:ext uri="{FF2B5EF4-FFF2-40B4-BE49-F238E27FC236}">
                <a16:creationId xmlns:a16="http://schemas.microsoft.com/office/drawing/2014/main" id="{4D356357-46BB-E49A-BB4D-ADAE354C82D3}"/>
              </a:ext>
            </a:extLst>
          </p:cNvPr>
          <p:cNvSpPr txBox="1"/>
          <p:nvPr/>
        </p:nvSpPr>
        <p:spPr>
          <a:xfrm>
            <a:off x="1190856" y="4908200"/>
            <a:ext cx="2244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>
                <a:solidFill>
                  <a:srgbClr val="75E9C5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Chelino</a:t>
            </a:r>
            <a:endParaRPr lang="es-ES" dirty="0">
              <a:solidFill>
                <a:srgbClr val="75E9C5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7BE4E65F-C266-94CB-2BB6-4F58D61DF329}"/>
              </a:ext>
            </a:extLst>
          </p:cNvPr>
          <p:cNvCxnSpPr>
            <a:cxnSpLocks/>
          </p:cNvCxnSpPr>
          <p:nvPr/>
        </p:nvCxnSpPr>
        <p:spPr>
          <a:xfrm>
            <a:off x="2809510" y="2930245"/>
            <a:ext cx="772224" cy="0"/>
          </a:xfrm>
          <a:prstGeom prst="straightConnector1">
            <a:avLst/>
          </a:prstGeom>
          <a:ln w="28575">
            <a:solidFill>
              <a:srgbClr val="75E9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CBFC90BB-5B72-F280-208D-D399163D7DED}"/>
              </a:ext>
            </a:extLst>
          </p:cNvPr>
          <p:cNvCxnSpPr>
            <a:cxnSpLocks/>
          </p:cNvCxnSpPr>
          <p:nvPr/>
        </p:nvCxnSpPr>
        <p:spPr>
          <a:xfrm>
            <a:off x="2809510" y="5081566"/>
            <a:ext cx="772224" cy="0"/>
          </a:xfrm>
          <a:prstGeom prst="straightConnector1">
            <a:avLst/>
          </a:prstGeom>
          <a:ln w="28575">
            <a:solidFill>
              <a:srgbClr val="75E9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A17492B5-F04C-363E-CD73-BE35A5A39647}"/>
              </a:ext>
            </a:extLst>
          </p:cNvPr>
          <p:cNvCxnSpPr>
            <a:cxnSpLocks/>
          </p:cNvCxnSpPr>
          <p:nvPr/>
        </p:nvCxnSpPr>
        <p:spPr>
          <a:xfrm>
            <a:off x="9219835" y="2426045"/>
            <a:ext cx="0" cy="453030"/>
          </a:xfrm>
          <a:prstGeom prst="straightConnector1">
            <a:avLst/>
          </a:prstGeom>
          <a:ln w="19050">
            <a:solidFill>
              <a:srgbClr val="75E9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10D36B62-B5E0-AFB3-D171-01CA11E2DE8B}"/>
              </a:ext>
            </a:extLst>
          </p:cNvPr>
          <p:cNvCxnSpPr>
            <a:cxnSpLocks/>
          </p:cNvCxnSpPr>
          <p:nvPr/>
        </p:nvCxnSpPr>
        <p:spPr>
          <a:xfrm>
            <a:off x="9374449" y="4908200"/>
            <a:ext cx="0" cy="541036"/>
          </a:xfrm>
          <a:prstGeom prst="straightConnector1">
            <a:avLst/>
          </a:prstGeom>
          <a:ln w="19050">
            <a:solidFill>
              <a:srgbClr val="75E9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F003A04-FC12-21B3-EADA-F1368B7EBD02}"/>
              </a:ext>
            </a:extLst>
          </p:cNvPr>
          <p:cNvSpPr/>
          <p:nvPr/>
        </p:nvSpPr>
        <p:spPr>
          <a:xfrm>
            <a:off x="3783753" y="1832639"/>
            <a:ext cx="7412071" cy="4445498"/>
          </a:xfrm>
          <a:prstGeom prst="rect">
            <a:avLst/>
          </a:prstGeom>
          <a:solidFill>
            <a:srgbClr val="F5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 descr="Interfaz de usuario gráfica, Gráfico, Gráfico de líneas&#10;&#10;Descripción generada automáticamente">
            <a:extLst>
              <a:ext uri="{FF2B5EF4-FFF2-40B4-BE49-F238E27FC236}">
                <a16:creationId xmlns:a16="http://schemas.microsoft.com/office/drawing/2014/main" id="{BD89CAE8-9B64-5F14-E3A4-3E35B86D2E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210" y="2510189"/>
            <a:ext cx="10917042" cy="336657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4A7B06D-B955-AB28-EADA-542476F4FC69}"/>
              </a:ext>
            </a:extLst>
          </p:cNvPr>
          <p:cNvSpPr txBox="1"/>
          <p:nvPr/>
        </p:nvSpPr>
        <p:spPr>
          <a:xfrm>
            <a:off x="3930631" y="2612989"/>
            <a:ext cx="238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75E9C5"/>
                </a:solidFill>
              </a:rPr>
              <a:t>Ventas en Portugal</a:t>
            </a:r>
          </a:p>
        </p:txBody>
      </p:sp>
      <p:cxnSp>
        <p:nvCxnSpPr>
          <p:cNvPr id="41" name="Straight Arrow Connector 47">
            <a:extLst>
              <a:ext uri="{FF2B5EF4-FFF2-40B4-BE49-F238E27FC236}">
                <a16:creationId xmlns:a16="http://schemas.microsoft.com/office/drawing/2014/main" id="{0E6E0A4A-8275-4DBF-3817-17BBA3DC60DE}"/>
              </a:ext>
            </a:extLst>
          </p:cNvPr>
          <p:cNvCxnSpPr>
            <a:cxnSpLocks/>
          </p:cNvCxnSpPr>
          <p:nvPr/>
        </p:nvCxnSpPr>
        <p:spPr>
          <a:xfrm flipV="1">
            <a:off x="5451528" y="2797655"/>
            <a:ext cx="2503752" cy="1837867"/>
          </a:xfrm>
          <a:prstGeom prst="straightConnector1">
            <a:avLst/>
          </a:prstGeom>
          <a:ln w="19050">
            <a:solidFill>
              <a:srgbClr val="A2C9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7">
            <a:extLst>
              <a:ext uri="{FF2B5EF4-FFF2-40B4-BE49-F238E27FC236}">
                <a16:creationId xmlns:a16="http://schemas.microsoft.com/office/drawing/2014/main" id="{8452CF73-CEEE-4C13-0CC4-44666A26B41A}"/>
              </a:ext>
            </a:extLst>
          </p:cNvPr>
          <p:cNvCxnSpPr>
            <a:cxnSpLocks/>
          </p:cNvCxnSpPr>
          <p:nvPr/>
        </p:nvCxnSpPr>
        <p:spPr>
          <a:xfrm>
            <a:off x="1795346" y="4885642"/>
            <a:ext cx="3328465" cy="0"/>
          </a:xfrm>
          <a:prstGeom prst="straightConnector1">
            <a:avLst/>
          </a:prstGeom>
          <a:ln w="19050">
            <a:solidFill>
              <a:srgbClr val="A2C9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5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/>
      <p:bldP spid="40" grpId="0"/>
      <p:bldP spid="11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8868497-949D-46DF-995A-E53C95D5980C}"/>
              </a:ext>
            </a:extLst>
          </p:cNvPr>
          <p:cNvSpPr txBox="1"/>
          <p:nvPr/>
        </p:nvSpPr>
        <p:spPr>
          <a:xfrm>
            <a:off x="3863177" y="210688"/>
            <a:ext cx="2343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STORYTELLERS</a:t>
            </a: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CEB8BD13-026F-44D7-BD10-1740F7D4469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720" y="46170"/>
            <a:ext cx="1835457" cy="85225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80C3860-9630-42E4-BB15-318A6444E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CA4FEFD-2AB3-4EC8-A66E-367E6021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8</a:t>
            </a:fld>
            <a:endParaRPr lang="es-ES_tradnl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67611E-9176-D936-ED81-54DC4A972DF9}"/>
              </a:ext>
            </a:extLst>
          </p:cNvPr>
          <p:cNvGrpSpPr/>
          <p:nvPr/>
        </p:nvGrpSpPr>
        <p:grpSpPr>
          <a:xfrm>
            <a:off x="11575523" y="1455734"/>
            <a:ext cx="437156" cy="4316466"/>
            <a:chOff x="11575523" y="1455734"/>
            <a:chExt cx="437156" cy="431646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67745FD-F837-233B-FA61-2B4E8941A5BA}"/>
                </a:ext>
              </a:extLst>
            </p:cNvPr>
            <p:cNvGrpSpPr/>
            <p:nvPr/>
          </p:nvGrpSpPr>
          <p:grpSpPr>
            <a:xfrm>
              <a:off x="11575523" y="1455734"/>
              <a:ext cx="437156" cy="4316466"/>
              <a:chOff x="11575523" y="1455734"/>
              <a:chExt cx="437156" cy="4316466"/>
            </a:xfrm>
          </p:grpSpPr>
          <p:sp>
            <p:nvSpPr>
              <p:cNvPr id="14" name="Circle: Hollow 13">
                <a:extLst>
                  <a:ext uri="{FF2B5EF4-FFF2-40B4-BE49-F238E27FC236}">
                    <a16:creationId xmlns:a16="http://schemas.microsoft.com/office/drawing/2014/main" id="{79B579EE-90FA-33E9-6641-C2B9D542AF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580679" y="1455734"/>
                <a:ext cx="431670" cy="432000"/>
              </a:xfrm>
              <a:prstGeom prst="donut">
                <a:avLst>
                  <a:gd name="adj" fmla="val 4416"/>
                </a:avLst>
              </a:prstGeom>
              <a:solidFill>
                <a:srgbClr val="A2C918"/>
              </a:solidFill>
              <a:ln>
                <a:solidFill>
                  <a:srgbClr val="A2C9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Circle: Hollow 14">
                <a:extLst>
                  <a:ext uri="{FF2B5EF4-FFF2-40B4-BE49-F238E27FC236}">
                    <a16:creationId xmlns:a16="http://schemas.microsoft.com/office/drawing/2014/main" id="{1884C1D8-F1B6-53D6-EC6B-B02F9775F9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575523" y="2750556"/>
                <a:ext cx="431670" cy="432000"/>
              </a:xfrm>
              <a:prstGeom prst="donut">
                <a:avLst>
                  <a:gd name="adj" fmla="val 4416"/>
                </a:avLst>
              </a:prstGeom>
              <a:solidFill>
                <a:srgbClr val="A2C918"/>
              </a:solidFill>
              <a:ln>
                <a:solidFill>
                  <a:srgbClr val="A2C9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ircle: Hollow 15">
                <a:extLst>
                  <a:ext uri="{FF2B5EF4-FFF2-40B4-BE49-F238E27FC236}">
                    <a16:creationId xmlns:a16="http://schemas.microsoft.com/office/drawing/2014/main" id="{8AFF2E70-6AAF-CEB6-FBBF-2B083A5004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580679" y="4044200"/>
                <a:ext cx="431670" cy="432000"/>
              </a:xfrm>
              <a:prstGeom prst="donut">
                <a:avLst>
                  <a:gd name="adj" fmla="val 4416"/>
                </a:avLst>
              </a:prstGeom>
              <a:solidFill>
                <a:srgbClr val="A2C918"/>
              </a:solidFill>
              <a:ln>
                <a:solidFill>
                  <a:srgbClr val="A2C9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ircle: Hollow 16">
                <a:extLst>
                  <a:ext uri="{FF2B5EF4-FFF2-40B4-BE49-F238E27FC236}">
                    <a16:creationId xmlns:a16="http://schemas.microsoft.com/office/drawing/2014/main" id="{7073DC45-C410-23FF-A982-F165501B29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580679" y="5340200"/>
                <a:ext cx="432000" cy="432000"/>
              </a:xfrm>
              <a:prstGeom prst="donut">
                <a:avLst>
                  <a:gd name="adj" fmla="val 4416"/>
                </a:avLst>
              </a:prstGeom>
              <a:solidFill>
                <a:srgbClr val="A2C918"/>
              </a:solidFill>
              <a:ln>
                <a:solidFill>
                  <a:srgbClr val="A2C9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454651D-1679-0924-F2EA-43A00064BCB5}"/>
                  </a:ext>
                </a:extLst>
              </p:cNvPr>
              <p:cNvCxnSpPr>
                <a:cxnSpLocks/>
                <a:stCxn id="14" idx="4"/>
                <a:endCxn id="15" idx="0"/>
              </p:cNvCxnSpPr>
              <p:nvPr/>
            </p:nvCxnSpPr>
            <p:spPr>
              <a:xfrm flipH="1">
                <a:off x="11791358" y="1887734"/>
                <a:ext cx="5156" cy="862822"/>
              </a:xfrm>
              <a:prstGeom prst="line">
                <a:avLst/>
              </a:prstGeom>
              <a:ln w="38100">
                <a:solidFill>
                  <a:srgbClr val="A2C9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0F152E7-4BE0-8BF9-140F-9096C42E81CF}"/>
                  </a:ext>
                </a:extLst>
              </p:cNvPr>
              <p:cNvCxnSpPr>
                <a:cxnSpLocks/>
                <a:stCxn id="15" idx="4"/>
                <a:endCxn id="16" idx="0"/>
              </p:cNvCxnSpPr>
              <p:nvPr/>
            </p:nvCxnSpPr>
            <p:spPr>
              <a:xfrm>
                <a:off x="11791358" y="3182556"/>
                <a:ext cx="5156" cy="861644"/>
              </a:xfrm>
              <a:prstGeom prst="line">
                <a:avLst/>
              </a:prstGeom>
              <a:ln w="38100">
                <a:solidFill>
                  <a:srgbClr val="A2C9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5DEC04D-D3C9-82F8-5633-70AEFB46C6AC}"/>
                  </a:ext>
                </a:extLst>
              </p:cNvPr>
              <p:cNvCxnSpPr>
                <a:cxnSpLocks/>
                <a:stCxn id="16" idx="4"/>
                <a:endCxn id="17" idx="0"/>
              </p:cNvCxnSpPr>
              <p:nvPr/>
            </p:nvCxnSpPr>
            <p:spPr>
              <a:xfrm>
                <a:off x="11796514" y="4476200"/>
                <a:ext cx="165" cy="864000"/>
              </a:xfrm>
              <a:prstGeom prst="line">
                <a:avLst/>
              </a:prstGeom>
              <a:ln w="38100">
                <a:solidFill>
                  <a:srgbClr val="A2C9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Google Shape;136;p14">
              <a:extLst>
                <a:ext uri="{FF2B5EF4-FFF2-40B4-BE49-F238E27FC236}">
                  <a16:creationId xmlns:a16="http://schemas.microsoft.com/office/drawing/2014/main" id="{4358886A-E88D-1E22-EE72-DF79E90D45D2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652679" y="4108373"/>
              <a:ext cx="288000" cy="28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Google Shape;296;p4">
            <a:extLst>
              <a:ext uri="{FF2B5EF4-FFF2-40B4-BE49-F238E27FC236}">
                <a16:creationId xmlns:a16="http://schemas.microsoft.com/office/drawing/2014/main" id="{FA73D57D-7D5B-6874-793E-525E8B3E3B53}"/>
              </a:ext>
            </a:extLst>
          </p:cNvPr>
          <p:cNvSpPr txBox="1"/>
          <p:nvPr/>
        </p:nvSpPr>
        <p:spPr>
          <a:xfrm>
            <a:off x="718639" y="1234606"/>
            <a:ext cx="1075472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¿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Quiénes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son 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nuestros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clientes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?</a:t>
            </a:r>
            <a:endParaRPr sz="20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pic>
        <p:nvPicPr>
          <p:cNvPr id="26" name="Imagen 25" descr="Gráfico, Gráfico circular&#10;&#10;Descripción generada automáticamente">
            <a:extLst>
              <a:ext uri="{FF2B5EF4-FFF2-40B4-BE49-F238E27FC236}">
                <a16:creationId xmlns:a16="http://schemas.microsoft.com/office/drawing/2014/main" id="{3B5A0857-CFC7-25E1-08FC-145AC7A270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6124" y="2380397"/>
            <a:ext cx="3859234" cy="3327605"/>
          </a:xfrm>
          <a:prstGeom prst="rect">
            <a:avLst/>
          </a:prstGeom>
        </p:spPr>
      </p:pic>
      <p:pic>
        <p:nvPicPr>
          <p:cNvPr id="22" name="Imagen 21" descr="Gráfico, Gráfico circular&#10;&#10;Descripción generada automáticamente">
            <a:extLst>
              <a:ext uri="{FF2B5EF4-FFF2-40B4-BE49-F238E27FC236}">
                <a16:creationId xmlns:a16="http://schemas.microsoft.com/office/drawing/2014/main" id="{BC6D2A4D-4322-CB92-27EA-F58E159E77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3730" y="2395662"/>
            <a:ext cx="4087648" cy="3344439"/>
          </a:xfrm>
          <a:prstGeom prst="rect">
            <a:avLst/>
          </a:prstGeom>
        </p:spPr>
      </p:pic>
      <p:pic>
        <p:nvPicPr>
          <p:cNvPr id="11" name="Imagen 10" descr="Gráfico, Gráfico circular&#10;&#10;Descripción generada automáticamente">
            <a:extLst>
              <a:ext uri="{FF2B5EF4-FFF2-40B4-BE49-F238E27FC236}">
                <a16:creationId xmlns:a16="http://schemas.microsoft.com/office/drawing/2014/main" id="{C562C85A-8E00-C39D-CD74-06A9784EBE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521" y="2371542"/>
            <a:ext cx="3859234" cy="3345316"/>
          </a:xfrm>
          <a:prstGeom prst="rect">
            <a:avLst/>
          </a:prstGeom>
        </p:spPr>
      </p:pic>
      <p:pic>
        <p:nvPicPr>
          <p:cNvPr id="28" name="Imagen 27" descr="Gráfico, Gráfico circular&#10;&#10;Descripción generada automáticamente">
            <a:extLst>
              <a:ext uri="{FF2B5EF4-FFF2-40B4-BE49-F238E27FC236}">
                <a16:creationId xmlns:a16="http://schemas.microsoft.com/office/drawing/2014/main" id="{D9762C7D-89D3-07C8-BD62-6BC2175ED82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1723" b="92843"/>
          <a:stretch/>
        </p:blipFill>
        <p:spPr>
          <a:xfrm>
            <a:off x="3863177" y="2371542"/>
            <a:ext cx="2031426" cy="246398"/>
          </a:xfrm>
          <a:prstGeom prst="rect">
            <a:avLst/>
          </a:prstGeom>
        </p:spPr>
      </p:pic>
      <p:pic>
        <p:nvPicPr>
          <p:cNvPr id="9" name="Imagen 8" descr="Gráfico, Gráfico circular&#10;&#10;Descripción generada automáticamente">
            <a:extLst>
              <a:ext uri="{FF2B5EF4-FFF2-40B4-BE49-F238E27FC236}">
                <a16:creationId xmlns:a16="http://schemas.microsoft.com/office/drawing/2014/main" id="{F8761C2B-02A2-32A7-4E36-7E23CA18F9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1378" y="2413471"/>
            <a:ext cx="3682818" cy="335872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BE0D45A-CB94-451A-C7EC-0D4E1A017BAA}"/>
              </a:ext>
            </a:extLst>
          </p:cNvPr>
          <p:cNvSpPr/>
          <p:nvPr/>
        </p:nvSpPr>
        <p:spPr>
          <a:xfrm>
            <a:off x="11353800" y="4252373"/>
            <a:ext cx="221558" cy="505365"/>
          </a:xfrm>
          <a:prstGeom prst="rect">
            <a:avLst/>
          </a:prstGeom>
          <a:solidFill>
            <a:srgbClr val="F4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85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8868497-949D-46DF-995A-E53C95D5980C}"/>
              </a:ext>
            </a:extLst>
          </p:cNvPr>
          <p:cNvSpPr txBox="1"/>
          <p:nvPr/>
        </p:nvSpPr>
        <p:spPr>
          <a:xfrm>
            <a:off x="3863177" y="210688"/>
            <a:ext cx="2343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STORYTELLERS</a:t>
            </a: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CEB8BD13-026F-44D7-BD10-1740F7D4469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720" y="46170"/>
            <a:ext cx="1835457" cy="85225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8535C58-1EC8-4726-8C56-106F9CB7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B0BA488-BCA3-40C0-A167-35140111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9</a:t>
            </a:fld>
            <a:endParaRPr lang="es-ES_tradnl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344C5D6-B7B6-A73B-419B-0DFA951BAFDC}"/>
              </a:ext>
            </a:extLst>
          </p:cNvPr>
          <p:cNvGrpSpPr/>
          <p:nvPr/>
        </p:nvGrpSpPr>
        <p:grpSpPr>
          <a:xfrm>
            <a:off x="11575523" y="1455734"/>
            <a:ext cx="437156" cy="4316466"/>
            <a:chOff x="11575523" y="1455734"/>
            <a:chExt cx="437156" cy="431646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8585A7C-4F8B-682E-9557-5C1A1D5A2090}"/>
                </a:ext>
              </a:extLst>
            </p:cNvPr>
            <p:cNvGrpSpPr/>
            <p:nvPr/>
          </p:nvGrpSpPr>
          <p:grpSpPr>
            <a:xfrm>
              <a:off x="11575523" y="1455734"/>
              <a:ext cx="437156" cy="4316466"/>
              <a:chOff x="11575523" y="1455734"/>
              <a:chExt cx="437156" cy="4316466"/>
            </a:xfrm>
          </p:grpSpPr>
          <p:sp>
            <p:nvSpPr>
              <p:cNvPr id="48" name="Circle: Hollow 47">
                <a:extLst>
                  <a:ext uri="{FF2B5EF4-FFF2-40B4-BE49-F238E27FC236}">
                    <a16:creationId xmlns:a16="http://schemas.microsoft.com/office/drawing/2014/main" id="{1D172C96-569E-D5F2-65AB-6739FFD2DB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580679" y="1455734"/>
                <a:ext cx="431670" cy="432000"/>
              </a:xfrm>
              <a:prstGeom prst="donut">
                <a:avLst>
                  <a:gd name="adj" fmla="val 4416"/>
                </a:avLst>
              </a:prstGeom>
              <a:solidFill>
                <a:srgbClr val="A2C918"/>
              </a:solidFill>
              <a:ln>
                <a:solidFill>
                  <a:srgbClr val="A2C9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Circle: Hollow 48">
                <a:extLst>
                  <a:ext uri="{FF2B5EF4-FFF2-40B4-BE49-F238E27FC236}">
                    <a16:creationId xmlns:a16="http://schemas.microsoft.com/office/drawing/2014/main" id="{ADB76232-041F-4186-730C-5D7630098B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575523" y="2750556"/>
                <a:ext cx="431670" cy="432000"/>
              </a:xfrm>
              <a:prstGeom prst="donut">
                <a:avLst>
                  <a:gd name="adj" fmla="val 4416"/>
                </a:avLst>
              </a:prstGeom>
              <a:solidFill>
                <a:srgbClr val="A2C918"/>
              </a:solidFill>
              <a:ln>
                <a:solidFill>
                  <a:srgbClr val="A2C9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Circle: Hollow 49">
                <a:extLst>
                  <a:ext uri="{FF2B5EF4-FFF2-40B4-BE49-F238E27FC236}">
                    <a16:creationId xmlns:a16="http://schemas.microsoft.com/office/drawing/2014/main" id="{00C1B67B-BE0C-2BB9-6A08-9D8D621A23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580679" y="4044200"/>
                <a:ext cx="431670" cy="432000"/>
              </a:xfrm>
              <a:prstGeom prst="donut">
                <a:avLst>
                  <a:gd name="adj" fmla="val 4416"/>
                </a:avLst>
              </a:prstGeom>
              <a:solidFill>
                <a:srgbClr val="A2C918"/>
              </a:solidFill>
              <a:ln>
                <a:solidFill>
                  <a:srgbClr val="A2C9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Circle: Hollow 50">
                <a:extLst>
                  <a:ext uri="{FF2B5EF4-FFF2-40B4-BE49-F238E27FC236}">
                    <a16:creationId xmlns:a16="http://schemas.microsoft.com/office/drawing/2014/main" id="{95FBB2D1-800E-1A5A-8C47-6EF370F559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580679" y="5340200"/>
                <a:ext cx="432000" cy="432000"/>
              </a:xfrm>
              <a:prstGeom prst="donut">
                <a:avLst>
                  <a:gd name="adj" fmla="val 4416"/>
                </a:avLst>
              </a:prstGeom>
              <a:solidFill>
                <a:srgbClr val="A2C918"/>
              </a:solidFill>
              <a:ln>
                <a:solidFill>
                  <a:srgbClr val="A2C9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19FA8328-4AA4-47F4-2165-6158AF218A95}"/>
                  </a:ext>
                </a:extLst>
              </p:cNvPr>
              <p:cNvCxnSpPr>
                <a:cxnSpLocks/>
                <a:stCxn id="48" idx="4"/>
                <a:endCxn id="49" idx="0"/>
              </p:cNvCxnSpPr>
              <p:nvPr/>
            </p:nvCxnSpPr>
            <p:spPr>
              <a:xfrm flipH="1">
                <a:off x="11791358" y="1887734"/>
                <a:ext cx="5156" cy="862822"/>
              </a:xfrm>
              <a:prstGeom prst="line">
                <a:avLst/>
              </a:prstGeom>
              <a:ln w="38100">
                <a:solidFill>
                  <a:srgbClr val="A2C9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1E70E16-A85F-2BA7-1125-A569CF356E20}"/>
                  </a:ext>
                </a:extLst>
              </p:cNvPr>
              <p:cNvCxnSpPr>
                <a:cxnSpLocks/>
                <a:stCxn id="49" idx="4"/>
                <a:endCxn id="50" idx="0"/>
              </p:cNvCxnSpPr>
              <p:nvPr/>
            </p:nvCxnSpPr>
            <p:spPr>
              <a:xfrm>
                <a:off x="11791358" y="3182556"/>
                <a:ext cx="5156" cy="861644"/>
              </a:xfrm>
              <a:prstGeom prst="line">
                <a:avLst/>
              </a:prstGeom>
              <a:ln w="38100">
                <a:solidFill>
                  <a:srgbClr val="A2C9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B9DACC9-206C-416E-4623-CF3D86D21D81}"/>
                  </a:ext>
                </a:extLst>
              </p:cNvPr>
              <p:cNvCxnSpPr>
                <a:cxnSpLocks/>
                <a:stCxn id="50" idx="4"/>
                <a:endCxn id="51" idx="0"/>
              </p:cNvCxnSpPr>
              <p:nvPr/>
            </p:nvCxnSpPr>
            <p:spPr>
              <a:xfrm>
                <a:off x="11796514" y="4476200"/>
                <a:ext cx="165" cy="864000"/>
              </a:xfrm>
              <a:prstGeom prst="line">
                <a:avLst/>
              </a:prstGeom>
              <a:ln w="38100">
                <a:solidFill>
                  <a:srgbClr val="A2C9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4" name="Google Shape;136;p14">
              <a:extLst>
                <a:ext uri="{FF2B5EF4-FFF2-40B4-BE49-F238E27FC236}">
                  <a16:creationId xmlns:a16="http://schemas.microsoft.com/office/drawing/2014/main" id="{F6C0E211-9143-1238-700D-E4B73364BFFE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652679" y="4108373"/>
              <a:ext cx="288000" cy="28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296;p4">
            <a:extLst>
              <a:ext uri="{FF2B5EF4-FFF2-40B4-BE49-F238E27FC236}">
                <a16:creationId xmlns:a16="http://schemas.microsoft.com/office/drawing/2014/main" id="{FF11A943-A2A1-D6DD-D5CA-3E5D5B08DEFD}"/>
              </a:ext>
            </a:extLst>
          </p:cNvPr>
          <p:cNvSpPr txBox="1"/>
          <p:nvPr/>
        </p:nvSpPr>
        <p:spPr>
          <a:xfrm>
            <a:off x="718639" y="1234606"/>
            <a:ext cx="1075472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¿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Qué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patrones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de 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compra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siguen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?</a:t>
            </a:r>
            <a:endParaRPr sz="20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pic>
        <p:nvPicPr>
          <p:cNvPr id="5" name="Imagen 4" descr="Gráfico, Gráfico radial&#10;&#10;Descripción generada automáticamente">
            <a:extLst>
              <a:ext uri="{FF2B5EF4-FFF2-40B4-BE49-F238E27FC236}">
                <a16:creationId xmlns:a16="http://schemas.microsoft.com/office/drawing/2014/main" id="{8A783FE7-7B68-F8FB-2A83-F2007A8CB6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759"/>
          <a:stretch/>
        </p:blipFill>
        <p:spPr>
          <a:xfrm>
            <a:off x="718639" y="1753919"/>
            <a:ext cx="9906000" cy="414114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BD8B24B-23AB-4F26-397A-948D7E522176}"/>
              </a:ext>
            </a:extLst>
          </p:cNvPr>
          <p:cNvSpPr txBox="1"/>
          <p:nvPr/>
        </p:nvSpPr>
        <p:spPr>
          <a:xfrm>
            <a:off x="4812995" y="2017025"/>
            <a:ext cx="1717287" cy="307777"/>
          </a:xfrm>
          <a:prstGeom prst="rect">
            <a:avLst/>
          </a:prstGeom>
          <a:noFill/>
          <a:ln w="19050">
            <a:solidFill>
              <a:srgbClr val="A2C9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5F7F9"/>
                </a:highlight>
              </a:rPr>
              <a:t>Número de compras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9017558F-718F-4A6F-7E0D-D96AD49D39D4}"/>
              </a:ext>
            </a:extLst>
          </p:cNvPr>
          <p:cNvSpPr txBox="1"/>
          <p:nvPr/>
        </p:nvSpPr>
        <p:spPr>
          <a:xfrm>
            <a:off x="2683272" y="2751427"/>
            <a:ext cx="1717287" cy="307777"/>
          </a:xfrm>
          <a:prstGeom prst="rect">
            <a:avLst/>
          </a:prstGeom>
          <a:noFill/>
          <a:ln w="19050">
            <a:solidFill>
              <a:srgbClr val="A2C9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5F7F9"/>
                </a:highlight>
              </a:rPr>
              <a:t>Gasto por compra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26BD30CB-9738-7453-70E2-BCA27EF1C77E}"/>
              </a:ext>
            </a:extLst>
          </p:cNvPr>
          <p:cNvSpPr txBox="1"/>
          <p:nvPr/>
        </p:nvSpPr>
        <p:spPr>
          <a:xfrm>
            <a:off x="6795355" y="2736481"/>
            <a:ext cx="1717287" cy="307777"/>
          </a:xfrm>
          <a:prstGeom prst="rect">
            <a:avLst/>
          </a:prstGeom>
          <a:noFill/>
          <a:ln w="19050">
            <a:solidFill>
              <a:srgbClr val="A2C9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5F7F9"/>
                </a:highlight>
              </a:rPr>
              <a:t>Descuento medio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2E51017-A74C-6D27-DBF1-8C62ABA0753C}"/>
              </a:ext>
            </a:extLst>
          </p:cNvPr>
          <p:cNvSpPr txBox="1"/>
          <p:nvPr/>
        </p:nvSpPr>
        <p:spPr>
          <a:xfrm>
            <a:off x="7234353" y="4260200"/>
            <a:ext cx="1838093" cy="307777"/>
          </a:xfrm>
          <a:prstGeom prst="rect">
            <a:avLst/>
          </a:prstGeom>
          <a:noFill/>
          <a:ln w="19050">
            <a:solidFill>
              <a:srgbClr val="A2C9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5F7F9"/>
                </a:highlight>
              </a:rPr>
              <a:t>Productos por compra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E1FD467A-195A-7C4D-549C-89C6B8DB138E}"/>
              </a:ext>
            </a:extLst>
          </p:cNvPr>
          <p:cNvSpPr txBox="1"/>
          <p:nvPr/>
        </p:nvSpPr>
        <p:spPr>
          <a:xfrm>
            <a:off x="6268766" y="5556200"/>
            <a:ext cx="2094649" cy="307777"/>
          </a:xfrm>
          <a:prstGeom prst="rect">
            <a:avLst/>
          </a:prstGeom>
          <a:noFill/>
          <a:ln w="19050">
            <a:solidFill>
              <a:srgbClr val="A2C9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5F7F9"/>
                </a:highlight>
              </a:rPr>
              <a:t>% Productos precio bajo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EF4844DF-3110-CC76-34CD-BF9CFABFC5ED}"/>
              </a:ext>
            </a:extLst>
          </p:cNvPr>
          <p:cNvSpPr txBox="1"/>
          <p:nvPr/>
        </p:nvSpPr>
        <p:spPr>
          <a:xfrm>
            <a:off x="2823903" y="5530293"/>
            <a:ext cx="2367278" cy="307777"/>
          </a:xfrm>
          <a:prstGeom prst="rect">
            <a:avLst/>
          </a:prstGeom>
          <a:noFill/>
          <a:ln w="19050">
            <a:solidFill>
              <a:srgbClr val="A2C9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5F7F9"/>
                </a:highlight>
              </a:rPr>
              <a:t>% Productos precio medio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B0068BF7-BFC8-5EE5-D54B-273CC7AE39E2}"/>
              </a:ext>
            </a:extLst>
          </p:cNvPr>
          <p:cNvSpPr txBox="1"/>
          <p:nvPr/>
        </p:nvSpPr>
        <p:spPr>
          <a:xfrm>
            <a:off x="2079010" y="4322311"/>
            <a:ext cx="2069244" cy="307777"/>
          </a:xfrm>
          <a:prstGeom prst="rect">
            <a:avLst/>
          </a:prstGeom>
          <a:noFill/>
          <a:ln w="19050">
            <a:solidFill>
              <a:srgbClr val="A2C9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5F7F9"/>
                </a:highlight>
              </a:rPr>
              <a:t>% Productos precio alto</a:t>
            </a: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69AB7B8F-212E-DDB7-1CF6-F8A4E1EEF247}"/>
              </a:ext>
            </a:extLst>
          </p:cNvPr>
          <p:cNvCxnSpPr>
            <a:cxnSpLocks/>
          </p:cNvCxnSpPr>
          <p:nvPr/>
        </p:nvCxnSpPr>
        <p:spPr>
          <a:xfrm flipH="1">
            <a:off x="6376954" y="5348920"/>
            <a:ext cx="1364966" cy="0"/>
          </a:xfrm>
          <a:prstGeom prst="straightConnector1">
            <a:avLst/>
          </a:prstGeom>
          <a:ln w="38100">
            <a:solidFill>
              <a:srgbClr val="75E9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720D35DB-8CDE-60BE-36D6-23CAD133471D}"/>
              </a:ext>
            </a:extLst>
          </p:cNvPr>
          <p:cNvCxnSpPr>
            <a:cxnSpLocks/>
          </p:cNvCxnSpPr>
          <p:nvPr/>
        </p:nvCxnSpPr>
        <p:spPr>
          <a:xfrm flipH="1">
            <a:off x="6366655" y="3557238"/>
            <a:ext cx="1375265" cy="0"/>
          </a:xfrm>
          <a:prstGeom prst="straightConnector1">
            <a:avLst/>
          </a:prstGeom>
          <a:ln w="38100">
            <a:solidFill>
              <a:srgbClr val="75E9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486F370C-F0C2-7478-5CDB-C0A5A0321638}"/>
              </a:ext>
            </a:extLst>
          </p:cNvPr>
          <p:cNvCxnSpPr>
            <a:cxnSpLocks/>
          </p:cNvCxnSpPr>
          <p:nvPr/>
        </p:nvCxnSpPr>
        <p:spPr>
          <a:xfrm>
            <a:off x="3230880" y="3688080"/>
            <a:ext cx="815177" cy="574609"/>
          </a:xfrm>
          <a:prstGeom prst="straightConnector1">
            <a:avLst/>
          </a:prstGeom>
          <a:ln w="38100">
            <a:solidFill>
              <a:srgbClr val="75E9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535142C2-CB11-D310-1DEA-0AA4E9A8056F}"/>
              </a:ext>
            </a:extLst>
          </p:cNvPr>
          <p:cNvCxnSpPr>
            <a:cxnSpLocks/>
          </p:cNvCxnSpPr>
          <p:nvPr/>
        </p:nvCxnSpPr>
        <p:spPr>
          <a:xfrm flipH="1">
            <a:off x="6940160" y="1887734"/>
            <a:ext cx="496960" cy="1048926"/>
          </a:xfrm>
          <a:prstGeom prst="straightConnector1">
            <a:avLst/>
          </a:prstGeom>
          <a:ln w="38100">
            <a:solidFill>
              <a:srgbClr val="75E9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4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2" grpId="0" animBg="1"/>
      <p:bldP spid="42" grpId="1" animBg="1"/>
      <p:bldP spid="43" grpId="0" animBg="1"/>
      <p:bldP spid="43" grpId="1" animBg="1"/>
      <p:bldP spid="46" grpId="0" animBg="1"/>
      <p:bldP spid="46" grpId="1" animBg="1"/>
      <p:bldP spid="47" grpId="0" animBg="1"/>
      <p:bldP spid="47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290</Words>
  <Application>Microsoft Macintosh PowerPoint</Application>
  <PresentationFormat>Panorámica</PresentationFormat>
  <Paragraphs>93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Maria del Mar Grande Toledano</cp:lastModifiedBy>
  <cp:revision>32</cp:revision>
  <dcterms:created xsi:type="dcterms:W3CDTF">2017-03-31T07:46:04Z</dcterms:created>
  <dcterms:modified xsi:type="dcterms:W3CDTF">2022-05-10T08:28:33Z</dcterms:modified>
</cp:coreProperties>
</file>