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2" r:id="rId5"/>
    <p:sldId id="265" r:id="rId6"/>
    <p:sldId id="268" r:id="rId7"/>
    <p:sldId id="267" r:id="rId8"/>
    <p:sldId id="258" r:id="rId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2B855-FC7B-4E5C-AA66-C246EC727B5B}" v="1715" dt="2021-05-03T12:43:08.144"/>
    <p1510:client id="{79E744C7-8AE3-4BCD-AA03-583BD38072B4}" v="1" dt="2021-05-03T12:54:24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D149-448B-1F46-A9D0-ED57D1534FD9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E028-603C-6547-B7D8-D91062F0B5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60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266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https://www.flaticon.es/autores/dinosoft/circular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518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403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95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49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431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425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610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123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234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37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840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853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11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1.jpe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5.png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6.jpeg"/><Relationship Id="rId10" Type="http://schemas.openxmlformats.org/officeDocument/2006/relationships/image" Target="../media/image23.svg"/><Relationship Id="rId4" Type="http://schemas.openxmlformats.org/officeDocument/2006/relationships/image" Target="../media/image15.jpe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15.jpeg"/><Relationship Id="rId7" Type="http://schemas.openxmlformats.org/officeDocument/2006/relationships/image" Target="../media/image30.png"/><Relationship Id="rId12" Type="http://schemas.openxmlformats.org/officeDocument/2006/relationships/image" Target="../media/image34.svg"/><Relationship Id="rId2" Type="http://schemas.openxmlformats.org/officeDocument/2006/relationships/image" Target="../media/image14.jpe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3.pn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10" Type="http://schemas.microsoft.com/office/2007/relationships/hdphoto" Target="../media/hdphoto12.wdp"/><Relationship Id="rId4" Type="http://schemas.openxmlformats.org/officeDocument/2006/relationships/image" Target="../media/image16.jpeg"/><Relationship Id="rId9" Type="http://schemas.openxmlformats.org/officeDocument/2006/relationships/image" Target="../media/image32.png"/><Relationship Id="rId14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5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13.png"/><Relationship Id="rId10" Type="http://schemas.openxmlformats.org/officeDocument/2006/relationships/image" Target="../media/image43.png"/><Relationship Id="rId4" Type="http://schemas.openxmlformats.org/officeDocument/2006/relationships/image" Target="../media/image16.jpe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5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13.png"/><Relationship Id="rId10" Type="http://schemas.openxmlformats.org/officeDocument/2006/relationships/image" Target="../media/image43.png"/><Relationship Id="rId4" Type="http://schemas.openxmlformats.org/officeDocument/2006/relationships/image" Target="../media/image16.jpe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D432383-7236-CF4D-B70C-D0330E1956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2B6E0E8-5D40-4241-A201-C69648D2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377" y="3759303"/>
            <a:ext cx="2476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7B32E79C-737B-4FB2-A8B9-A8D6614E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7488" y="3906749"/>
            <a:ext cx="1886386" cy="5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AF18653D-D19B-4338-A7A2-06D9E6DC5A62}"/>
              </a:ext>
            </a:extLst>
          </p:cNvPr>
          <p:cNvGrpSpPr/>
          <p:nvPr/>
        </p:nvGrpSpPr>
        <p:grpSpPr>
          <a:xfrm>
            <a:off x="6596009" y="4632326"/>
            <a:ext cx="4496837" cy="2044802"/>
            <a:chOff x="1019175" y="415036"/>
            <a:chExt cx="5587601" cy="2728041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8C563523-A2C1-4BF5-B4FA-2F5A89D84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538" y="415036"/>
              <a:ext cx="1552575" cy="762000"/>
            </a:xfrm>
            <a:prstGeom prst="rect">
              <a:avLst/>
            </a:prstGeom>
            <a:noFill/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F21C145-0756-4E95-976C-F281A5716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227" y="2381077"/>
              <a:ext cx="1552575" cy="762000"/>
            </a:xfrm>
            <a:prstGeom prst="rect">
              <a:avLst/>
            </a:prstGeom>
            <a:noFill/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56775DD1-E05F-4FB1-BFA3-5072AB96F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227" y="415036"/>
              <a:ext cx="1552575" cy="762000"/>
            </a:xfrm>
            <a:prstGeom prst="rect">
              <a:avLst/>
            </a:prstGeom>
            <a:noFill/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995C88C7-4ECF-48C0-B672-E274CB30D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874" y="1288384"/>
              <a:ext cx="1645902" cy="657372"/>
            </a:xfrm>
            <a:prstGeom prst="rect">
              <a:avLst/>
            </a:prstGeom>
            <a:noFill/>
          </p:spPr>
        </p:pic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5F603066-66AF-4106-9A6E-E118475A9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75" y="415036"/>
              <a:ext cx="1552575" cy="762000"/>
            </a:xfrm>
            <a:prstGeom prst="rect">
              <a:avLst/>
            </a:prstGeom>
            <a:noFill/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B4BB990-7308-4FF5-A086-6B71245DF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75" y="1340845"/>
              <a:ext cx="1552575" cy="762000"/>
            </a:xfrm>
            <a:prstGeom prst="rect">
              <a:avLst/>
            </a:prstGeom>
            <a:noFill/>
          </p:spPr>
        </p:pic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1AAD3F3A-4CF6-47A5-A8F9-2B45FD6844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75" y="2381077"/>
              <a:ext cx="1552575" cy="762000"/>
            </a:xfrm>
            <a:prstGeom prst="rect">
              <a:avLst/>
            </a:prstGeom>
            <a:noFill/>
          </p:spPr>
        </p:pic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8499F5B1-DBE5-400E-9D1F-47A36090A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227" y="1340845"/>
              <a:ext cx="1552575" cy="762000"/>
            </a:xfrm>
            <a:prstGeom prst="rect">
              <a:avLst/>
            </a:prstGeom>
            <a:noFill/>
          </p:spPr>
        </p:pic>
        <p:pic>
          <p:nvPicPr>
            <p:cNvPr id="20" name="Picture 1">
              <a:extLst>
                <a:ext uri="{FF2B5EF4-FFF2-40B4-BE49-F238E27FC236}">
                  <a16:creationId xmlns:a16="http://schemas.microsoft.com/office/drawing/2014/main" id="{65221670-2320-4B6E-8BFA-B11D65E63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538" y="2381077"/>
              <a:ext cx="1552575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0DCC74A4-8123-4329-BD79-F1B7F28D469B}"/>
              </a:ext>
            </a:extLst>
          </p:cNvPr>
          <p:cNvSpPr txBox="1"/>
          <p:nvPr/>
        </p:nvSpPr>
        <p:spPr>
          <a:xfrm>
            <a:off x="6374646" y="3119999"/>
            <a:ext cx="464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Cajamar Agro </a:t>
            </a:r>
            <a:r>
              <a:rPr lang="es-ES" sz="2800" b="1" err="1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Analysis</a:t>
            </a:r>
            <a:endParaRPr lang="es-ES" sz="2800" b="1">
              <a:solidFill>
                <a:schemeClr val="tx1">
                  <a:lumMod val="65000"/>
                  <a:lumOff val="35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5EE2489-8778-40EA-90F1-8CD1C96677E3}"/>
              </a:ext>
            </a:extLst>
          </p:cNvPr>
          <p:cNvSpPr txBox="1"/>
          <p:nvPr/>
        </p:nvSpPr>
        <p:spPr>
          <a:xfrm>
            <a:off x="6357527" y="525992"/>
            <a:ext cx="5234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err="1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" sz="480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Data Masters</a:t>
            </a:r>
          </a:p>
        </p:txBody>
      </p:sp>
      <p:pic>
        <p:nvPicPr>
          <p:cNvPr id="31" name="Imagen 30" descr="Logotipo&#10;&#10;Descripción generada automáticamente">
            <a:extLst>
              <a:ext uri="{FF2B5EF4-FFF2-40B4-BE49-F238E27FC236}">
                <a16:creationId xmlns:a16="http://schemas.microsoft.com/office/drawing/2014/main" id="{973916A3-E888-4030-A267-0DDA7BC2C0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32992" y="253175"/>
            <a:ext cx="1941654" cy="13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0" y="0"/>
            <a:ext cx="12226265" cy="6858000"/>
            <a:chOff x="-34265" y="0"/>
            <a:chExt cx="12226265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-34265" y="750013"/>
              <a:ext cx="12226265" cy="1561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fld id="{25DB6FB0-7299-CE4B-BF47-C9BF74F65EF3}" type="slidenum">
              <a:rPr lang="es-ES_tradnl" sz="2000" smtClean="0"/>
              <a:pPr/>
              <a:t>2</a:t>
            </a:fld>
            <a:endParaRPr lang="es-ES_tradnl" sz="2000"/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D0D4279-095C-47EB-AD0A-8140136462D6}"/>
              </a:ext>
            </a:extLst>
          </p:cNvPr>
          <p:cNvGrpSpPr/>
          <p:nvPr/>
        </p:nvGrpSpPr>
        <p:grpSpPr>
          <a:xfrm>
            <a:off x="1814672" y="169310"/>
            <a:ext cx="6297713" cy="625725"/>
            <a:chOff x="5429478" y="969264"/>
            <a:chExt cx="6297713" cy="625725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641A085-6E1E-499A-8828-99FB80836ECE}"/>
                </a:ext>
              </a:extLst>
            </p:cNvPr>
            <p:cNvSpPr txBox="1"/>
            <p:nvPr/>
          </p:nvSpPr>
          <p:spPr>
            <a:xfrm>
              <a:off x="6300216" y="1019353"/>
              <a:ext cx="5426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</a:t>
              </a:r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Data Masters</a:t>
              </a:r>
            </a:p>
          </p:txBody>
        </p:sp>
        <p:pic>
          <p:nvPicPr>
            <p:cNvPr id="11" name="Imagen 10" descr="Logotipo&#10;&#10;Descripción generada automáticamente">
              <a:extLst>
                <a:ext uri="{FF2B5EF4-FFF2-40B4-BE49-F238E27FC236}">
                  <a16:creationId xmlns:a16="http://schemas.microsoft.com/office/drawing/2014/main" id="{552ADED2-7540-4B71-8D5C-BB693F997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9478" y="969264"/>
              <a:ext cx="870738" cy="625725"/>
            </a:xfrm>
            <a:prstGeom prst="rect">
              <a:avLst/>
            </a:prstGeom>
          </p:spPr>
        </p:pic>
      </p:grp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9B7501B-353A-4EA2-BFBA-6A5704160726}"/>
              </a:ext>
            </a:extLst>
          </p:cNvPr>
          <p:cNvSpPr txBox="1"/>
          <p:nvPr/>
        </p:nvSpPr>
        <p:spPr>
          <a:xfrm>
            <a:off x="4406847" y="1045474"/>
            <a:ext cx="3372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/>
              <a:t>¿QUIÉNES SOMOS? </a:t>
            </a:r>
          </a:p>
        </p:txBody>
      </p:sp>
      <p:pic>
        <p:nvPicPr>
          <p:cNvPr id="45" name="Imagen 44" descr="Un joven sonriendo con una playera de color negro&#10;&#10;Descripción generada automáticamente con confianza media">
            <a:extLst>
              <a:ext uri="{FF2B5EF4-FFF2-40B4-BE49-F238E27FC236}">
                <a16:creationId xmlns:a16="http://schemas.microsoft.com/office/drawing/2014/main" id="{E448A2CB-49B4-41A1-98D9-40575F8552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4090" r="4115" b="32580"/>
          <a:stretch/>
        </p:blipFill>
        <p:spPr>
          <a:xfrm>
            <a:off x="8286237" y="2199512"/>
            <a:ext cx="2901320" cy="2794889"/>
          </a:xfrm>
          <a:prstGeom prst="ellipse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FC1B1BAF-039B-40AD-8E69-E65483BAAD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grayscl/>
          </a:blip>
          <a:srcRect t="13864" b="10036"/>
          <a:stretch/>
        </p:blipFill>
        <p:spPr>
          <a:xfrm>
            <a:off x="854431" y="2199511"/>
            <a:ext cx="2754468" cy="2794889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6529B6D4-0C03-4635-AAB6-A2143EA7F7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</a:blip>
          <a:srcRect t="9817" b="3071"/>
          <a:stretch/>
        </p:blipFill>
        <p:spPr>
          <a:xfrm>
            <a:off x="4510012" y="2199512"/>
            <a:ext cx="2875112" cy="2794888"/>
          </a:xfrm>
          <a:prstGeom prst="ellipse">
            <a:avLst/>
          </a:prstGeom>
        </p:spPr>
      </p:pic>
      <p:sp>
        <p:nvSpPr>
          <p:cNvPr id="50" name="Marcador de contenido 3">
            <a:extLst>
              <a:ext uri="{FF2B5EF4-FFF2-40B4-BE49-F238E27FC236}">
                <a16:creationId xmlns:a16="http://schemas.microsoft.com/office/drawing/2014/main" id="{8A745418-CA8E-4640-A772-6675FAE5F250}"/>
              </a:ext>
            </a:extLst>
          </p:cNvPr>
          <p:cNvSpPr txBox="1">
            <a:spLocks/>
          </p:cNvSpPr>
          <p:nvPr/>
        </p:nvSpPr>
        <p:spPr>
          <a:xfrm>
            <a:off x="4511913" y="5150571"/>
            <a:ext cx="3162664" cy="123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_tradnl" sz="2400"/>
              <a:t>Nagore </a:t>
            </a:r>
            <a:r>
              <a:rPr lang="es-ES_tradnl" sz="2400" err="1"/>
              <a:t>Bermeosolo</a:t>
            </a:r>
            <a:r>
              <a:rPr lang="es-ES_tradnl" sz="2400"/>
              <a:t> </a:t>
            </a:r>
            <a:r>
              <a:rPr lang="es-ES_tradnl" sz="2400" err="1"/>
              <a:t>Saitua</a:t>
            </a:r>
            <a:endParaRPr lang="es-ES" sz="2400"/>
          </a:p>
        </p:txBody>
      </p:sp>
      <p:sp>
        <p:nvSpPr>
          <p:cNvPr id="55" name="Marcador de contenido 3">
            <a:extLst>
              <a:ext uri="{FF2B5EF4-FFF2-40B4-BE49-F238E27FC236}">
                <a16:creationId xmlns:a16="http://schemas.microsoft.com/office/drawing/2014/main" id="{F55E77C0-1505-4AEF-A4A9-2A7A9F3CE858}"/>
              </a:ext>
            </a:extLst>
          </p:cNvPr>
          <p:cNvSpPr txBox="1">
            <a:spLocks/>
          </p:cNvSpPr>
          <p:nvPr/>
        </p:nvSpPr>
        <p:spPr>
          <a:xfrm>
            <a:off x="964744" y="5169993"/>
            <a:ext cx="2442633" cy="986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_tradnl" sz="2400"/>
              <a:t>Elene Astondoa Gutierrez</a:t>
            </a:r>
            <a:endParaRPr lang="es-ES" sz="2400"/>
          </a:p>
        </p:txBody>
      </p:sp>
      <p:sp>
        <p:nvSpPr>
          <p:cNvPr id="56" name="Marcador de contenido 3">
            <a:extLst>
              <a:ext uri="{FF2B5EF4-FFF2-40B4-BE49-F238E27FC236}">
                <a16:creationId xmlns:a16="http://schemas.microsoft.com/office/drawing/2014/main" id="{FFD10B8E-9223-4EEC-8346-1AA494480180}"/>
              </a:ext>
            </a:extLst>
          </p:cNvPr>
          <p:cNvSpPr txBox="1">
            <a:spLocks/>
          </p:cNvSpPr>
          <p:nvPr/>
        </p:nvSpPr>
        <p:spPr>
          <a:xfrm>
            <a:off x="8152097" y="5144537"/>
            <a:ext cx="3362750" cy="1155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_tradnl" sz="2400"/>
              <a:t>Unai Torrecilla </a:t>
            </a:r>
          </a:p>
          <a:p>
            <a:pPr marL="0" indent="0" algn="ctr">
              <a:buFont typeface="Arial"/>
              <a:buNone/>
            </a:pPr>
            <a:r>
              <a:rPr lang="es-ES_tradnl" sz="2400"/>
              <a:t>López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5540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r>
              <a:rPr lang="es-ES_tradnl" sz="2000"/>
              <a:t>3</a:t>
            </a:r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AF1A9A2-DB64-48A5-8A4B-7AB79D3E359D}"/>
              </a:ext>
            </a:extLst>
          </p:cNvPr>
          <p:cNvGrpSpPr/>
          <p:nvPr/>
        </p:nvGrpSpPr>
        <p:grpSpPr>
          <a:xfrm>
            <a:off x="1814672" y="169310"/>
            <a:ext cx="6297713" cy="625725"/>
            <a:chOff x="5429478" y="969264"/>
            <a:chExt cx="6297713" cy="625725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330E3C6-EF03-4D37-94DE-B6D7D9FA9B2B}"/>
                </a:ext>
              </a:extLst>
            </p:cNvPr>
            <p:cNvSpPr txBox="1"/>
            <p:nvPr/>
          </p:nvSpPr>
          <p:spPr>
            <a:xfrm>
              <a:off x="6300216" y="1019353"/>
              <a:ext cx="5426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</a:t>
              </a:r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Data Masters</a:t>
              </a:r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3EC5CA6D-43C4-43D2-9D28-97B3779BE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29478" y="969264"/>
              <a:ext cx="870738" cy="625725"/>
            </a:xfrm>
            <a:prstGeom prst="rect">
              <a:avLst/>
            </a:prstGeom>
          </p:spPr>
        </p:pic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C69A9E3-B503-4EE5-9F14-8E283ECF156F}"/>
              </a:ext>
            </a:extLst>
          </p:cNvPr>
          <p:cNvSpPr txBox="1"/>
          <p:nvPr/>
        </p:nvSpPr>
        <p:spPr>
          <a:xfrm>
            <a:off x="5135539" y="1177721"/>
            <a:ext cx="192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/>
              <a:t>OBJETIVOS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D79C4FE-E91F-409A-907C-631A1DF0EE0F}"/>
              </a:ext>
            </a:extLst>
          </p:cNvPr>
          <p:cNvSpPr txBox="1"/>
          <p:nvPr/>
        </p:nvSpPr>
        <p:spPr>
          <a:xfrm>
            <a:off x="3592947" y="2203493"/>
            <a:ext cx="234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>
                <a:solidFill>
                  <a:schemeClr val="bg2">
                    <a:lumMod val="50000"/>
                  </a:schemeClr>
                </a:solidFill>
              </a:rPr>
              <a:t>User-friendly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AC6BF1B-147C-4EF7-8F9A-DFE5877D54E5}"/>
              </a:ext>
            </a:extLst>
          </p:cNvPr>
          <p:cNvSpPr txBox="1"/>
          <p:nvPr/>
        </p:nvSpPr>
        <p:spPr>
          <a:xfrm>
            <a:off x="544998" y="2203493"/>
            <a:ext cx="234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>
                <a:solidFill>
                  <a:schemeClr val="bg2">
                    <a:lumMod val="50000"/>
                  </a:schemeClr>
                </a:solidFill>
              </a:rPr>
              <a:t>User-guided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4CC1CD6-4293-45AE-85A0-3F9E744478DD}"/>
              </a:ext>
            </a:extLst>
          </p:cNvPr>
          <p:cNvSpPr txBox="1"/>
          <p:nvPr/>
        </p:nvSpPr>
        <p:spPr>
          <a:xfrm>
            <a:off x="6618421" y="2138057"/>
            <a:ext cx="23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>
                <a:solidFill>
                  <a:schemeClr val="bg2">
                    <a:lumMod val="50000"/>
                  </a:schemeClr>
                </a:solidFill>
              </a:rPr>
              <a:t>Conclusiones </a:t>
            </a:r>
          </a:p>
          <a:p>
            <a:r>
              <a:rPr lang="es-ES" sz="2800">
                <a:solidFill>
                  <a:schemeClr val="bg2">
                    <a:lumMod val="50000"/>
                  </a:schemeClr>
                </a:solidFill>
              </a:rPr>
              <a:t>enriquecidas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D75E62F-2BE0-441E-91FA-53D6D80A58F3}"/>
              </a:ext>
            </a:extLst>
          </p:cNvPr>
          <p:cNvSpPr txBox="1"/>
          <p:nvPr/>
        </p:nvSpPr>
        <p:spPr>
          <a:xfrm>
            <a:off x="9573912" y="2295815"/>
            <a:ext cx="234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>
                <a:solidFill>
                  <a:schemeClr val="bg2">
                    <a:lumMod val="50000"/>
                  </a:schemeClr>
                </a:solidFill>
              </a:rPr>
              <a:t>Escalabilidad</a:t>
            </a:r>
          </a:p>
        </p:txBody>
      </p:sp>
      <p:pic>
        <p:nvPicPr>
          <p:cNvPr id="1039" name="Gráfico 1038">
            <a:extLst>
              <a:ext uri="{FF2B5EF4-FFF2-40B4-BE49-F238E27FC236}">
                <a16:creationId xmlns:a16="http://schemas.microsoft.com/office/drawing/2014/main" id="{E3399BE8-328B-4F4F-9F9C-C41C79860F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77" y="3748373"/>
            <a:ext cx="901598" cy="901598"/>
          </a:xfrm>
          <a:prstGeom prst="rect">
            <a:avLst/>
          </a:prstGeom>
        </p:spPr>
      </p:pic>
      <p:pic>
        <p:nvPicPr>
          <p:cNvPr id="88" name="Gráfico 87">
            <a:extLst>
              <a:ext uri="{FF2B5EF4-FFF2-40B4-BE49-F238E27FC236}">
                <a16:creationId xmlns:a16="http://schemas.microsoft.com/office/drawing/2014/main" id="{E0B948C3-FB6D-4E10-B8F3-C143E89A8E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32324" y="4712491"/>
            <a:ext cx="887170" cy="887170"/>
          </a:xfrm>
          <a:prstGeom prst="rect">
            <a:avLst/>
          </a:prstGeom>
        </p:spPr>
      </p:pic>
      <p:cxnSp>
        <p:nvCxnSpPr>
          <p:cNvPr id="1049" name="Conector: curvado 1048">
            <a:extLst>
              <a:ext uri="{FF2B5EF4-FFF2-40B4-BE49-F238E27FC236}">
                <a16:creationId xmlns:a16="http://schemas.microsoft.com/office/drawing/2014/main" id="{8BD5FAB6-B6AB-4919-9A3A-8818D783BB7A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1098780" y="4712490"/>
            <a:ext cx="933544" cy="443586"/>
          </a:xfrm>
          <a:prstGeom prst="curvedConnector3">
            <a:avLst>
              <a:gd name="adj1" fmla="val 50000"/>
            </a:avLst>
          </a:prstGeom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Gráfico 23">
            <a:extLst>
              <a:ext uri="{FF2B5EF4-FFF2-40B4-BE49-F238E27FC236}">
                <a16:creationId xmlns:a16="http://schemas.microsoft.com/office/drawing/2014/main" id="{29CC74C7-ED01-4F5A-A8B3-06501BC54F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40335" y="3892795"/>
            <a:ext cx="1639390" cy="163939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C31A6B2-7FA5-4F0A-B9EC-C4CCE32DA5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19693" y="3997756"/>
            <a:ext cx="1304430" cy="130443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51421B1-A994-4416-A791-F33D75778E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56461" y="3868098"/>
            <a:ext cx="1433489" cy="143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0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fld id="{25DB6FB0-7299-CE4B-BF47-C9BF74F65EF3}" type="slidenum">
              <a:rPr lang="es-ES_tradnl" sz="2000" smtClean="0"/>
              <a:pPr/>
              <a:t>4</a:t>
            </a:fld>
            <a:endParaRPr lang="es-ES_tradnl" sz="2000"/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AF2A60F-1D33-4287-8222-163DA72247C1}"/>
              </a:ext>
            </a:extLst>
          </p:cNvPr>
          <p:cNvGrpSpPr/>
          <p:nvPr/>
        </p:nvGrpSpPr>
        <p:grpSpPr>
          <a:xfrm>
            <a:off x="1814672" y="169310"/>
            <a:ext cx="6297713" cy="625725"/>
            <a:chOff x="5429478" y="969264"/>
            <a:chExt cx="6297713" cy="625725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816F456F-B21F-482C-8F6A-15A2D8841794}"/>
                </a:ext>
              </a:extLst>
            </p:cNvPr>
            <p:cNvSpPr txBox="1"/>
            <p:nvPr/>
          </p:nvSpPr>
          <p:spPr>
            <a:xfrm>
              <a:off x="6300216" y="1019353"/>
              <a:ext cx="5426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</a:t>
              </a:r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Data Masters</a:t>
              </a:r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9A7961F2-125B-4240-AE7E-EA17BBACC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9478" y="969264"/>
              <a:ext cx="870738" cy="625725"/>
            </a:xfrm>
            <a:prstGeom prst="rect">
              <a:avLst/>
            </a:prstGeom>
          </p:spPr>
        </p:pic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7B890C9-A187-4578-9691-7278E099192D}"/>
              </a:ext>
            </a:extLst>
          </p:cNvPr>
          <p:cNvSpPr txBox="1"/>
          <p:nvPr/>
        </p:nvSpPr>
        <p:spPr>
          <a:xfrm>
            <a:off x="871679" y="975362"/>
            <a:ext cx="583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/>
              <a:t>HERRAMIENTAS Y FUENTES DE DATOS 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DC719124-B4C5-4411-98CB-E9EAF619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4" y="1530849"/>
            <a:ext cx="10940143" cy="49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2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fld id="{25DB6FB0-7299-CE4B-BF47-C9BF74F65EF3}" type="slidenum">
              <a:rPr lang="es-ES_tradnl" sz="2000" smtClean="0"/>
              <a:pPr/>
              <a:t>5</a:t>
            </a:fld>
            <a:endParaRPr lang="es-ES_tradnl" sz="2000"/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AF2A60F-1D33-4287-8222-163DA72247C1}"/>
              </a:ext>
            </a:extLst>
          </p:cNvPr>
          <p:cNvGrpSpPr/>
          <p:nvPr/>
        </p:nvGrpSpPr>
        <p:grpSpPr>
          <a:xfrm>
            <a:off x="1814672" y="169310"/>
            <a:ext cx="6297713" cy="625725"/>
            <a:chOff x="5429478" y="969264"/>
            <a:chExt cx="6297713" cy="625725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816F456F-B21F-482C-8F6A-15A2D8841794}"/>
                </a:ext>
              </a:extLst>
            </p:cNvPr>
            <p:cNvSpPr txBox="1"/>
            <p:nvPr/>
          </p:nvSpPr>
          <p:spPr>
            <a:xfrm>
              <a:off x="6300216" y="1019353"/>
              <a:ext cx="5426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</a:t>
              </a:r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Data Masters</a:t>
              </a:r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9A7961F2-125B-4240-AE7E-EA17BBACC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9478" y="969264"/>
              <a:ext cx="870738" cy="625725"/>
            </a:xfrm>
            <a:prstGeom prst="rect">
              <a:avLst/>
            </a:prstGeom>
          </p:spPr>
        </p:pic>
      </p:grpSp>
      <p:pic>
        <p:nvPicPr>
          <p:cNvPr id="16" name="Picture 8" descr="Computadora | Foto Gratis">
            <a:extLst>
              <a:ext uri="{FF2B5EF4-FFF2-40B4-BE49-F238E27FC236}">
                <a16:creationId xmlns:a16="http://schemas.microsoft.com/office/drawing/2014/main" id="{BAAD0DDE-0F7D-44E0-86D0-9742F2D24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t="7675" r="14123" b="6749"/>
          <a:stretch/>
        </p:blipFill>
        <p:spPr bwMode="auto">
          <a:xfrm>
            <a:off x="848668" y="1770989"/>
            <a:ext cx="5655808" cy="45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B53BA8C-A260-4230-9FEF-12D484801CA6}"/>
              </a:ext>
            </a:extLst>
          </p:cNvPr>
          <p:cNvSpPr/>
          <p:nvPr/>
        </p:nvSpPr>
        <p:spPr>
          <a:xfrm>
            <a:off x="1197011" y="2265400"/>
            <a:ext cx="4811485" cy="2710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74E2175-AA90-4FF5-9ED0-56451D229F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9945" b="32462"/>
          <a:stretch/>
        </p:blipFill>
        <p:spPr>
          <a:xfrm>
            <a:off x="1197011" y="2254696"/>
            <a:ext cx="1872473" cy="271054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57595A3-EDC5-4959-94CE-3DE96DA8BF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883"/>
          <a:stretch/>
        </p:blipFill>
        <p:spPr>
          <a:xfrm>
            <a:off x="1186382" y="2958380"/>
            <a:ext cx="1872473" cy="16607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3FCD202-05D7-432A-AFA7-FD6E31E0D6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9945" b="32462"/>
          <a:stretch/>
        </p:blipFill>
        <p:spPr>
          <a:xfrm>
            <a:off x="1197010" y="2252037"/>
            <a:ext cx="4811485" cy="551900"/>
          </a:xfrm>
          <a:prstGeom prst="rect">
            <a:avLst/>
          </a:prstGeom>
        </p:spPr>
      </p:pic>
      <p:pic>
        <p:nvPicPr>
          <p:cNvPr id="28" name="Picture 2" descr="Gráfica de Línea">
            <a:extLst>
              <a:ext uri="{FF2B5EF4-FFF2-40B4-BE49-F238E27FC236}">
                <a16:creationId xmlns:a16="http://schemas.microsoft.com/office/drawing/2014/main" id="{34833307-0D48-4011-9C15-9D33DF33C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52" y="3922389"/>
            <a:ext cx="1968309" cy="8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Gráfica de Línea">
            <a:extLst>
              <a:ext uri="{FF2B5EF4-FFF2-40B4-BE49-F238E27FC236}">
                <a16:creationId xmlns:a16="http://schemas.microsoft.com/office/drawing/2014/main" id="{744AAA8E-2F56-49C8-B696-C2B6BBEE8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99" y="2944682"/>
            <a:ext cx="1968309" cy="8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474E622-B76E-41C7-A8E1-46B5E9B13C68}"/>
              </a:ext>
            </a:extLst>
          </p:cNvPr>
          <p:cNvSpPr txBox="1"/>
          <p:nvPr/>
        </p:nvSpPr>
        <p:spPr>
          <a:xfrm>
            <a:off x="1284096" y="2345435"/>
            <a:ext cx="305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Comparador visual interactivo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796487-61B8-4586-936C-EBF2748B5A92}"/>
              </a:ext>
            </a:extLst>
          </p:cNvPr>
          <p:cNvSpPr txBox="1"/>
          <p:nvPr/>
        </p:nvSpPr>
        <p:spPr>
          <a:xfrm>
            <a:off x="7232770" y="4433573"/>
            <a:ext cx="5655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Impacto de la COVID-19 en la salud y comportamiento de otros productos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768037C-34CD-4964-9A57-942366E2A2D0}"/>
              </a:ext>
            </a:extLst>
          </p:cNvPr>
          <p:cNvSpPr txBox="1"/>
          <p:nvPr/>
        </p:nvSpPr>
        <p:spPr>
          <a:xfrm>
            <a:off x="991421" y="1216887"/>
            <a:ext cx="510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/>
              <a:t>ESTRUCTURA DE LA APLICACIÓN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F4D5A249-3AD4-4B5D-B7DE-B0251F6AC1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54603" y="2821131"/>
            <a:ext cx="515353" cy="515353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F1454E18-B851-4254-AA0E-11F4CDC9D0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98864" y="4458489"/>
            <a:ext cx="571092" cy="57109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9E5EBA25-D19E-4D4E-B004-BA7839C51C1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21213"/>
          <a:stretch/>
        </p:blipFill>
        <p:spPr>
          <a:xfrm>
            <a:off x="6419724" y="3632063"/>
            <a:ext cx="700360" cy="551792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E575FA12-863B-4AD9-AC5C-70CD14EC6AE1}"/>
              </a:ext>
            </a:extLst>
          </p:cNvPr>
          <p:cNvSpPr txBox="1"/>
          <p:nvPr/>
        </p:nvSpPr>
        <p:spPr>
          <a:xfrm>
            <a:off x="7232770" y="2882718"/>
            <a:ext cx="47135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Situación del mercado previa a la pandemia</a:t>
            </a:r>
          </a:p>
          <a:p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B1EA0ED-F65D-47D7-8C0F-74EC729602EF}"/>
              </a:ext>
            </a:extLst>
          </p:cNvPr>
          <p:cNvSpPr txBox="1"/>
          <p:nvPr/>
        </p:nvSpPr>
        <p:spPr>
          <a:xfrm>
            <a:off x="7278841" y="3707261"/>
            <a:ext cx="43925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Impacto de la COVID-19 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05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fld id="{25DB6FB0-7299-CE4B-BF47-C9BF74F65EF3}" type="slidenum">
              <a:rPr lang="es-ES_tradnl" sz="2000" smtClean="0"/>
              <a:pPr/>
              <a:t>6</a:t>
            </a:fld>
            <a:endParaRPr lang="es-ES_tradnl" sz="2000"/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AF2A60F-1D33-4287-8222-163DA72247C1}"/>
              </a:ext>
            </a:extLst>
          </p:cNvPr>
          <p:cNvGrpSpPr/>
          <p:nvPr/>
        </p:nvGrpSpPr>
        <p:grpSpPr>
          <a:xfrm>
            <a:off x="1814672" y="169310"/>
            <a:ext cx="6297713" cy="625725"/>
            <a:chOff x="5429478" y="969264"/>
            <a:chExt cx="6297713" cy="625725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816F456F-B21F-482C-8F6A-15A2D8841794}"/>
                </a:ext>
              </a:extLst>
            </p:cNvPr>
            <p:cNvSpPr txBox="1"/>
            <p:nvPr/>
          </p:nvSpPr>
          <p:spPr>
            <a:xfrm>
              <a:off x="6300216" y="1019353"/>
              <a:ext cx="5426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</a:t>
              </a:r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Data Masters</a:t>
              </a:r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9A7961F2-125B-4240-AE7E-EA17BBACC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9478" y="969264"/>
              <a:ext cx="870738" cy="625725"/>
            </a:xfrm>
            <a:prstGeom prst="rect">
              <a:avLst/>
            </a:prstGeom>
          </p:spPr>
        </p:pic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7B890C9-A187-4578-9691-7278E099192D}"/>
              </a:ext>
            </a:extLst>
          </p:cNvPr>
          <p:cNvSpPr txBox="1"/>
          <p:nvPr/>
        </p:nvSpPr>
        <p:spPr>
          <a:xfrm>
            <a:off x="4729703" y="1015420"/>
            <a:ext cx="264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/>
              <a:t>CONCLUSIONES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8FDCEE-10EA-4029-A6AA-2F82F2AD6FEE}"/>
              </a:ext>
            </a:extLst>
          </p:cNvPr>
          <p:cNvSpPr txBox="1"/>
          <p:nvPr/>
        </p:nvSpPr>
        <p:spPr>
          <a:xfrm>
            <a:off x="270651" y="1656681"/>
            <a:ext cx="340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err="1">
                <a:solidFill>
                  <a:schemeClr val="bg2">
                    <a:lumMod val="50000"/>
                  </a:schemeClr>
                </a:solidFill>
              </a:rPr>
              <a:t>Aument</a:t>
            </a:r>
            <a:r>
              <a:rPr lang="es-ES" sz="2800">
                <a:solidFill>
                  <a:schemeClr val="bg2">
                    <a:lumMod val="50000"/>
                  </a:schemeClr>
                </a:solidFill>
              </a:rPr>
              <a:t> del precio</a:t>
            </a:r>
          </a:p>
          <a:p>
            <a:pPr algn="just"/>
            <a:endParaRPr lang="es-ES" sz="20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5BB63BB-7632-4DB1-A2BC-62FD97343127}"/>
              </a:ext>
            </a:extLst>
          </p:cNvPr>
          <p:cNvSpPr txBox="1"/>
          <p:nvPr/>
        </p:nvSpPr>
        <p:spPr>
          <a:xfrm>
            <a:off x="8638772" y="3827482"/>
            <a:ext cx="3170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>
                <a:solidFill>
                  <a:schemeClr val="bg1">
                    <a:lumMod val="50000"/>
                  </a:schemeClr>
                </a:solidFill>
              </a:rPr>
              <a:t>Herramienta para la</a:t>
            </a:r>
          </a:p>
          <a:p>
            <a:pPr algn="ctr"/>
            <a:r>
              <a:rPr lang="es-ES" sz="2800">
                <a:solidFill>
                  <a:schemeClr val="bg1">
                    <a:lumMod val="50000"/>
                  </a:schemeClr>
                </a:solidFill>
              </a:rPr>
              <a:t>toma de decisiones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7291E3A-A6FF-43E8-95CD-156DEFD27F91}"/>
              </a:ext>
            </a:extLst>
          </p:cNvPr>
          <p:cNvSpPr txBox="1"/>
          <p:nvPr/>
        </p:nvSpPr>
        <p:spPr>
          <a:xfrm>
            <a:off x="4628682" y="1667997"/>
            <a:ext cx="323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>
                <a:solidFill>
                  <a:schemeClr val="bg2">
                    <a:lumMod val="50000"/>
                  </a:schemeClr>
                </a:solidFill>
              </a:rPr>
              <a:t>Estado de alarma</a:t>
            </a:r>
          </a:p>
          <a:p>
            <a:pPr algn="just"/>
            <a:endParaRPr lang="es-ES" sz="2000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A66C6A47-60E6-48BB-A132-ACA66B2A1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3"/>
          <a:stretch/>
        </p:blipFill>
        <p:spPr bwMode="auto">
          <a:xfrm>
            <a:off x="3576663" y="4727629"/>
            <a:ext cx="4679846" cy="10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436C3CB4-4A7F-42F5-A2D1-B9BCBB0B8E85}"/>
              </a:ext>
            </a:extLst>
          </p:cNvPr>
          <p:cNvSpPr txBox="1"/>
          <p:nvPr/>
        </p:nvSpPr>
        <p:spPr>
          <a:xfrm>
            <a:off x="4672314" y="3806655"/>
            <a:ext cx="439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>
                <a:solidFill>
                  <a:schemeClr val="bg1">
                    <a:lumMod val="50000"/>
                  </a:schemeClr>
                </a:solidFill>
              </a:rPr>
              <a:t>Comercio exterior</a:t>
            </a:r>
          </a:p>
        </p:txBody>
      </p:sp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30A2F6D8-F2CC-40A6-AE05-BD44FE827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1181" y="4841651"/>
            <a:ext cx="805458" cy="80545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6862EEB-D55D-442A-9B14-0937B7E3B2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2719" y="4841651"/>
            <a:ext cx="805458" cy="80545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5AC1F73-6145-4481-BE9D-6088FC7D96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288" y="2283227"/>
            <a:ext cx="2447925" cy="134302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B3142D9-6420-4931-A6C5-C0498895BB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755" y="4529806"/>
            <a:ext cx="2447925" cy="134302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3AE488B7-860E-4F3D-9CE9-C5B01F784134}"/>
              </a:ext>
            </a:extLst>
          </p:cNvPr>
          <p:cNvSpPr txBox="1"/>
          <p:nvPr/>
        </p:nvSpPr>
        <p:spPr>
          <a:xfrm>
            <a:off x="270651" y="3885844"/>
            <a:ext cx="368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>
                <a:solidFill>
                  <a:schemeClr val="bg2">
                    <a:lumMod val="50000"/>
                  </a:schemeClr>
                </a:solidFill>
              </a:rPr>
              <a:t>Aumento del consumo</a:t>
            </a:r>
          </a:p>
          <a:p>
            <a:pPr algn="just"/>
            <a:endParaRPr lang="es-ES" sz="200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6D10D9E-8A53-4EA0-BAAA-AEAFAD648654}"/>
              </a:ext>
            </a:extLst>
          </p:cNvPr>
          <p:cNvSpPr txBox="1"/>
          <p:nvPr/>
        </p:nvSpPr>
        <p:spPr>
          <a:xfrm>
            <a:off x="8499082" y="1652285"/>
            <a:ext cx="340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>
                <a:solidFill>
                  <a:schemeClr val="bg1">
                    <a:lumMod val="50000"/>
                  </a:schemeClr>
                </a:solidFill>
              </a:rPr>
              <a:t>Impacto agroindustria</a:t>
            </a:r>
          </a:p>
          <a:p>
            <a:pPr algn="just"/>
            <a:endParaRPr lang="es-ES" sz="2000"/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868B462A-ADE7-4E56-82D8-CD821905C9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3636" y="2243216"/>
            <a:ext cx="1153886" cy="115388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0431175-6BE4-482F-9006-E9F8CBFE6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13" b="51850"/>
          <a:stretch/>
        </p:blipFill>
        <p:spPr bwMode="auto">
          <a:xfrm>
            <a:off x="4280362" y="2328814"/>
            <a:ext cx="3265884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A9FBA52-4581-4919-8FA1-AE61D792A6C7}"/>
              </a:ext>
            </a:extLst>
          </p:cNvPr>
          <p:cNvSpPr/>
          <p:nvPr/>
        </p:nvSpPr>
        <p:spPr>
          <a:xfrm>
            <a:off x="285864" y="1545048"/>
            <a:ext cx="11650698" cy="4765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fld id="{25DB6FB0-7299-CE4B-BF47-C9BF74F65EF3}" type="slidenum">
              <a:rPr lang="es-ES_tradnl" sz="2000" smtClean="0"/>
              <a:pPr/>
              <a:t>7</a:t>
            </a:fld>
            <a:endParaRPr lang="es-ES_tradnl" sz="2000"/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AF2A60F-1D33-4287-8222-163DA72247C1}"/>
              </a:ext>
            </a:extLst>
          </p:cNvPr>
          <p:cNvGrpSpPr/>
          <p:nvPr/>
        </p:nvGrpSpPr>
        <p:grpSpPr>
          <a:xfrm>
            <a:off x="1814672" y="169310"/>
            <a:ext cx="6297713" cy="625725"/>
            <a:chOff x="5429478" y="969264"/>
            <a:chExt cx="6297713" cy="625725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816F456F-B21F-482C-8F6A-15A2D8841794}"/>
                </a:ext>
              </a:extLst>
            </p:cNvPr>
            <p:cNvSpPr txBox="1"/>
            <p:nvPr/>
          </p:nvSpPr>
          <p:spPr>
            <a:xfrm>
              <a:off x="6300216" y="1019353"/>
              <a:ext cx="5426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</a:t>
              </a:r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Data Masters</a:t>
              </a:r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9A7961F2-125B-4240-AE7E-EA17BBACC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9478" y="969264"/>
              <a:ext cx="870738" cy="625725"/>
            </a:xfrm>
            <a:prstGeom prst="rect">
              <a:avLst/>
            </a:prstGeom>
          </p:spPr>
        </p:pic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7B890C9-A187-4578-9691-7278E099192D}"/>
              </a:ext>
            </a:extLst>
          </p:cNvPr>
          <p:cNvSpPr txBox="1"/>
          <p:nvPr/>
        </p:nvSpPr>
        <p:spPr>
          <a:xfrm>
            <a:off x="4729703" y="1015420"/>
            <a:ext cx="264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/>
              <a:t>CONCLUSIONES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8FDCEE-10EA-4029-A6AA-2F82F2AD6FEE}"/>
              </a:ext>
            </a:extLst>
          </p:cNvPr>
          <p:cNvSpPr txBox="1"/>
          <p:nvPr/>
        </p:nvSpPr>
        <p:spPr>
          <a:xfrm>
            <a:off x="270651" y="1656681"/>
            <a:ext cx="340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>
                <a:solidFill>
                  <a:schemeClr val="bg2">
                    <a:lumMod val="50000"/>
                  </a:schemeClr>
                </a:solidFill>
              </a:rPr>
              <a:t>Aumento del precio</a:t>
            </a:r>
          </a:p>
          <a:p>
            <a:pPr algn="just"/>
            <a:endParaRPr lang="es-ES" sz="20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5BB63BB-7632-4DB1-A2BC-62FD97343127}"/>
              </a:ext>
            </a:extLst>
          </p:cNvPr>
          <p:cNvSpPr txBox="1"/>
          <p:nvPr/>
        </p:nvSpPr>
        <p:spPr>
          <a:xfrm>
            <a:off x="8638772" y="3827482"/>
            <a:ext cx="3170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>
                <a:solidFill>
                  <a:schemeClr val="bg1">
                    <a:lumMod val="50000"/>
                  </a:schemeClr>
                </a:solidFill>
              </a:rPr>
              <a:t>Herramienta para la</a:t>
            </a:r>
          </a:p>
          <a:p>
            <a:pPr algn="ctr"/>
            <a:r>
              <a:rPr lang="es-ES" sz="2800">
                <a:solidFill>
                  <a:schemeClr val="bg1">
                    <a:lumMod val="50000"/>
                  </a:schemeClr>
                </a:solidFill>
              </a:rPr>
              <a:t>toma de decisiones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7291E3A-A6FF-43E8-95CD-156DEFD27F91}"/>
              </a:ext>
            </a:extLst>
          </p:cNvPr>
          <p:cNvSpPr txBox="1"/>
          <p:nvPr/>
        </p:nvSpPr>
        <p:spPr>
          <a:xfrm>
            <a:off x="4628682" y="1667997"/>
            <a:ext cx="323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>
                <a:solidFill>
                  <a:schemeClr val="bg2">
                    <a:lumMod val="50000"/>
                  </a:schemeClr>
                </a:solidFill>
              </a:rPr>
              <a:t>Estado de alarma</a:t>
            </a:r>
          </a:p>
          <a:p>
            <a:pPr algn="just"/>
            <a:endParaRPr lang="es-ES" sz="2000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A66C6A47-60E6-48BB-A132-ACA66B2A1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3"/>
          <a:stretch/>
        </p:blipFill>
        <p:spPr bwMode="auto">
          <a:xfrm>
            <a:off x="3576663" y="4727629"/>
            <a:ext cx="4679846" cy="10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436C3CB4-4A7F-42F5-A2D1-B9BCBB0B8E85}"/>
              </a:ext>
            </a:extLst>
          </p:cNvPr>
          <p:cNvSpPr txBox="1"/>
          <p:nvPr/>
        </p:nvSpPr>
        <p:spPr>
          <a:xfrm>
            <a:off x="4672314" y="3806655"/>
            <a:ext cx="439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>
                <a:solidFill>
                  <a:schemeClr val="bg1">
                    <a:lumMod val="50000"/>
                  </a:schemeClr>
                </a:solidFill>
              </a:rPr>
              <a:t>Comercio exterior</a:t>
            </a:r>
          </a:p>
        </p:txBody>
      </p:sp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30A2F6D8-F2CC-40A6-AE05-BD44FE827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1181" y="4841651"/>
            <a:ext cx="805458" cy="80545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6862EEB-D55D-442A-9B14-0937B7E3B2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2719" y="4841651"/>
            <a:ext cx="805458" cy="80545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5AC1F73-6145-4481-BE9D-6088FC7D96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288" y="2283227"/>
            <a:ext cx="2447925" cy="134302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B3142D9-6420-4931-A6C5-C0498895BB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755" y="4529806"/>
            <a:ext cx="2447925" cy="134302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3AE488B7-860E-4F3D-9CE9-C5B01F784134}"/>
              </a:ext>
            </a:extLst>
          </p:cNvPr>
          <p:cNvSpPr txBox="1"/>
          <p:nvPr/>
        </p:nvSpPr>
        <p:spPr>
          <a:xfrm>
            <a:off x="270651" y="3885844"/>
            <a:ext cx="368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2">
                    <a:lumMod val="50000"/>
                  </a:schemeClr>
                </a:solidFill>
              </a:rPr>
              <a:t>Aumento del consumo</a:t>
            </a:r>
          </a:p>
          <a:p>
            <a:pPr algn="just"/>
            <a:endParaRPr lang="es-ES" sz="20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6D10D9E-8A53-4EA0-BAAA-AEAFAD648654}"/>
              </a:ext>
            </a:extLst>
          </p:cNvPr>
          <p:cNvSpPr txBox="1"/>
          <p:nvPr/>
        </p:nvSpPr>
        <p:spPr>
          <a:xfrm>
            <a:off x="8499082" y="1652285"/>
            <a:ext cx="340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>
                <a:solidFill>
                  <a:schemeClr val="bg1">
                    <a:lumMod val="50000"/>
                  </a:schemeClr>
                </a:solidFill>
              </a:rPr>
              <a:t>Impacto agroindustria</a:t>
            </a:r>
          </a:p>
          <a:p>
            <a:pPr algn="just"/>
            <a:endParaRPr lang="es-ES" sz="2000"/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868B462A-ADE7-4E56-82D8-CD821905C9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3636" y="2243216"/>
            <a:ext cx="1153886" cy="115388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0431175-6BE4-482F-9006-E9F8CBFE6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13" b="51850"/>
          <a:stretch/>
        </p:blipFill>
        <p:spPr bwMode="auto">
          <a:xfrm>
            <a:off x="4280362" y="2328814"/>
            <a:ext cx="3265884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6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965D3E0-D6D2-F54A-A3C7-8E4A26ACC2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21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Panorámica</PresentationFormat>
  <Paragraphs>56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Unai Torrecilla LÓpez</cp:lastModifiedBy>
  <cp:revision>1</cp:revision>
  <dcterms:created xsi:type="dcterms:W3CDTF">2017-03-31T07:46:04Z</dcterms:created>
  <dcterms:modified xsi:type="dcterms:W3CDTF">2021-05-03T12:54:25Z</dcterms:modified>
</cp:coreProperties>
</file>