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8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2B4B5-C63D-4799-80A1-8909CDF1B5EB}" v="2539" dt="2021-04-28T07:59:52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0" autoAdjust="0"/>
  </p:normalViewPr>
  <p:slideViewPr>
    <p:cSldViewPr snapToGrid="0">
      <p:cViewPr varScale="1">
        <p:scale>
          <a:sx n="48" d="100"/>
          <a:sy n="48" d="100"/>
        </p:scale>
        <p:origin x="13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Coeficiente Correlación Pearson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Hoja1!$A$1:$A$21</c:f>
              <c:strCache>
                <c:ptCount val="21"/>
                <c:pt idx="0">
                  <c:v>visitas</c:v>
                </c:pt>
                <c:pt idx="1">
                  <c:v>estad_Rotura</c:v>
                </c:pt>
                <c:pt idx="2">
                  <c:v>estad_No_Rotura</c:v>
                </c:pt>
                <c:pt idx="3">
                  <c:v>dia_atipico</c:v>
                </c:pt>
                <c:pt idx="4">
                  <c:v>antiguedad</c:v>
                </c:pt>
                <c:pt idx="5">
                  <c:v>precio</c:v>
                </c:pt>
                <c:pt idx="6">
                  <c:v>estad_Transito</c:v>
                </c:pt>
                <c:pt idx="7">
                  <c:v>cat_F</c:v>
                </c:pt>
                <c:pt idx="8">
                  <c:v>cat_A</c:v>
                </c:pt>
                <c:pt idx="9">
                  <c:v>cat_C</c:v>
                </c:pt>
                <c:pt idx="10">
                  <c:v>campaña</c:v>
                </c:pt>
                <c:pt idx="11">
                  <c:v>cat_E</c:v>
                </c:pt>
                <c:pt idx="12">
                  <c:v>cat_B</c:v>
                </c:pt>
                <c:pt idx="13">
                  <c:v>cat_I</c:v>
                </c:pt>
                <c:pt idx="14">
                  <c:v>cat_L</c:v>
                </c:pt>
                <c:pt idx="15">
                  <c:v>cat_N</c:v>
                </c:pt>
                <c:pt idx="16">
                  <c:v>cat_K</c:v>
                </c:pt>
                <c:pt idx="17">
                  <c:v>cat_O</c:v>
                </c:pt>
                <c:pt idx="18">
                  <c:v>cat_G</c:v>
                </c:pt>
                <c:pt idx="19">
                  <c:v>cat_D</c:v>
                </c:pt>
                <c:pt idx="20">
                  <c:v>cat_H</c:v>
                </c:pt>
              </c:strCache>
            </c:strRef>
          </c:cat>
          <c:val>
            <c:numRef>
              <c:f>Hoja1!$B$1:$B$21</c:f>
              <c:numCache>
                <c:formatCode>General</c:formatCode>
                <c:ptCount val="21"/>
                <c:pt idx="0">
                  <c:v>0.28484500000000001</c:v>
                </c:pt>
                <c:pt idx="1">
                  <c:v>7.7635999999999997E-2</c:v>
                </c:pt>
                <c:pt idx="2">
                  <c:v>6.6577999999999998E-2</c:v>
                </c:pt>
                <c:pt idx="3">
                  <c:v>4.4915999999999998E-2</c:v>
                </c:pt>
                <c:pt idx="4">
                  <c:v>4.4094000000000001E-2</c:v>
                </c:pt>
                <c:pt idx="5">
                  <c:v>3.5258999999999999E-2</c:v>
                </c:pt>
                <c:pt idx="6">
                  <c:v>2.64E-2</c:v>
                </c:pt>
                <c:pt idx="7">
                  <c:v>2.3292E-2</c:v>
                </c:pt>
                <c:pt idx="8">
                  <c:v>2.2485000000000002E-2</c:v>
                </c:pt>
                <c:pt idx="9">
                  <c:v>1.7301E-2</c:v>
                </c:pt>
                <c:pt idx="10">
                  <c:v>1.6733000000000001E-2</c:v>
                </c:pt>
                <c:pt idx="11">
                  <c:v>1.4021E-2</c:v>
                </c:pt>
                <c:pt idx="12">
                  <c:v>1.1887E-2</c:v>
                </c:pt>
                <c:pt idx="13">
                  <c:v>1.1665999999999999E-2</c:v>
                </c:pt>
                <c:pt idx="14">
                  <c:v>5.9870000000000001E-3</c:v>
                </c:pt>
                <c:pt idx="15">
                  <c:v>4.431E-3</c:v>
                </c:pt>
                <c:pt idx="16">
                  <c:v>3.5170000000000002E-3</c:v>
                </c:pt>
                <c:pt idx="17">
                  <c:v>2.9239999999999999E-3</c:v>
                </c:pt>
                <c:pt idx="18">
                  <c:v>2.6900000000000001E-3</c:v>
                </c:pt>
                <c:pt idx="19">
                  <c:v>1.387E-3</c:v>
                </c:pt>
                <c:pt idx="20">
                  <c:v>3.6000000000000001E-5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E-4BE3-A3E9-3559E2BB9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582912"/>
        <c:axId val="515592064"/>
      </c:barChart>
      <c:catAx>
        <c:axId val="51558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592064"/>
        <c:crosses val="autoZero"/>
        <c:auto val="1"/>
        <c:lblAlgn val="ctr"/>
        <c:lblOffset val="100"/>
        <c:noMultiLvlLbl val="0"/>
      </c:catAx>
      <c:valAx>
        <c:axId val="51559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58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Importancia</a:t>
            </a:r>
            <a:r>
              <a:rPr lang="es-ES" baseline="0"/>
              <a:t> de atributos en RFRegressor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Hoja2!$A$1:$A$21</c:f>
              <c:strCache>
                <c:ptCount val="21"/>
                <c:pt idx="0">
                  <c:v>visitas</c:v>
                </c:pt>
                <c:pt idx="1">
                  <c:v>precio</c:v>
                </c:pt>
                <c:pt idx="2">
                  <c:v>dia_atipico</c:v>
                </c:pt>
                <c:pt idx="3">
                  <c:v>antiguedad</c:v>
                </c:pt>
                <c:pt idx="4">
                  <c:v>campaña</c:v>
                </c:pt>
                <c:pt idx="5">
                  <c:v>cat_K</c:v>
                </c:pt>
                <c:pt idx="6">
                  <c:v>cat_A</c:v>
                </c:pt>
                <c:pt idx="7">
                  <c:v>estad_Rotura</c:v>
                </c:pt>
                <c:pt idx="8">
                  <c:v>estad_Transito</c:v>
                </c:pt>
                <c:pt idx="9">
                  <c:v>estad_No_Rotura</c:v>
                </c:pt>
                <c:pt idx="10">
                  <c:v>cat_E</c:v>
                </c:pt>
                <c:pt idx="11">
                  <c:v>cat_H</c:v>
                </c:pt>
                <c:pt idx="12">
                  <c:v>cat_F</c:v>
                </c:pt>
                <c:pt idx="13">
                  <c:v>cat_L</c:v>
                </c:pt>
                <c:pt idx="14">
                  <c:v>cat_C</c:v>
                </c:pt>
                <c:pt idx="15">
                  <c:v>cat_G</c:v>
                </c:pt>
                <c:pt idx="16">
                  <c:v>cat_I</c:v>
                </c:pt>
                <c:pt idx="17">
                  <c:v>cat_B</c:v>
                </c:pt>
                <c:pt idx="18">
                  <c:v>cat_O</c:v>
                </c:pt>
                <c:pt idx="19">
                  <c:v>cat_D</c:v>
                </c:pt>
                <c:pt idx="20">
                  <c:v>cat_N</c:v>
                </c:pt>
              </c:strCache>
            </c:strRef>
          </c:cat>
          <c:val>
            <c:numRef>
              <c:f>Hoja2!$B$1:$B$21</c:f>
              <c:numCache>
                <c:formatCode>General</c:formatCode>
                <c:ptCount val="21"/>
                <c:pt idx="0">
                  <c:v>0.46473300000000001</c:v>
                </c:pt>
                <c:pt idx="1">
                  <c:v>0.25184099999999998</c:v>
                </c:pt>
                <c:pt idx="2">
                  <c:v>0.10073500000000001</c:v>
                </c:pt>
                <c:pt idx="3">
                  <c:v>8.7568999999999994E-2</c:v>
                </c:pt>
                <c:pt idx="4">
                  <c:v>3.2801999999999998E-2</c:v>
                </c:pt>
                <c:pt idx="5">
                  <c:v>2.4705000000000001E-2</c:v>
                </c:pt>
                <c:pt idx="6">
                  <c:v>1.4818E-2</c:v>
                </c:pt>
                <c:pt idx="7">
                  <c:v>5.0629999999999998E-3</c:v>
                </c:pt>
                <c:pt idx="8">
                  <c:v>4.2969999999999996E-3</c:v>
                </c:pt>
                <c:pt idx="9">
                  <c:v>4.287E-3</c:v>
                </c:pt>
                <c:pt idx="10">
                  <c:v>4.28E-3</c:v>
                </c:pt>
                <c:pt idx="11">
                  <c:v>2.6410000000000001E-3</c:v>
                </c:pt>
                <c:pt idx="12">
                  <c:v>1.7799999999999999E-3</c:v>
                </c:pt>
                <c:pt idx="13">
                  <c:v>2.0799999999999999E-4</c:v>
                </c:pt>
                <c:pt idx="14">
                  <c:v>1.2400000000000001E-4</c:v>
                </c:pt>
                <c:pt idx="15">
                  <c:v>6.2000000000000003E-5</c:v>
                </c:pt>
                <c:pt idx="16">
                  <c:v>3.4999999999999997E-5</c:v>
                </c:pt>
                <c:pt idx="17">
                  <c:v>1.8E-5</c:v>
                </c:pt>
                <c:pt idx="18">
                  <c:v>9.9999999999999995E-7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3-4AF1-8055-975A54CD3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581248"/>
        <c:axId val="515570432"/>
      </c:barChart>
      <c:catAx>
        <c:axId val="51558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570432"/>
        <c:crosses val="autoZero"/>
        <c:auto val="1"/>
        <c:lblAlgn val="ctr"/>
        <c:lblOffset val="100"/>
        <c:noMultiLvlLbl val="0"/>
      </c:catAx>
      <c:valAx>
        <c:axId val="51557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1558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Hoja1!$A$2:$A$15</c:f>
              <c:numCache>
                <c:formatCode>m/d/yyyy</c:formatCode>
                <c:ptCount val="14"/>
                <c:pt idx="0">
                  <c:v>42217</c:v>
                </c:pt>
                <c:pt idx="1">
                  <c:v>42218</c:v>
                </c:pt>
                <c:pt idx="2">
                  <c:v>42219</c:v>
                </c:pt>
                <c:pt idx="3">
                  <c:v>42220</c:v>
                </c:pt>
                <c:pt idx="4">
                  <c:v>42221</c:v>
                </c:pt>
                <c:pt idx="5">
                  <c:v>42222</c:v>
                </c:pt>
                <c:pt idx="6">
                  <c:v>42223</c:v>
                </c:pt>
                <c:pt idx="7">
                  <c:v>42224</c:v>
                </c:pt>
                <c:pt idx="8">
                  <c:v>42225</c:v>
                </c:pt>
                <c:pt idx="9">
                  <c:v>42226</c:v>
                </c:pt>
                <c:pt idx="10">
                  <c:v>42227</c:v>
                </c:pt>
                <c:pt idx="11">
                  <c:v>42228</c:v>
                </c:pt>
                <c:pt idx="12">
                  <c:v>42229</c:v>
                </c:pt>
                <c:pt idx="13">
                  <c:v>42230</c:v>
                </c:pt>
              </c:numCache>
            </c:numRef>
          </c:cat>
          <c:val>
            <c:numRef>
              <c:f>Hoja1!$B$2:$B$15</c:f>
              <c:numCache>
                <c:formatCode>General</c:formatCode>
                <c:ptCount val="14"/>
                <c:pt idx="0">
                  <c:v>774</c:v>
                </c:pt>
                <c:pt idx="1">
                  <c:v>128</c:v>
                </c:pt>
                <c:pt idx="2">
                  <c:v>3</c:v>
                </c:pt>
                <c:pt idx="3">
                  <c:v>221</c:v>
                </c:pt>
                <c:pt idx="4">
                  <c:v>228</c:v>
                </c:pt>
                <c:pt idx="5">
                  <c:v>923</c:v>
                </c:pt>
                <c:pt idx="6">
                  <c:v>517</c:v>
                </c:pt>
                <c:pt idx="7">
                  <c:v>321</c:v>
                </c:pt>
                <c:pt idx="8">
                  <c:v>676</c:v>
                </c:pt>
                <c:pt idx="9">
                  <c:v>156</c:v>
                </c:pt>
                <c:pt idx="10">
                  <c:v>668</c:v>
                </c:pt>
                <c:pt idx="11">
                  <c:v>337</c:v>
                </c:pt>
                <c:pt idx="12">
                  <c:v>85</c:v>
                </c:pt>
                <c:pt idx="13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2E-4EE6-BBE4-B9F2D9ED2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6684191"/>
        <c:axId val="2006687103"/>
      </c:lineChart>
      <c:dateAx>
        <c:axId val="2006684191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006687103"/>
        <c:crosses val="autoZero"/>
        <c:auto val="1"/>
        <c:lblOffset val="100"/>
        <c:baseTimeUnit val="days"/>
      </c:dateAx>
      <c:valAx>
        <c:axId val="20066871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06684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2CA530-F896-4DAC-8F98-A3D20CD3E9D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E23B12E1-C22D-4F3D-8968-2B73DF1BE885}">
      <dgm:prSet phldrT="[Texto]"/>
      <dgm:spPr/>
      <dgm:t>
        <a:bodyPr/>
        <a:lstStyle/>
        <a:p>
          <a:r>
            <a:rPr lang="es-ES"/>
            <a:t>Modelos Simples</a:t>
          </a:r>
        </a:p>
      </dgm:t>
    </dgm:pt>
    <dgm:pt modelId="{04BAD7ED-6DFE-4D57-9179-F1FA85432511}" type="parTrans" cxnId="{314B76AB-F818-44C9-BAD9-55CE9017F7EE}">
      <dgm:prSet/>
      <dgm:spPr/>
      <dgm:t>
        <a:bodyPr/>
        <a:lstStyle/>
        <a:p>
          <a:endParaRPr lang="es-ES"/>
        </a:p>
      </dgm:t>
    </dgm:pt>
    <dgm:pt modelId="{44DFBFA7-D2DF-47AD-9197-A80A255948FB}" type="sibTrans" cxnId="{314B76AB-F818-44C9-BAD9-55CE9017F7EE}">
      <dgm:prSet/>
      <dgm:spPr/>
      <dgm:t>
        <a:bodyPr/>
        <a:lstStyle/>
        <a:p>
          <a:endParaRPr lang="es-ES"/>
        </a:p>
      </dgm:t>
    </dgm:pt>
    <dgm:pt modelId="{F64CEE66-F9CD-4F81-BDB0-F85F83F136FB}">
      <dgm:prSet phldrT="[Texto]"/>
      <dgm:spPr/>
      <dgm:t>
        <a:bodyPr/>
        <a:lstStyle/>
        <a:p>
          <a:r>
            <a:rPr lang="es-ES" err="1"/>
            <a:t>XGBRegressor</a:t>
          </a:r>
          <a:endParaRPr lang="es-ES"/>
        </a:p>
      </dgm:t>
    </dgm:pt>
    <dgm:pt modelId="{6CF7B425-5013-4A39-8470-DC12DD257278}" type="parTrans" cxnId="{EA072C18-24E2-4892-88E8-DFEBF4854D53}">
      <dgm:prSet/>
      <dgm:spPr/>
      <dgm:t>
        <a:bodyPr/>
        <a:lstStyle/>
        <a:p>
          <a:endParaRPr lang="es-ES"/>
        </a:p>
      </dgm:t>
    </dgm:pt>
    <dgm:pt modelId="{5D7ACD9A-D5A3-4358-B401-03FB52025DBA}" type="sibTrans" cxnId="{EA072C18-24E2-4892-88E8-DFEBF4854D53}">
      <dgm:prSet/>
      <dgm:spPr/>
      <dgm:t>
        <a:bodyPr/>
        <a:lstStyle/>
        <a:p>
          <a:endParaRPr lang="es-ES"/>
        </a:p>
      </dgm:t>
    </dgm:pt>
    <dgm:pt modelId="{A46C298D-5AB0-49BE-825C-E3B7A6C916CF}">
      <dgm:prSet phldrT="[Texto]"/>
      <dgm:spPr/>
      <dgm:t>
        <a:bodyPr/>
        <a:lstStyle/>
        <a:p>
          <a:r>
            <a:rPr lang="es-ES" err="1"/>
            <a:t>LGBMRegressor</a:t>
          </a:r>
          <a:endParaRPr lang="es-ES"/>
        </a:p>
      </dgm:t>
    </dgm:pt>
    <dgm:pt modelId="{5D3F534E-4DA4-48D1-B196-38CC8EE459BE}" type="parTrans" cxnId="{48A2CE04-5CBE-47EF-A8C9-55E1561F3FE7}">
      <dgm:prSet/>
      <dgm:spPr/>
      <dgm:t>
        <a:bodyPr/>
        <a:lstStyle/>
        <a:p>
          <a:endParaRPr lang="es-ES"/>
        </a:p>
      </dgm:t>
    </dgm:pt>
    <dgm:pt modelId="{6EE4E7F9-9F53-4B2D-B96E-7673630F8BF8}" type="sibTrans" cxnId="{48A2CE04-5CBE-47EF-A8C9-55E1561F3FE7}">
      <dgm:prSet/>
      <dgm:spPr/>
      <dgm:t>
        <a:bodyPr/>
        <a:lstStyle/>
        <a:p>
          <a:endParaRPr lang="es-ES"/>
        </a:p>
      </dgm:t>
    </dgm:pt>
    <dgm:pt modelId="{4B916CFA-ABC5-4075-BB17-1D0699A9BBB7}">
      <dgm:prSet phldrT="[Texto]"/>
      <dgm:spPr/>
      <dgm:t>
        <a:bodyPr/>
        <a:lstStyle/>
        <a:p>
          <a:r>
            <a:rPr lang="es-ES" err="1"/>
            <a:t>CatBoostRegressor</a:t>
          </a:r>
          <a:endParaRPr lang="es-ES"/>
        </a:p>
      </dgm:t>
    </dgm:pt>
    <dgm:pt modelId="{54FEA0A6-BCA1-46FC-92F9-E3B7B8A11B2D}" type="parTrans" cxnId="{F0CDF4C2-5D25-4622-BD7C-AB4D21D74D0C}">
      <dgm:prSet/>
      <dgm:spPr/>
      <dgm:t>
        <a:bodyPr/>
        <a:lstStyle/>
        <a:p>
          <a:endParaRPr lang="es-ES"/>
        </a:p>
      </dgm:t>
    </dgm:pt>
    <dgm:pt modelId="{20AE3CF5-F214-4797-8872-AF0E78A8BBA3}" type="sibTrans" cxnId="{F0CDF4C2-5D25-4622-BD7C-AB4D21D74D0C}">
      <dgm:prSet/>
      <dgm:spPr/>
      <dgm:t>
        <a:bodyPr/>
        <a:lstStyle/>
        <a:p>
          <a:endParaRPr lang="es-ES"/>
        </a:p>
      </dgm:t>
    </dgm:pt>
    <dgm:pt modelId="{2A9CEB35-64D0-4DE8-95C0-1EFF7CD30F39}">
      <dgm:prSet phldrT="[Texto]"/>
      <dgm:spPr/>
      <dgm:t>
        <a:bodyPr/>
        <a:lstStyle/>
        <a:p>
          <a:r>
            <a:rPr lang="es-ES" err="1"/>
            <a:t>RandomForestRegressor</a:t>
          </a:r>
          <a:endParaRPr lang="es-ES"/>
        </a:p>
      </dgm:t>
    </dgm:pt>
    <dgm:pt modelId="{3FF4ED78-A407-4382-A2BD-421F1266A3CD}" type="parTrans" cxnId="{7059DBD2-0589-4C34-B163-62B8A9B5446B}">
      <dgm:prSet/>
      <dgm:spPr/>
      <dgm:t>
        <a:bodyPr/>
        <a:lstStyle/>
        <a:p>
          <a:endParaRPr lang="es-ES"/>
        </a:p>
      </dgm:t>
    </dgm:pt>
    <dgm:pt modelId="{319D3EF4-7D5F-4BB7-ACD2-88648B076913}" type="sibTrans" cxnId="{7059DBD2-0589-4C34-B163-62B8A9B5446B}">
      <dgm:prSet/>
      <dgm:spPr/>
      <dgm:t>
        <a:bodyPr/>
        <a:lstStyle/>
        <a:p>
          <a:endParaRPr lang="es-ES"/>
        </a:p>
      </dgm:t>
    </dgm:pt>
    <dgm:pt modelId="{6438BCBF-CE1B-472B-A2AF-7F3816073F5D}" type="pres">
      <dgm:prSet presAssocID="{D52CA530-F896-4DAC-8F98-A3D20CD3E9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770F1D7-2572-4841-9C66-78DCA121E6A3}" type="pres">
      <dgm:prSet presAssocID="{E23B12E1-C22D-4F3D-8968-2B73DF1BE885}" presName="root1" presStyleCnt="0"/>
      <dgm:spPr/>
    </dgm:pt>
    <dgm:pt modelId="{E02B0F85-9610-48CE-8C05-593411A3B85D}" type="pres">
      <dgm:prSet presAssocID="{E23B12E1-C22D-4F3D-8968-2B73DF1BE885}" presName="LevelOneTextNode" presStyleLbl="node0" presStyleIdx="0" presStyleCnt="1">
        <dgm:presLayoutVars>
          <dgm:chPref val="3"/>
        </dgm:presLayoutVars>
      </dgm:prSet>
      <dgm:spPr/>
    </dgm:pt>
    <dgm:pt modelId="{A69D6D38-22B7-405E-87D6-0CE1B87C43EE}" type="pres">
      <dgm:prSet presAssocID="{E23B12E1-C22D-4F3D-8968-2B73DF1BE885}" presName="level2hierChild" presStyleCnt="0"/>
      <dgm:spPr/>
    </dgm:pt>
    <dgm:pt modelId="{7881CFC9-D312-4500-A842-74B508ECE52A}" type="pres">
      <dgm:prSet presAssocID="{6CF7B425-5013-4A39-8470-DC12DD257278}" presName="conn2-1" presStyleLbl="parChTrans1D2" presStyleIdx="0" presStyleCnt="4"/>
      <dgm:spPr/>
    </dgm:pt>
    <dgm:pt modelId="{F1E350AD-55EF-4A69-A85A-AC9B9A763822}" type="pres">
      <dgm:prSet presAssocID="{6CF7B425-5013-4A39-8470-DC12DD257278}" presName="connTx" presStyleLbl="parChTrans1D2" presStyleIdx="0" presStyleCnt="4"/>
      <dgm:spPr/>
    </dgm:pt>
    <dgm:pt modelId="{4ADA2079-E0E0-4D51-9190-CD0586BCEC2F}" type="pres">
      <dgm:prSet presAssocID="{F64CEE66-F9CD-4F81-BDB0-F85F83F136FB}" presName="root2" presStyleCnt="0"/>
      <dgm:spPr/>
    </dgm:pt>
    <dgm:pt modelId="{A72772C0-F8DD-4D14-B5B4-19C6ADE5D23E}" type="pres">
      <dgm:prSet presAssocID="{F64CEE66-F9CD-4F81-BDB0-F85F83F136FB}" presName="LevelTwoTextNode" presStyleLbl="node2" presStyleIdx="0" presStyleCnt="4">
        <dgm:presLayoutVars>
          <dgm:chPref val="3"/>
        </dgm:presLayoutVars>
      </dgm:prSet>
      <dgm:spPr/>
    </dgm:pt>
    <dgm:pt modelId="{7D74A012-0742-469D-BE3C-5C3F98A0659F}" type="pres">
      <dgm:prSet presAssocID="{F64CEE66-F9CD-4F81-BDB0-F85F83F136FB}" presName="level3hierChild" presStyleCnt="0"/>
      <dgm:spPr/>
    </dgm:pt>
    <dgm:pt modelId="{46ADF444-89EE-483B-9504-98E01544DDB0}" type="pres">
      <dgm:prSet presAssocID="{5D3F534E-4DA4-48D1-B196-38CC8EE459BE}" presName="conn2-1" presStyleLbl="parChTrans1D2" presStyleIdx="1" presStyleCnt="4"/>
      <dgm:spPr/>
    </dgm:pt>
    <dgm:pt modelId="{F69FE3F1-9937-4F6B-9CE3-5F5B5ABDAD24}" type="pres">
      <dgm:prSet presAssocID="{5D3F534E-4DA4-48D1-B196-38CC8EE459BE}" presName="connTx" presStyleLbl="parChTrans1D2" presStyleIdx="1" presStyleCnt="4"/>
      <dgm:spPr/>
    </dgm:pt>
    <dgm:pt modelId="{F89B327A-E9F0-44EA-9468-649CB87D838D}" type="pres">
      <dgm:prSet presAssocID="{A46C298D-5AB0-49BE-825C-E3B7A6C916CF}" presName="root2" presStyleCnt="0"/>
      <dgm:spPr/>
    </dgm:pt>
    <dgm:pt modelId="{5FE2CF03-A126-4559-AB46-BB64F3B8A80C}" type="pres">
      <dgm:prSet presAssocID="{A46C298D-5AB0-49BE-825C-E3B7A6C916CF}" presName="LevelTwoTextNode" presStyleLbl="node2" presStyleIdx="1" presStyleCnt="4">
        <dgm:presLayoutVars>
          <dgm:chPref val="3"/>
        </dgm:presLayoutVars>
      </dgm:prSet>
      <dgm:spPr/>
    </dgm:pt>
    <dgm:pt modelId="{A3E21143-793C-48A5-AF1D-7F3B0DA9D5D5}" type="pres">
      <dgm:prSet presAssocID="{A46C298D-5AB0-49BE-825C-E3B7A6C916CF}" presName="level3hierChild" presStyleCnt="0"/>
      <dgm:spPr/>
    </dgm:pt>
    <dgm:pt modelId="{4BD6F897-ACA8-43BA-B55E-292F5CE022BB}" type="pres">
      <dgm:prSet presAssocID="{54FEA0A6-BCA1-46FC-92F9-E3B7B8A11B2D}" presName="conn2-1" presStyleLbl="parChTrans1D2" presStyleIdx="2" presStyleCnt="4"/>
      <dgm:spPr/>
    </dgm:pt>
    <dgm:pt modelId="{F9343D5B-CA0D-4F83-BFC7-F8E451307EA3}" type="pres">
      <dgm:prSet presAssocID="{54FEA0A6-BCA1-46FC-92F9-E3B7B8A11B2D}" presName="connTx" presStyleLbl="parChTrans1D2" presStyleIdx="2" presStyleCnt="4"/>
      <dgm:spPr/>
    </dgm:pt>
    <dgm:pt modelId="{7F7B5E45-6F0B-46BD-9A12-EA904BACF956}" type="pres">
      <dgm:prSet presAssocID="{4B916CFA-ABC5-4075-BB17-1D0699A9BBB7}" presName="root2" presStyleCnt="0"/>
      <dgm:spPr/>
    </dgm:pt>
    <dgm:pt modelId="{7A0C2671-7F73-47F5-9C1B-CA395E9FCD07}" type="pres">
      <dgm:prSet presAssocID="{4B916CFA-ABC5-4075-BB17-1D0699A9BBB7}" presName="LevelTwoTextNode" presStyleLbl="node2" presStyleIdx="2" presStyleCnt="4">
        <dgm:presLayoutVars>
          <dgm:chPref val="3"/>
        </dgm:presLayoutVars>
      </dgm:prSet>
      <dgm:spPr/>
    </dgm:pt>
    <dgm:pt modelId="{2B01F5E2-E67C-4B41-B8F8-80B58ADEF674}" type="pres">
      <dgm:prSet presAssocID="{4B916CFA-ABC5-4075-BB17-1D0699A9BBB7}" presName="level3hierChild" presStyleCnt="0"/>
      <dgm:spPr/>
    </dgm:pt>
    <dgm:pt modelId="{8A6F8EB9-C5A7-4D38-9CC1-59C15EA3663E}" type="pres">
      <dgm:prSet presAssocID="{3FF4ED78-A407-4382-A2BD-421F1266A3CD}" presName="conn2-1" presStyleLbl="parChTrans1D2" presStyleIdx="3" presStyleCnt="4"/>
      <dgm:spPr/>
    </dgm:pt>
    <dgm:pt modelId="{09597E43-4ABB-42FD-8DB4-CEC2E4BCF950}" type="pres">
      <dgm:prSet presAssocID="{3FF4ED78-A407-4382-A2BD-421F1266A3CD}" presName="connTx" presStyleLbl="parChTrans1D2" presStyleIdx="3" presStyleCnt="4"/>
      <dgm:spPr/>
    </dgm:pt>
    <dgm:pt modelId="{9EF3EFD6-CA49-46E4-B896-138E95C3C567}" type="pres">
      <dgm:prSet presAssocID="{2A9CEB35-64D0-4DE8-95C0-1EFF7CD30F39}" presName="root2" presStyleCnt="0"/>
      <dgm:spPr/>
    </dgm:pt>
    <dgm:pt modelId="{CE73DFDF-5226-41EA-B883-113BF3524658}" type="pres">
      <dgm:prSet presAssocID="{2A9CEB35-64D0-4DE8-95C0-1EFF7CD30F39}" presName="LevelTwoTextNode" presStyleLbl="node2" presStyleIdx="3" presStyleCnt="4">
        <dgm:presLayoutVars>
          <dgm:chPref val="3"/>
        </dgm:presLayoutVars>
      </dgm:prSet>
      <dgm:spPr/>
    </dgm:pt>
    <dgm:pt modelId="{C9787AA9-E71A-4901-9B8C-E3058A7E1586}" type="pres">
      <dgm:prSet presAssocID="{2A9CEB35-64D0-4DE8-95C0-1EFF7CD30F39}" presName="level3hierChild" presStyleCnt="0"/>
      <dgm:spPr/>
    </dgm:pt>
  </dgm:ptLst>
  <dgm:cxnLst>
    <dgm:cxn modelId="{48A2CE04-5CBE-47EF-A8C9-55E1561F3FE7}" srcId="{E23B12E1-C22D-4F3D-8968-2B73DF1BE885}" destId="{A46C298D-5AB0-49BE-825C-E3B7A6C916CF}" srcOrd="1" destOrd="0" parTransId="{5D3F534E-4DA4-48D1-B196-38CC8EE459BE}" sibTransId="{6EE4E7F9-9F53-4B2D-B96E-7673630F8BF8}"/>
    <dgm:cxn modelId="{D19FA507-3410-417C-96D7-2765EDBEEFD6}" type="presOf" srcId="{54FEA0A6-BCA1-46FC-92F9-E3B7B8A11B2D}" destId="{F9343D5B-CA0D-4F83-BFC7-F8E451307EA3}" srcOrd="1" destOrd="0" presId="urn:microsoft.com/office/officeart/2008/layout/HorizontalMultiLevelHierarchy"/>
    <dgm:cxn modelId="{EA072C18-24E2-4892-88E8-DFEBF4854D53}" srcId="{E23B12E1-C22D-4F3D-8968-2B73DF1BE885}" destId="{F64CEE66-F9CD-4F81-BDB0-F85F83F136FB}" srcOrd="0" destOrd="0" parTransId="{6CF7B425-5013-4A39-8470-DC12DD257278}" sibTransId="{5D7ACD9A-D5A3-4358-B401-03FB52025DBA}"/>
    <dgm:cxn modelId="{12BDF523-B69E-4955-A10D-D2DE77A00D5B}" type="presOf" srcId="{2A9CEB35-64D0-4DE8-95C0-1EFF7CD30F39}" destId="{CE73DFDF-5226-41EA-B883-113BF3524658}" srcOrd="0" destOrd="0" presId="urn:microsoft.com/office/officeart/2008/layout/HorizontalMultiLevelHierarchy"/>
    <dgm:cxn modelId="{5E918425-E2E3-4177-9385-0899140D5F71}" type="presOf" srcId="{6CF7B425-5013-4A39-8470-DC12DD257278}" destId="{7881CFC9-D312-4500-A842-74B508ECE52A}" srcOrd="0" destOrd="0" presId="urn:microsoft.com/office/officeart/2008/layout/HorizontalMultiLevelHierarchy"/>
    <dgm:cxn modelId="{ED8E3949-5793-4A1F-8D4F-F3D46F1EA60F}" type="presOf" srcId="{6CF7B425-5013-4A39-8470-DC12DD257278}" destId="{F1E350AD-55EF-4A69-A85A-AC9B9A763822}" srcOrd="1" destOrd="0" presId="urn:microsoft.com/office/officeart/2008/layout/HorizontalMultiLevelHierarchy"/>
    <dgm:cxn modelId="{FF19066B-3C22-407D-800D-9D648A722FBB}" type="presOf" srcId="{3FF4ED78-A407-4382-A2BD-421F1266A3CD}" destId="{8A6F8EB9-C5A7-4D38-9CC1-59C15EA3663E}" srcOrd="0" destOrd="0" presId="urn:microsoft.com/office/officeart/2008/layout/HorizontalMultiLevelHierarchy"/>
    <dgm:cxn modelId="{FC6A4A6B-9AC3-4EA4-B3F5-6A1048A3DA6F}" type="presOf" srcId="{3FF4ED78-A407-4382-A2BD-421F1266A3CD}" destId="{09597E43-4ABB-42FD-8DB4-CEC2E4BCF950}" srcOrd="1" destOrd="0" presId="urn:microsoft.com/office/officeart/2008/layout/HorizontalMultiLevelHierarchy"/>
    <dgm:cxn modelId="{73231771-2828-4E7A-8CC0-857504768336}" type="presOf" srcId="{4B916CFA-ABC5-4075-BB17-1D0699A9BBB7}" destId="{7A0C2671-7F73-47F5-9C1B-CA395E9FCD07}" srcOrd="0" destOrd="0" presId="urn:microsoft.com/office/officeart/2008/layout/HorizontalMultiLevelHierarchy"/>
    <dgm:cxn modelId="{F047F956-7493-4FEF-BDC3-BB92022B57D8}" type="presOf" srcId="{A46C298D-5AB0-49BE-825C-E3B7A6C916CF}" destId="{5FE2CF03-A126-4559-AB46-BB64F3B8A80C}" srcOrd="0" destOrd="0" presId="urn:microsoft.com/office/officeart/2008/layout/HorizontalMultiLevelHierarchy"/>
    <dgm:cxn modelId="{3CBE248A-DB7C-40F3-86DF-44BA619AFF89}" type="presOf" srcId="{D52CA530-F896-4DAC-8F98-A3D20CD3E9D2}" destId="{6438BCBF-CE1B-472B-A2AF-7F3816073F5D}" srcOrd="0" destOrd="0" presId="urn:microsoft.com/office/officeart/2008/layout/HorizontalMultiLevelHierarchy"/>
    <dgm:cxn modelId="{CE1CFA8B-91FA-4CAD-8612-1D68BCE74BFC}" type="presOf" srcId="{F64CEE66-F9CD-4F81-BDB0-F85F83F136FB}" destId="{A72772C0-F8DD-4D14-B5B4-19C6ADE5D23E}" srcOrd="0" destOrd="0" presId="urn:microsoft.com/office/officeart/2008/layout/HorizontalMultiLevelHierarchy"/>
    <dgm:cxn modelId="{8CE91193-2556-4D16-AF55-E234F149F60C}" type="presOf" srcId="{54FEA0A6-BCA1-46FC-92F9-E3B7B8A11B2D}" destId="{4BD6F897-ACA8-43BA-B55E-292F5CE022BB}" srcOrd="0" destOrd="0" presId="urn:microsoft.com/office/officeart/2008/layout/HorizontalMultiLevelHierarchy"/>
    <dgm:cxn modelId="{10E10896-2FD9-47CF-B8DF-3CE540BBD535}" type="presOf" srcId="{5D3F534E-4DA4-48D1-B196-38CC8EE459BE}" destId="{46ADF444-89EE-483B-9504-98E01544DDB0}" srcOrd="0" destOrd="0" presId="urn:microsoft.com/office/officeart/2008/layout/HorizontalMultiLevelHierarchy"/>
    <dgm:cxn modelId="{314B76AB-F818-44C9-BAD9-55CE9017F7EE}" srcId="{D52CA530-F896-4DAC-8F98-A3D20CD3E9D2}" destId="{E23B12E1-C22D-4F3D-8968-2B73DF1BE885}" srcOrd="0" destOrd="0" parTransId="{04BAD7ED-6DFE-4D57-9179-F1FA85432511}" sibTransId="{44DFBFA7-D2DF-47AD-9197-A80A255948FB}"/>
    <dgm:cxn modelId="{F0CDF4C2-5D25-4622-BD7C-AB4D21D74D0C}" srcId="{E23B12E1-C22D-4F3D-8968-2B73DF1BE885}" destId="{4B916CFA-ABC5-4075-BB17-1D0699A9BBB7}" srcOrd="2" destOrd="0" parTransId="{54FEA0A6-BCA1-46FC-92F9-E3B7B8A11B2D}" sibTransId="{20AE3CF5-F214-4797-8872-AF0E78A8BBA3}"/>
    <dgm:cxn modelId="{7059DBD2-0589-4C34-B163-62B8A9B5446B}" srcId="{E23B12E1-C22D-4F3D-8968-2B73DF1BE885}" destId="{2A9CEB35-64D0-4DE8-95C0-1EFF7CD30F39}" srcOrd="3" destOrd="0" parTransId="{3FF4ED78-A407-4382-A2BD-421F1266A3CD}" sibTransId="{319D3EF4-7D5F-4BB7-ACD2-88648B076913}"/>
    <dgm:cxn modelId="{EF084CD8-8B3F-4BAD-853F-08D7B4FE2FEE}" type="presOf" srcId="{5D3F534E-4DA4-48D1-B196-38CC8EE459BE}" destId="{F69FE3F1-9937-4F6B-9CE3-5F5B5ABDAD24}" srcOrd="1" destOrd="0" presId="urn:microsoft.com/office/officeart/2008/layout/HorizontalMultiLevelHierarchy"/>
    <dgm:cxn modelId="{92750BED-5994-4B68-B92C-9FDFE4E65EBF}" type="presOf" srcId="{E23B12E1-C22D-4F3D-8968-2B73DF1BE885}" destId="{E02B0F85-9610-48CE-8C05-593411A3B85D}" srcOrd="0" destOrd="0" presId="urn:microsoft.com/office/officeart/2008/layout/HorizontalMultiLevelHierarchy"/>
    <dgm:cxn modelId="{F66BAEA4-23B5-430F-996E-05C08B2E0F1D}" type="presParOf" srcId="{6438BCBF-CE1B-472B-A2AF-7F3816073F5D}" destId="{D770F1D7-2572-4841-9C66-78DCA121E6A3}" srcOrd="0" destOrd="0" presId="urn:microsoft.com/office/officeart/2008/layout/HorizontalMultiLevelHierarchy"/>
    <dgm:cxn modelId="{82148778-3342-42D4-B087-F20960B433FE}" type="presParOf" srcId="{D770F1D7-2572-4841-9C66-78DCA121E6A3}" destId="{E02B0F85-9610-48CE-8C05-593411A3B85D}" srcOrd="0" destOrd="0" presId="urn:microsoft.com/office/officeart/2008/layout/HorizontalMultiLevelHierarchy"/>
    <dgm:cxn modelId="{1616DF64-8AD8-42BF-A384-20E194FC34A4}" type="presParOf" srcId="{D770F1D7-2572-4841-9C66-78DCA121E6A3}" destId="{A69D6D38-22B7-405E-87D6-0CE1B87C43EE}" srcOrd="1" destOrd="0" presId="urn:microsoft.com/office/officeart/2008/layout/HorizontalMultiLevelHierarchy"/>
    <dgm:cxn modelId="{0875C0BF-1445-4A54-BCE9-B8C9F0F5D1A0}" type="presParOf" srcId="{A69D6D38-22B7-405E-87D6-0CE1B87C43EE}" destId="{7881CFC9-D312-4500-A842-74B508ECE52A}" srcOrd="0" destOrd="0" presId="urn:microsoft.com/office/officeart/2008/layout/HorizontalMultiLevelHierarchy"/>
    <dgm:cxn modelId="{E04C995B-DD8D-423A-8C43-ACC06E36CD8B}" type="presParOf" srcId="{7881CFC9-D312-4500-A842-74B508ECE52A}" destId="{F1E350AD-55EF-4A69-A85A-AC9B9A763822}" srcOrd="0" destOrd="0" presId="urn:microsoft.com/office/officeart/2008/layout/HorizontalMultiLevelHierarchy"/>
    <dgm:cxn modelId="{8AA385C3-8508-48C4-9498-1CB54EC6E3B8}" type="presParOf" srcId="{A69D6D38-22B7-405E-87D6-0CE1B87C43EE}" destId="{4ADA2079-E0E0-4D51-9190-CD0586BCEC2F}" srcOrd="1" destOrd="0" presId="urn:microsoft.com/office/officeart/2008/layout/HorizontalMultiLevelHierarchy"/>
    <dgm:cxn modelId="{A8A133C1-C6BD-4215-9CD1-C48E30C4F663}" type="presParOf" srcId="{4ADA2079-E0E0-4D51-9190-CD0586BCEC2F}" destId="{A72772C0-F8DD-4D14-B5B4-19C6ADE5D23E}" srcOrd="0" destOrd="0" presId="urn:microsoft.com/office/officeart/2008/layout/HorizontalMultiLevelHierarchy"/>
    <dgm:cxn modelId="{2D0232AA-9F8F-4BDA-8DCA-2AF871C8A861}" type="presParOf" srcId="{4ADA2079-E0E0-4D51-9190-CD0586BCEC2F}" destId="{7D74A012-0742-469D-BE3C-5C3F98A0659F}" srcOrd="1" destOrd="0" presId="urn:microsoft.com/office/officeart/2008/layout/HorizontalMultiLevelHierarchy"/>
    <dgm:cxn modelId="{D95110A2-FB20-4BA3-9851-BC46DEEA62EF}" type="presParOf" srcId="{A69D6D38-22B7-405E-87D6-0CE1B87C43EE}" destId="{46ADF444-89EE-483B-9504-98E01544DDB0}" srcOrd="2" destOrd="0" presId="urn:microsoft.com/office/officeart/2008/layout/HorizontalMultiLevelHierarchy"/>
    <dgm:cxn modelId="{492A2B8D-3979-4054-BE60-5E9111A29CA7}" type="presParOf" srcId="{46ADF444-89EE-483B-9504-98E01544DDB0}" destId="{F69FE3F1-9937-4F6B-9CE3-5F5B5ABDAD24}" srcOrd="0" destOrd="0" presId="urn:microsoft.com/office/officeart/2008/layout/HorizontalMultiLevelHierarchy"/>
    <dgm:cxn modelId="{293495B1-9C37-4D7F-A4D0-F4C6972AB0B3}" type="presParOf" srcId="{A69D6D38-22B7-405E-87D6-0CE1B87C43EE}" destId="{F89B327A-E9F0-44EA-9468-649CB87D838D}" srcOrd="3" destOrd="0" presId="urn:microsoft.com/office/officeart/2008/layout/HorizontalMultiLevelHierarchy"/>
    <dgm:cxn modelId="{FC4DDBDF-A5BD-43C7-A0CA-C27FF76B557C}" type="presParOf" srcId="{F89B327A-E9F0-44EA-9468-649CB87D838D}" destId="{5FE2CF03-A126-4559-AB46-BB64F3B8A80C}" srcOrd="0" destOrd="0" presId="urn:microsoft.com/office/officeart/2008/layout/HorizontalMultiLevelHierarchy"/>
    <dgm:cxn modelId="{04A2A132-7C2D-4BD5-8DEE-BEA487CDF9CB}" type="presParOf" srcId="{F89B327A-E9F0-44EA-9468-649CB87D838D}" destId="{A3E21143-793C-48A5-AF1D-7F3B0DA9D5D5}" srcOrd="1" destOrd="0" presId="urn:microsoft.com/office/officeart/2008/layout/HorizontalMultiLevelHierarchy"/>
    <dgm:cxn modelId="{319F0AB0-E1B1-43FB-9C49-053F17DAFA94}" type="presParOf" srcId="{A69D6D38-22B7-405E-87D6-0CE1B87C43EE}" destId="{4BD6F897-ACA8-43BA-B55E-292F5CE022BB}" srcOrd="4" destOrd="0" presId="urn:microsoft.com/office/officeart/2008/layout/HorizontalMultiLevelHierarchy"/>
    <dgm:cxn modelId="{D0A2AC29-AB4D-4485-A3D4-A55661EF0FB4}" type="presParOf" srcId="{4BD6F897-ACA8-43BA-B55E-292F5CE022BB}" destId="{F9343D5B-CA0D-4F83-BFC7-F8E451307EA3}" srcOrd="0" destOrd="0" presId="urn:microsoft.com/office/officeart/2008/layout/HorizontalMultiLevelHierarchy"/>
    <dgm:cxn modelId="{71BCD771-F583-4901-ADDD-2184C7FA35AE}" type="presParOf" srcId="{A69D6D38-22B7-405E-87D6-0CE1B87C43EE}" destId="{7F7B5E45-6F0B-46BD-9A12-EA904BACF956}" srcOrd="5" destOrd="0" presId="urn:microsoft.com/office/officeart/2008/layout/HorizontalMultiLevelHierarchy"/>
    <dgm:cxn modelId="{0D692883-0602-4116-AE69-2FF73E58A3DF}" type="presParOf" srcId="{7F7B5E45-6F0B-46BD-9A12-EA904BACF956}" destId="{7A0C2671-7F73-47F5-9C1B-CA395E9FCD07}" srcOrd="0" destOrd="0" presId="urn:microsoft.com/office/officeart/2008/layout/HorizontalMultiLevelHierarchy"/>
    <dgm:cxn modelId="{B74ED47C-8782-49C5-AC14-D5144CEA2DD3}" type="presParOf" srcId="{7F7B5E45-6F0B-46BD-9A12-EA904BACF956}" destId="{2B01F5E2-E67C-4B41-B8F8-80B58ADEF674}" srcOrd="1" destOrd="0" presId="urn:microsoft.com/office/officeart/2008/layout/HorizontalMultiLevelHierarchy"/>
    <dgm:cxn modelId="{3AFA902A-3A0F-4199-9611-BB846290B401}" type="presParOf" srcId="{A69D6D38-22B7-405E-87D6-0CE1B87C43EE}" destId="{8A6F8EB9-C5A7-4D38-9CC1-59C15EA3663E}" srcOrd="6" destOrd="0" presId="urn:microsoft.com/office/officeart/2008/layout/HorizontalMultiLevelHierarchy"/>
    <dgm:cxn modelId="{7CBE5691-9286-417F-9B7A-A05350D8FCB3}" type="presParOf" srcId="{8A6F8EB9-C5A7-4D38-9CC1-59C15EA3663E}" destId="{09597E43-4ABB-42FD-8DB4-CEC2E4BCF950}" srcOrd="0" destOrd="0" presId="urn:microsoft.com/office/officeart/2008/layout/HorizontalMultiLevelHierarchy"/>
    <dgm:cxn modelId="{E156079B-60E2-497C-93A2-ECD9BAF65CCF}" type="presParOf" srcId="{A69D6D38-22B7-405E-87D6-0CE1B87C43EE}" destId="{9EF3EFD6-CA49-46E4-B896-138E95C3C567}" srcOrd="7" destOrd="0" presId="urn:microsoft.com/office/officeart/2008/layout/HorizontalMultiLevelHierarchy"/>
    <dgm:cxn modelId="{00752B77-24FC-4EEC-91DC-57B66ADAF60F}" type="presParOf" srcId="{9EF3EFD6-CA49-46E4-B896-138E95C3C567}" destId="{CE73DFDF-5226-41EA-B883-113BF3524658}" srcOrd="0" destOrd="0" presId="urn:microsoft.com/office/officeart/2008/layout/HorizontalMultiLevelHierarchy"/>
    <dgm:cxn modelId="{20E8E79E-042F-4140-B4CC-1DB593B22B0E}" type="presParOf" srcId="{9EF3EFD6-CA49-46E4-B896-138E95C3C567}" destId="{C9787AA9-E71A-4901-9B8C-E3058A7E158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8EB9-C5A7-4D38-9CC1-59C15EA3663E}">
      <dsp:nvSpPr>
        <dsp:cNvPr id="0" name=""/>
        <dsp:cNvSpPr/>
      </dsp:nvSpPr>
      <dsp:spPr>
        <a:xfrm>
          <a:off x="2019249" y="1893839"/>
          <a:ext cx="472096" cy="1349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048" y="0"/>
              </a:lnTo>
              <a:lnTo>
                <a:pt x="236048" y="1349360"/>
              </a:lnTo>
              <a:lnTo>
                <a:pt x="472096" y="134936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219558" y="2532780"/>
        <a:ext cx="71478" cy="71478"/>
      </dsp:txXfrm>
    </dsp:sp>
    <dsp:sp modelId="{4BD6F897-ACA8-43BA-B55E-292F5CE022BB}">
      <dsp:nvSpPr>
        <dsp:cNvPr id="0" name=""/>
        <dsp:cNvSpPr/>
      </dsp:nvSpPr>
      <dsp:spPr>
        <a:xfrm>
          <a:off x="2019249" y="1893839"/>
          <a:ext cx="472096" cy="449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6048" y="0"/>
              </a:lnTo>
              <a:lnTo>
                <a:pt x="236048" y="449786"/>
              </a:lnTo>
              <a:lnTo>
                <a:pt x="472096" y="44978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238995" y="2102431"/>
        <a:ext cx="32603" cy="32603"/>
      </dsp:txXfrm>
    </dsp:sp>
    <dsp:sp modelId="{46ADF444-89EE-483B-9504-98E01544DDB0}">
      <dsp:nvSpPr>
        <dsp:cNvPr id="0" name=""/>
        <dsp:cNvSpPr/>
      </dsp:nvSpPr>
      <dsp:spPr>
        <a:xfrm>
          <a:off x="2019249" y="1444052"/>
          <a:ext cx="472096" cy="449786"/>
        </a:xfrm>
        <a:custGeom>
          <a:avLst/>
          <a:gdLst/>
          <a:ahLst/>
          <a:cxnLst/>
          <a:rect l="0" t="0" r="0" b="0"/>
          <a:pathLst>
            <a:path>
              <a:moveTo>
                <a:pt x="0" y="449786"/>
              </a:moveTo>
              <a:lnTo>
                <a:pt x="236048" y="449786"/>
              </a:lnTo>
              <a:lnTo>
                <a:pt x="236048" y="0"/>
              </a:lnTo>
              <a:lnTo>
                <a:pt x="47209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238995" y="1652644"/>
        <a:ext cx="32603" cy="32603"/>
      </dsp:txXfrm>
    </dsp:sp>
    <dsp:sp modelId="{7881CFC9-D312-4500-A842-74B508ECE52A}">
      <dsp:nvSpPr>
        <dsp:cNvPr id="0" name=""/>
        <dsp:cNvSpPr/>
      </dsp:nvSpPr>
      <dsp:spPr>
        <a:xfrm>
          <a:off x="2019249" y="544478"/>
          <a:ext cx="472096" cy="1349360"/>
        </a:xfrm>
        <a:custGeom>
          <a:avLst/>
          <a:gdLst/>
          <a:ahLst/>
          <a:cxnLst/>
          <a:rect l="0" t="0" r="0" b="0"/>
          <a:pathLst>
            <a:path>
              <a:moveTo>
                <a:pt x="0" y="1349360"/>
              </a:moveTo>
              <a:lnTo>
                <a:pt x="236048" y="1349360"/>
              </a:lnTo>
              <a:lnTo>
                <a:pt x="236048" y="0"/>
              </a:lnTo>
              <a:lnTo>
                <a:pt x="47209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219558" y="1183420"/>
        <a:ext cx="71478" cy="71478"/>
      </dsp:txXfrm>
    </dsp:sp>
    <dsp:sp modelId="{E02B0F85-9610-48CE-8C05-593411A3B85D}">
      <dsp:nvSpPr>
        <dsp:cNvPr id="0" name=""/>
        <dsp:cNvSpPr/>
      </dsp:nvSpPr>
      <dsp:spPr>
        <a:xfrm rot="16200000">
          <a:off x="-234419" y="1534009"/>
          <a:ext cx="3787679" cy="719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Modelos Simples</a:t>
          </a:r>
        </a:p>
      </dsp:txBody>
      <dsp:txXfrm>
        <a:off x="-234419" y="1534009"/>
        <a:ext cx="3787679" cy="719659"/>
      </dsp:txXfrm>
    </dsp:sp>
    <dsp:sp modelId="{A72772C0-F8DD-4D14-B5B4-19C6ADE5D23E}">
      <dsp:nvSpPr>
        <dsp:cNvPr id="0" name=""/>
        <dsp:cNvSpPr/>
      </dsp:nvSpPr>
      <dsp:spPr>
        <a:xfrm>
          <a:off x="2491345" y="184649"/>
          <a:ext cx="2360481" cy="719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err="1"/>
            <a:t>XGBRegressor</a:t>
          </a:r>
          <a:endParaRPr lang="es-ES" sz="1800" kern="1200"/>
        </a:p>
      </dsp:txBody>
      <dsp:txXfrm>
        <a:off x="2491345" y="184649"/>
        <a:ext cx="2360481" cy="719659"/>
      </dsp:txXfrm>
    </dsp:sp>
    <dsp:sp modelId="{5FE2CF03-A126-4559-AB46-BB64F3B8A80C}">
      <dsp:nvSpPr>
        <dsp:cNvPr id="0" name=""/>
        <dsp:cNvSpPr/>
      </dsp:nvSpPr>
      <dsp:spPr>
        <a:xfrm>
          <a:off x="2491345" y="1084223"/>
          <a:ext cx="2360481" cy="719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err="1"/>
            <a:t>LGBMRegressor</a:t>
          </a:r>
          <a:endParaRPr lang="es-ES" sz="1800" kern="1200"/>
        </a:p>
      </dsp:txBody>
      <dsp:txXfrm>
        <a:off x="2491345" y="1084223"/>
        <a:ext cx="2360481" cy="719659"/>
      </dsp:txXfrm>
    </dsp:sp>
    <dsp:sp modelId="{7A0C2671-7F73-47F5-9C1B-CA395E9FCD07}">
      <dsp:nvSpPr>
        <dsp:cNvPr id="0" name=""/>
        <dsp:cNvSpPr/>
      </dsp:nvSpPr>
      <dsp:spPr>
        <a:xfrm>
          <a:off x="2491345" y="1983796"/>
          <a:ext cx="2360481" cy="719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err="1"/>
            <a:t>CatBoostRegressor</a:t>
          </a:r>
          <a:endParaRPr lang="es-ES" sz="1800" kern="1200"/>
        </a:p>
      </dsp:txBody>
      <dsp:txXfrm>
        <a:off x="2491345" y="1983796"/>
        <a:ext cx="2360481" cy="719659"/>
      </dsp:txXfrm>
    </dsp:sp>
    <dsp:sp modelId="{CE73DFDF-5226-41EA-B883-113BF3524658}">
      <dsp:nvSpPr>
        <dsp:cNvPr id="0" name=""/>
        <dsp:cNvSpPr/>
      </dsp:nvSpPr>
      <dsp:spPr>
        <a:xfrm>
          <a:off x="2491345" y="2883370"/>
          <a:ext cx="2360481" cy="7196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err="1"/>
            <a:t>RandomForestRegressor</a:t>
          </a:r>
          <a:endParaRPr lang="es-ES" sz="1800" kern="1200"/>
        </a:p>
      </dsp:txBody>
      <dsp:txXfrm>
        <a:off x="2491345" y="2883370"/>
        <a:ext cx="2360481" cy="719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44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267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368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645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8844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40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786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849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03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95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49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31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425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0610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123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234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37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40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853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83E9D-DD6E-A944-B253-EF9A71BE8F26}" type="datetimeFigureOut">
              <a:rPr lang="es-ES_tradnl" smtClean="0"/>
              <a:t>03/05/2021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B6FB0-7299-CE4B-BF47-C9BF74F65EF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1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5.png"/><Relationship Id="rId19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jpeg"/><Relationship Id="rId7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10" Type="http://schemas.openxmlformats.org/officeDocument/2006/relationships/image" Target="../media/image40.png"/><Relationship Id="rId4" Type="http://schemas.openxmlformats.org/officeDocument/2006/relationships/image" Target="../media/image16.jpe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5.jpeg"/><Relationship Id="rId7" Type="http://schemas.openxmlformats.org/officeDocument/2006/relationships/image" Target="../media/image4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3.png"/><Relationship Id="rId10" Type="http://schemas.openxmlformats.org/officeDocument/2006/relationships/image" Target="../media/image45.png"/><Relationship Id="rId4" Type="http://schemas.openxmlformats.org/officeDocument/2006/relationships/image" Target="../media/image16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10" Type="http://schemas.openxmlformats.org/officeDocument/2006/relationships/image" Target="../media/image22.png"/><Relationship Id="rId4" Type="http://schemas.openxmlformats.org/officeDocument/2006/relationships/image" Target="../media/image15.jpeg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6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hart" Target="../charts/chart3.xml"/><Relationship Id="rId5" Type="http://schemas.openxmlformats.org/officeDocument/2006/relationships/image" Target="../media/image16.jpe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6.png"/><Relationship Id="rId3" Type="http://schemas.openxmlformats.org/officeDocument/2006/relationships/image" Target="../media/image35.jpe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5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4.jpe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D432383-7236-CF4D-B70C-D0330E1956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2B6E0E8-5D40-4241-A201-C69648D27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377" y="3759303"/>
            <a:ext cx="2476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7B32E79C-737B-4FB2-A8B9-A8D6614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488" y="3906749"/>
            <a:ext cx="1886386" cy="50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AF18653D-D19B-4338-A7A2-06D9E6DC5A62}"/>
              </a:ext>
            </a:extLst>
          </p:cNvPr>
          <p:cNvGrpSpPr/>
          <p:nvPr/>
        </p:nvGrpSpPr>
        <p:grpSpPr>
          <a:xfrm>
            <a:off x="6596009" y="4632326"/>
            <a:ext cx="4496837" cy="2044802"/>
            <a:chOff x="1019175" y="415036"/>
            <a:chExt cx="5587601" cy="2728041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8C563523-A2C1-4BF5-B4FA-2F5A89D84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538" y="415036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F21C145-0756-4E95-976C-F281A5716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7" y="2381077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56775DD1-E05F-4FB1-BFA3-5072AB96F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7" y="415036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995C88C7-4ECF-48C0-B672-E274CB30D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874" y="1288384"/>
              <a:ext cx="1645902" cy="657372"/>
            </a:xfrm>
            <a:prstGeom prst="rect">
              <a:avLst/>
            </a:prstGeom>
            <a:noFill/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5F603066-66AF-4106-9A6E-E118475A9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415036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B4BB990-7308-4FF5-A086-6B71245DF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1340845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8" name="Picture 7">
              <a:extLst>
                <a:ext uri="{FF2B5EF4-FFF2-40B4-BE49-F238E27FC236}">
                  <a16:creationId xmlns:a16="http://schemas.microsoft.com/office/drawing/2014/main" id="{1AAD3F3A-4CF6-47A5-A8F9-2B45FD684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2381077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8499F5B1-DBE5-400E-9D1F-47A36090A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227" y="1340845"/>
              <a:ext cx="1552575" cy="762000"/>
            </a:xfrm>
            <a:prstGeom prst="rect">
              <a:avLst/>
            </a:prstGeom>
            <a:noFill/>
          </p:spPr>
        </p:pic>
        <p:pic>
          <p:nvPicPr>
            <p:cNvPr id="20" name="Picture 1">
              <a:extLst>
                <a:ext uri="{FF2B5EF4-FFF2-40B4-BE49-F238E27FC236}">
                  <a16:creationId xmlns:a16="http://schemas.microsoft.com/office/drawing/2014/main" id="{65221670-2320-4B6E-8BFA-B11D65E63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email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sharpenSoften amount="5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7538" y="2381077"/>
              <a:ext cx="1552575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DCC74A4-8123-4329-BD79-F1B7F28D469B}"/>
              </a:ext>
            </a:extLst>
          </p:cNvPr>
          <p:cNvSpPr txBox="1"/>
          <p:nvPr/>
        </p:nvSpPr>
        <p:spPr>
          <a:xfrm>
            <a:off x="6374646" y="3119999"/>
            <a:ext cx="464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err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Atmira</a:t>
            </a:r>
            <a:r>
              <a:rPr lang="es-ES" sz="2800" b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Stock </a:t>
            </a:r>
            <a:r>
              <a:rPr lang="es-ES" sz="2800" b="1" err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Prediction</a:t>
            </a:r>
            <a:endParaRPr lang="es-ES" sz="2800" b="1">
              <a:solidFill>
                <a:schemeClr val="tx1">
                  <a:lumMod val="65000"/>
                  <a:lumOff val="3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5EE2489-8778-40EA-90F1-8CD1C96677E3}"/>
              </a:ext>
            </a:extLst>
          </p:cNvPr>
          <p:cNvSpPr txBox="1"/>
          <p:nvPr/>
        </p:nvSpPr>
        <p:spPr>
          <a:xfrm>
            <a:off x="7112126" y="454878"/>
            <a:ext cx="2993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MINERVA</a:t>
            </a:r>
          </a:p>
        </p:txBody>
      </p:sp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90501516-EECF-45C3-BFB5-EF3BFA96562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75446" y="274192"/>
            <a:ext cx="1387389" cy="12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8860" y="886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/>
              <a:t>Modelos predictivos: Fase II 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10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CAAA10A-7179-484A-9AC2-0C2042251FB8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93D5F28-68A9-4ED6-A02A-AB165201C62B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51050D9F-0250-46B8-A632-D7401FB83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95BF45A3-6412-4E77-8D62-F06AEACE5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0" t="118" r="-158" b="-1691"/>
          <a:stretch/>
        </p:blipFill>
        <p:spPr bwMode="auto">
          <a:xfrm>
            <a:off x="813212" y="2049984"/>
            <a:ext cx="4813897" cy="338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CA8347C9-ED27-4BE5-9E75-F082C3A15390}"/>
              </a:ext>
            </a:extLst>
          </p:cNvPr>
          <p:cNvSpPr/>
          <p:nvPr/>
        </p:nvSpPr>
        <p:spPr>
          <a:xfrm>
            <a:off x="199633" y="2009340"/>
            <a:ext cx="5636946" cy="3624842"/>
          </a:xfrm>
          <a:custGeom>
            <a:avLst/>
            <a:gdLst>
              <a:gd name="connsiteX0" fmla="*/ 0 w 5636946"/>
              <a:gd name="connsiteY0" fmla="*/ 604152 h 3624842"/>
              <a:gd name="connsiteX1" fmla="*/ 604152 w 5636946"/>
              <a:gd name="connsiteY1" fmla="*/ 0 h 3624842"/>
              <a:gd name="connsiteX2" fmla="*/ 1113446 w 5636946"/>
              <a:gd name="connsiteY2" fmla="*/ 0 h 3624842"/>
              <a:gd name="connsiteX3" fmla="*/ 1578453 w 5636946"/>
              <a:gd name="connsiteY3" fmla="*/ 0 h 3624842"/>
              <a:gd name="connsiteX4" fmla="*/ 2087747 w 5636946"/>
              <a:gd name="connsiteY4" fmla="*/ 0 h 3624842"/>
              <a:gd name="connsiteX5" fmla="*/ 2552754 w 5636946"/>
              <a:gd name="connsiteY5" fmla="*/ 0 h 3624842"/>
              <a:gd name="connsiteX6" fmla="*/ 3062048 w 5636946"/>
              <a:gd name="connsiteY6" fmla="*/ 0 h 3624842"/>
              <a:gd name="connsiteX7" fmla="*/ 3571342 w 5636946"/>
              <a:gd name="connsiteY7" fmla="*/ 0 h 3624842"/>
              <a:gd name="connsiteX8" fmla="*/ 3992063 w 5636946"/>
              <a:gd name="connsiteY8" fmla="*/ 0 h 3624842"/>
              <a:gd name="connsiteX9" fmla="*/ 4545643 w 5636946"/>
              <a:gd name="connsiteY9" fmla="*/ 0 h 3624842"/>
              <a:gd name="connsiteX10" fmla="*/ 5032794 w 5636946"/>
              <a:gd name="connsiteY10" fmla="*/ 0 h 3624842"/>
              <a:gd name="connsiteX11" fmla="*/ 5636946 w 5636946"/>
              <a:gd name="connsiteY11" fmla="*/ 604152 h 3624842"/>
              <a:gd name="connsiteX12" fmla="*/ 5636946 w 5636946"/>
              <a:gd name="connsiteY12" fmla="*/ 1063294 h 3624842"/>
              <a:gd name="connsiteX13" fmla="*/ 5636946 w 5636946"/>
              <a:gd name="connsiteY13" fmla="*/ 1522436 h 3624842"/>
              <a:gd name="connsiteX14" fmla="*/ 5636946 w 5636946"/>
              <a:gd name="connsiteY14" fmla="*/ 1981579 h 3624842"/>
              <a:gd name="connsiteX15" fmla="*/ 5636946 w 5636946"/>
              <a:gd name="connsiteY15" fmla="*/ 2416556 h 3624842"/>
              <a:gd name="connsiteX16" fmla="*/ 5636946 w 5636946"/>
              <a:gd name="connsiteY16" fmla="*/ 3020690 h 3624842"/>
              <a:gd name="connsiteX17" fmla="*/ 5032794 w 5636946"/>
              <a:gd name="connsiteY17" fmla="*/ 3624842 h 3624842"/>
              <a:gd name="connsiteX18" fmla="*/ 4479214 w 5636946"/>
              <a:gd name="connsiteY18" fmla="*/ 3624842 h 3624842"/>
              <a:gd name="connsiteX19" fmla="*/ 3881347 w 5636946"/>
              <a:gd name="connsiteY19" fmla="*/ 3624842 h 3624842"/>
              <a:gd name="connsiteX20" fmla="*/ 3283480 w 5636946"/>
              <a:gd name="connsiteY20" fmla="*/ 3624842 h 3624842"/>
              <a:gd name="connsiteX21" fmla="*/ 2774187 w 5636946"/>
              <a:gd name="connsiteY21" fmla="*/ 3624842 h 3624842"/>
              <a:gd name="connsiteX22" fmla="*/ 2353466 w 5636946"/>
              <a:gd name="connsiteY22" fmla="*/ 3624842 h 3624842"/>
              <a:gd name="connsiteX23" fmla="*/ 1888458 w 5636946"/>
              <a:gd name="connsiteY23" fmla="*/ 3624842 h 3624842"/>
              <a:gd name="connsiteX24" fmla="*/ 1246305 w 5636946"/>
              <a:gd name="connsiteY24" fmla="*/ 3624842 h 3624842"/>
              <a:gd name="connsiteX25" fmla="*/ 604152 w 5636946"/>
              <a:gd name="connsiteY25" fmla="*/ 3624842 h 3624842"/>
              <a:gd name="connsiteX26" fmla="*/ 0 w 5636946"/>
              <a:gd name="connsiteY26" fmla="*/ 3020690 h 3624842"/>
              <a:gd name="connsiteX27" fmla="*/ 0 w 5636946"/>
              <a:gd name="connsiteY27" fmla="*/ 2609879 h 3624842"/>
              <a:gd name="connsiteX28" fmla="*/ 0 w 5636946"/>
              <a:gd name="connsiteY28" fmla="*/ 2078240 h 3624842"/>
              <a:gd name="connsiteX29" fmla="*/ 0 w 5636946"/>
              <a:gd name="connsiteY29" fmla="*/ 1643263 h 3624842"/>
              <a:gd name="connsiteX30" fmla="*/ 0 w 5636946"/>
              <a:gd name="connsiteY30" fmla="*/ 1232452 h 3624842"/>
              <a:gd name="connsiteX31" fmla="*/ 0 w 5636946"/>
              <a:gd name="connsiteY31" fmla="*/ 604152 h 362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36946" h="3624842" extrusionOk="0">
                <a:moveTo>
                  <a:pt x="0" y="604152"/>
                </a:moveTo>
                <a:cubicBezTo>
                  <a:pt x="-34257" y="185732"/>
                  <a:pt x="288870" y="46403"/>
                  <a:pt x="604152" y="0"/>
                </a:cubicBezTo>
                <a:cubicBezTo>
                  <a:pt x="732756" y="-60182"/>
                  <a:pt x="940087" y="49490"/>
                  <a:pt x="1113446" y="0"/>
                </a:cubicBezTo>
                <a:cubicBezTo>
                  <a:pt x="1286805" y="-49490"/>
                  <a:pt x="1436610" y="34685"/>
                  <a:pt x="1578453" y="0"/>
                </a:cubicBezTo>
                <a:cubicBezTo>
                  <a:pt x="1720296" y="-34685"/>
                  <a:pt x="1974410" y="7755"/>
                  <a:pt x="2087747" y="0"/>
                </a:cubicBezTo>
                <a:cubicBezTo>
                  <a:pt x="2201084" y="-7755"/>
                  <a:pt x="2360120" y="19908"/>
                  <a:pt x="2552754" y="0"/>
                </a:cubicBezTo>
                <a:cubicBezTo>
                  <a:pt x="2745388" y="-19908"/>
                  <a:pt x="2945517" y="19907"/>
                  <a:pt x="3062048" y="0"/>
                </a:cubicBezTo>
                <a:cubicBezTo>
                  <a:pt x="3178579" y="-19907"/>
                  <a:pt x="3456525" y="48085"/>
                  <a:pt x="3571342" y="0"/>
                </a:cubicBezTo>
                <a:cubicBezTo>
                  <a:pt x="3686159" y="-48085"/>
                  <a:pt x="3788815" y="43089"/>
                  <a:pt x="3992063" y="0"/>
                </a:cubicBezTo>
                <a:cubicBezTo>
                  <a:pt x="4195311" y="-43089"/>
                  <a:pt x="4354051" y="18326"/>
                  <a:pt x="4545643" y="0"/>
                </a:cubicBezTo>
                <a:cubicBezTo>
                  <a:pt x="4737235" y="-18326"/>
                  <a:pt x="4832050" y="12584"/>
                  <a:pt x="5032794" y="0"/>
                </a:cubicBezTo>
                <a:cubicBezTo>
                  <a:pt x="5428848" y="23931"/>
                  <a:pt x="5674841" y="259115"/>
                  <a:pt x="5636946" y="604152"/>
                </a:cubicBezTo>
                <a:cubicBezTo>
                  <a:pt x="5680072" y="708661"/>
                  <a:pt x="5587403" y="862685"/>
                  <a:pt x="5636946" y="1063294"/>
                </a:cubicBezTo>
                <a:cubicBezTo>
                  <a:pt x="5686489" y="1263903"/>
                  <a:pt x="5581863" y="1378351"/>
                  <a:pt x="5636946" y="1522436"/>
                </a:cubicBezTo>
                <a:cubicBezTo>
                  <a:pt x="5692029" y="1666521"/>
                  <a:pt x="5604061" y="1783318"/>
                  <a:pt x="5636946" y="1981579"/>
                </a:cubicBezTo>
                <a:cubicBezTo>
                  <a:pt x="5669831" y="2179840"/>
                  <a:pt x="5589264" y="2311161"/>
                  <a:pt x="5636946" y="2416556"/>
                </a:cubicBezTo>
                <a:cubicBezTo>
                  <a:pt x="5684628" y="2521951"/>
                  <a:pt x="5566265" y="2764236"/>
                  <a:pt x="5636946" y="3020690"/>
                </a:cubicBezTo>
                <a:cubicBezTo>
                  <a:pt x="5607355" y="3379751"/>
                  <a:pt x="5350638" y="3629333"/>
                  <a:pt x="5032794" y="3624842"/>
                </a:cubicBezTo>
                <a:cubicBezTo>
                  <a:pt x="4842835" y="3628982"/>
                  <a:pt x="4671251" y="3587047"/>
                  <a:pt x="4479214" y="3624842"/>
                </a:cubicBezTo>
                <a:cubicBezTo>
                  <a:pt x="4287177" y="3662637"/>
                  <a:pt x="4138455" y="3566492"/>
                  <a:pt x="3881347" y="3624842"/>
                </a:cubicBezTo>
                <a:cubicBezTo>
                  <a:pt x="3624239" y="3683192"/>
                  <a:pt x="3513799" y="3573878"/>
                  <a:pt x="3283480" y="3624842"/>
                </a:cubicBezTo>
                <a:cubicBezTo>
                  <a:pt x="3053161" y="3675806"/>
                  <a:pt x="3006691" y="3598685"/>
                  <a:pt x="2774187" y="3624842"/>
                </a:cubicBezTo>
                <a:cubicBezTo>
                  <a:pt x="2541683" y="3650999"/>
                  <a:pt x="2532994" y="3604244"/>
                  <a:pt x="2353466" y="3624842"/>
                </a:cubicBezTo>
                <a:cubicBezTo>
                  <a:pt x="2173938" y="3645440"/>
                  <a:pt x="2069097" y="3596273"/>
                  <a:pt x="1888458" y="3624842"/>
                </a:cubicBezTo>
                <a:cubicBezTo>
                  <a:pt x="1707819" y="3653411"/>
                  <a:pt x="1466598" y="3595982"/>
                  <a:pt x="1246305" y="3624842"/>
                </a:cubicBezTo>
                <a:cubicBezTo>
                  <a:pt x="1026012" y="3653702"/>
                  <a:pt x="841893" y="3563658"/>
                  <a:pt x="604152" y="3624842"/>
                </a:cubicBezTo>
                <a:cubicBezTo>
                  <a:pt x="296582" y="3593561"/>
                  <a:pt x="67394" y="3370059"/>
                  <a:pt x="0" y="3020690"/>
                </a:cubicBezTo>
                <a:cubicBezTo>
                  <a:pt x="-47955" y="2894914"/>
                  <a:pt x="6858" y="2721245"/>
                  <a:pt x="0" y="2609879"/>
                </a:cubicBezTo>
                <a:cubicBezTo>
                  <a:pt x="-6858" y="2498513"/>
                  <a:pt x="22398" y="2308393"/>
                  <a:pt x="0" y="2078240"/>
                </a:cubicBezTo>
                <a:cubicBezTo>
                  <a:pt x="-22398" y="1848087"/>
                  <a:pt x="5735" y="1837245"/>
                  <a:pt x="0" y="1643263"/>
                </a:cubicBezTo>
                <a:cubicBezTo>
                  <a:pt x="-5735" y="1449281"/>
                  <a:pt x="5788" y="1322171"/>
                  <a:pt x="0" y="1232452"/>
                </a:cubicBezTo>
                <a:cubicBezTo>
                  <a:pt x="-5788" y="1142733"/>
                  <a:pt x="26192" y="885719"/>
                  <a:pt x="0" y="604152"/>
                </a:cubicBezTo>
                <a:close/>
              </a:path>
            </a:pathLst>
          </a:custGeom>
          <a:noFill/>
          <a:ln w="57150">
            <a:solidFill>
              <a:schemeClr val="accent5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1388650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6BFAAD9-E8F2-4240-8F4C-947D6AAC0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74" y="1678282"/>
            <a:ext cx="5372947" cy="197209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EBF1FE46-0EA4-4286-AB64-4511C52A03C1}"/>
              </a:ext>
            </a:extLst>
          </p:cNvPr>
          <p:cNvSpPr/>
          <p:nvPr/>
        </p:nvSpPr>
        <p:spPr>
          <a:xfrm>
            <a:off x="7000109" y="943417"/>
            <a:ext cx="397307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Entrega Intermedia Fase 2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8" descr="Free flecha 1187132 PNG with Transparent Background">
            <a:extLst>
              <a:ext uri="{FF2B5EF4-FFF2-40B4-BE49-F238E27FC236}">
                <a16:creationId xmlns:a16="http://schemas.microsoft.com/office/drawing/2014/main" id="{738874D1-7A0B-4040-8CAE-AD1CBCF8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2707" flipH="1">
            <a:off x="9228725" y="1435459"/>
            <a:ext cx="447647" cy="23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FB5ACF1-E7FD-4C6F-A2D1-6348019D0E7E}"/>
              </a:ext>
            </a:extLst>
          </p:cNvPr>
          <p:cNvSpPr/>
          <p:nvPr/>
        </p:nvSpPr>
        <p:spPr>
          <a:xfrm>
            <a:off x="10463997" y="3181055"/>
            <a:ext cx="585024" cy="247945"/>
          </a:xfrm>
          <a:custGeom>
            <a:avLst/>
            <a:gdLst>
              <a:gd name="connsiteX0" fmla="*/ 0 w 585024"/>
              <a:gd name="connsiteY0" fmla="*/ 41325 h 247945"/>
              <a:gd name="connsiteX1" fmla="*/ 41325 w 585024"/>
              <a:gd name="connsiteY1" fmla="*/ 0 h 247945"/>
              <a:gd name="connsiteX2" fmla="*/ 543699 w 585024"/>
              <a:gd name="connsiteY2" fmla="*/ 0 h 247945"/>
              <a:gd name="connsiteX3" fmla="*/ 585024 w 585024"/>
              <a:gd name="connsiteY3" fmla="*/ 41325 h 247945"/>
              <a:gd name="connsiteX4" fmla="*/ 585024 w 585024"/>
              <a:gd name="connsiteY4" fmla="*/ 206620 h 247945"/>
              <a:gd name="connsiteX5" fmla="*/ 543699 w 585024"/>
              <a:gd name="connsiteY5" fmla="*/ 247945 h 247945"/>
              <a:gd name="connsiteX6" fmla="*/ 41325 w 585024"/>
              <a:gd name="connsiteY6" fmla="*/ 247945 h 247945"/>
              <a:gd name="connsiteX7" fmla="*/ 0 w 585024"/>
              <a:gd name="connsiteY7" fmla="*/ 206620 h 247945"/>
              <a:gd name="connsiteX8" fmla="*/ 0 w 585024"/>
              <a:gd name="connsiteY8" fmla="*/ 41325 h 24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024" h="247945" extrusionOk="0">
                <a:moveTo>
                  <a:pt x="0" y="41325"/>
                </a:moveTo>
                <a:cubicBezTo>
                  <a:pt x="2414" y="22543"/>
                  <a:pt x="21873" y="3176"/>
                  <a:pt x="41325" y="0"/>
                </a:cubicBezTo>
                <a:cubicBezTo>
                  <a:pt x="158440" y="-54800"/>
                  <a:pt x="338994" y="57269"/>
                  <a:pt x="543699" y="0"/>
                </a:cubicBezTo>
                <a:cubicBezTo>
                  <a:pt x="566379" y="-6218"/>
                  <a:pt x="588906" y="21346"/>
                  <a:pt x="585024" y="41325"/>
                </a:cubicBezTo>
                <a:cubicBezTo>
                  <a:pt x="589264" y="76683"/>
                  <a:pt x="568978" y="138846"/>
                  <a:pt x="585024" y="206620"/>
                </a:cubicBezTo>
                <a:cubicBezTo>
                  <a:pt x="583580" y="226386"/>
                  <a:pt x="569159" y="250609"/>
                  <a:pt x="543699" y="247945"/>
                </a:cubicBezTo>
                <a:cubicBezTo>
                  <a:pt x="381540" y="255864"/>
                  <a:pt x="289927" y="217802"/>
                  <a:pt x="41325" y="247945"/>
                </a:cubicBezTo>
                <a:cubicBezTo>
                  <a:pt x="13371" y="244889"/>
                  <a:pt x="-1392" y="228791"/>
                  <a:pt x="0" y="206620"/>
                </a:cubicBezTo>
                <a:cubicBezTo>
                  <a:pt x="-15031" y="132832"/>
                  <a:pt x="7539" y="122731"/>
                  <a:pt x="0" y="41325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5822224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835AD0FE-21CB-4FC7-B1CD-4470776E927D}"/>
              </a:ext>
            </a:extLst>
          </p:cNvPr>
          <p:cNvSpPr/>
          <p:nvPr/>
        </p:nvSpPr>
        <p:spPr>
          <a:xfrm>
            <a:off x="10463997" y="2204439"/>
            <a:ext cx="585024" cy="247945"/>
          </a:xfrm>
          <a:custGeom>
            <a:avLst/>
            <a:gdLst>
              <a:gd name="connsiteX0" fmla="*/ 0 w 585024"/>
              <a:gd name="connsiteY0" fmla="*/ 41325 h 247945"/>
              <a:gd name="connsiteX1" fmla="*/ 41325 w 585024"/>
              <a:gd name="connsiteY1" fmla="*/ 0 h 247945"/>
              <a:gd name="connsiteX2" fmla="*/ 543699 w 585024"/>
              <a:gd name="connsiteY2" fmla="*/ 0 h 247945"/>
              <a:gd name="connsiteX3" fmla="*/ 585024 w 585024"/>
              <a:gd name="connsiteY3" fmla="*/ 41325 h 247945"/>
              <a:gd name="connsiteX4" fmla="*/ 585024 w 585024"/>
              <a:gd name="connsiteY4" fmla="*/ 206620 h 247945"/>
              <a:gd name="connsiteX5" fmla="*/ 543699 w 585024"/>
              <a:gd name="connsiteY5" fmla="*/ 247945 h 247945"/>
              <a:gd name="connsiteX6" fmla="*/ 41325 w 585024"/>
              <a:gd name="connsiteY6" fmla="*/ 247945 h 247945"/>
              <a:gd name="connsiteX7" fmla="*/ 0 w 585024"/>
              <a:gd name="connsiteY7" fmla="*/ 206620 h 247945"/>
              <a:gd name="connsiteX8" fmla="*/ 0 w 585024"/>
              <a:gd name="connsiteY8" fmla="*/ 41325 h 24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024" h="247945" extrusionOk="0">
                <a:moveTo>
                  <a:pt x="0" y="41325"/>
                </a:moveTo>
                <a:cubicBezTo>
                  <a:pt x="2414" y="22543"/>
                  <a:pt x="21873" y="3176"/>
                  <a:pt x="41325" y="0"/>
                </a:cubicBezTo>
                <a:cubicBezTo>
                  <a:pt x="158440" y="-54800"/>
                  <a:pt x="338994" y="57269"/>
                  <a:pt x="543699" y="0"/>
                </a:cubicBezTo>
                <a:cubicBezTo>
                  <a:pt x="566379" y="-6218"/>
                  <a:pt x="588906" y="21346"/>
                  <a:pt x="585024" y="41325"/>
                </a:cubicBezTo>
                <a:cubicBezTo>
                  <a:pt x="589264" y="76683"/>
                  <a:pt x="568978" y="138846"/>
                  <a:pt x="585024" y="206620"/>
                </a:cubicBezTo>
                <a:cubicBezTo>
                  <a:pt x="583580" y="226386"/>
                  <a:pt x="569159" y="250609"/>
                  <a:pt x="543699" y="247945"/>
                </a:cubicBezTo>
                <a:cubicBezTo>
                  <a:pt x="381540" y="255864"/>
                  <a:pt x="289927" y="217802"/>
                  <a:pt x="41325" y="247945"/>
                </a:cubicBezTo>
                <a:cubicBezTo>
                  <a:pt x="13371" y="244889"/>
                  <a:pt x="-1392" y="228791"/>
                  <a:pt x="0" y="206620"/>
                </a:cubicBezTo>
                <a:cubicBezTo>
                  <a:pt x="-15031" y="132832"/>
                  <a:pt x="7539" y="122731"/>
                  <a:pt x="0" y="41325"/>
                </a:cubicBezTo>
                <a:close/>
              </a:path>
            </a:pathLst>
          </a:custGeom>
          <a:noFill/>
          <a:ln w="1905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5822224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a la derecha con bandas 22">
            <a:extLst>
              <a:ext uri="{FF2B5EF4-FFF2-40B4-BE49-F238E27FC236}">
                <a16:creationId xmlns:a16="http://schemas.microsoft.com/office/drawing/2014/main" id="{03ADBC78-07D8-4FF8-A870-5F4B7EAFB342}"/>
              </a:ext>
            </a:extLst>
          </p:cNvPr>
          <p:cNvSpPr/>
          <p:nvPr/>
        </p:nvSpPr>
        <p:spPr>
          <a:xfrm rot="5400000">
            <a:off x="8809112" y="3803106"/>
            <a:ext cx="512451" cy="267956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7602A693-BBFD-4694-A08A-8D62B6B001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7183" y="4304434"/>
            <a:ext cx="6093312" cy="1561672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E1FFA7D-3E1E-4E4B-8FDE-7F728B35B3D8}"/>
              </a:ext>
            </a:extLst>
          </p:cNvPr>
          <p:cNvSpPr/>
          <p:nvPr/>
        </p:nvSpPr>
        <p:spPr>
          <a:xfrm>
            <a:off x="10803909" y="5117072"/>
            <a:ext cx="660138" cy="247945"/>
          </a:xfrm>
          <a:custGeom>
            <a:avLst/>
            <a:gdLst>
              <a:gd name="connsiteX0" fmla="*/ 0 w 660138"/>
              <a:gd name="connsiteY0" fmla="*/ 41325 h 247945"/>
              <a:gd name="connsiteX1" fmla="*/ 41325 w 660138"/>
              <a:gd name="connsiteY1" fmla="*/ 0 h 247945"/>
              <a:gd name="connsiteX2" fmla="*/ 618813 w 660138"/>
              <a:gd name="connsiteY2" fmla="*/ 0 h 247945"/>
              <a:gd name="connsiteX3" fmla="*/ 660138 w 660138"/>
              <a:gd name="connsiteY3" fmla="*/ 41325 h 247945"/>
              <a:gd name="connsiteX4" fmla="*/ 660138 w 660138"/>
              <a:gd name="connsiteY4" fmla="*/ 206620 h 247945"/>
              <a:gd name="connsiteX5" fmla="*/ 618813 w 660138"/>
              <a:gd name="connsiteY5" fmla="*/ 247945 h 247945"/>
              <a:gd name="connsiteX6" fmla="*/ 41325 w 660138"/>
              <a:gd name="connsiteY6" fmla="*/ 247945 h 247945"/>
              <a:gd name="connsiteX7" fmla="*/ 0 w 660138"/>
              <a:gd name="connsiteY7" fmla="*/ 206620 h 247945"/>
              <a:gd name="connsiteX8" fmla="*/ 0 w 660138"/>
              <a:gd name="connsiteY8" fmla="*/ 41325 h 24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138" h="247945" extrusionOk="0">
                <a:moveTo>
                  <a:pt x="0" y="41325"/>
                </a:moveTo>
                <a:cubicBezTo>
                  <a:pt x="2414" y="22543"/>
                  <a:pt x="21873" y="3176"/>
                  <a:pt x="41325" y="0"/>
                </a:cubicBezTo>
                <a:cubicBezTo>
                  <a:pt x="247306" y="-63735"/>
                  <a:pt x="355293" y="29639"/>
                  <a:pt x="618813" y="0"/>
                </a:cubicBezTo>
                <a:cubicBezTo>
                  <a:pt x="641493" y="-6218"/>
                  <a:pt x="664020" y="21346"/>
                  <a:pt x="660138" y="41325"/>
                </a:cubicBezTo>
                <a:cubicBezTo>
                  <a:pt x="664378" y="76683"/>
                  <a:pt x="644092" y="138846"/>
                  <a:pt x="660138" y="206620"/>
                </a:cubicBezTo>
                <a:cubicBezTo>
                  <a:pt x="658694" y="226386"/>
                  <a:pt x="644273" y="250609"/>
                  <a:pt x="618813" y="247945"/>
                </a:cubicBezTo>
                <a:cubicBezTo>
                  <a:pt x="458092" y="304900"/>
                  <a:pt x="265538" y="182269"/>
                  <a:pt x="41325" y="247945"/>
                </a:cubicBezTo>
                <a:cubicBezTo>
                  <a:pt x="13371" y="244889"/>
                  <a:pt x="-1392" y="228791"/>
                  <a:pt x="0" y="206620"/>
                </a:cubicBezTo>
                <a:cubicBezTo>
                  <a:pt x="-15031" y="132832"/>
                  <a:pt x="7539" y="122731"/>
                  <a:pt x="0" y="4132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5822224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  <p:pic>
        <p:nvPicPr>
          <p:cNvPr id="4110" name="Picture 14" descr="Winner PNG Image | PNG All">
            <a:extLst>
              <a:ext uri="{FF2B5EF4-FFF2-40B4-BE49-F238E27FC236}">
                <a16:creationId xmlns:a16="http://schemas.microsoft.com/office/drawing/2014/main" id="{B86E3DEC-3716-43E3-8E21-9829AFE24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723" y="5431882"/>
            <a:ext cx="658026" cy="6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3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/>
              <a:t>Conclusiones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11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99D825D-EF70-496E-A247-F385FF3DAC9D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4861C28-8CDF-47B6-A899-74EAD089D2EC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D9955C79-AB64-45E6-B638-A37C2C609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005F71-3168-4319-8E99-A2833EA2757F}"/>
              </a:ext>
            </a:extLst>
          </p:cNvPr>
          <p:cNvSpPr txBox="1"/>
          <p:nvPr/>
        </p:nvSpPr>
        <p:spPr>
          <a:xfrm>
            <a:off x="404039" y="1288942"/>
            <a:ext cx="64770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/>
              <a:t>Importancia de </a:t>
            </a:r>
            <a:r>
              <a:rPr lang="es-ES" sz="2800" b="1"/>
              <a:t>conocer</a:t>
            </a:r>
            <a:r>
              <a:rPr lang="es-ES" sz="2800"/>
              <a:t> las características de los datos</a:t>
            </a:r>
          </a:p>
          <a:p>
            <a:endParaRPr lang="es-ES" sz="28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/>
          </a:p>
          <a:p>
            <a:endParaRPr lang="es-ES" sz="2800"/>
          </a:p>
        </p:txBody>
      </p:sp>
      <p:pic>
        <p:nvPicPr>
          <p:cNvPr id="5136" name="Picture 16" descr="Download Hotel Nida Ratchada Huai Khwang - Clipart Png Did You Know Png PNG  Image with No Background - PNGkey.com">
            <a:extLst>
              <a:ext uri="{FF2B5EF4-FFF2-40B4-BE49-F238E27FC236}">
                <a16:creationId xmlns:a16="http://schemas.microsoft.com/office/drawing/2014/main" id="{FE914530-3686-461F-AC93-B9B1DD17D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92" y="1403769"/>
            <a:ext cx="904296" cy="5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Generate Qualified Leads — Blue Eye Deer">
            <a:extLst>
              <a:ext uri="{FF2B5EF4-FFF2-40B4-BE49-F238E27FC236}">
                <a16:creationId xmlns:a16="http://schemas.microsoft.com/office/drawing/2014/main" id="{2A7B221D-E198-4DBB-918A-34420DF7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09" y="4297482"/>
            <a:ext cx="676263" cy="6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Botón agregar - Iconos gratis de señales">
            <a:extLst>
              <a:ext uri="{FF2B5EF4-FFF2-40B4-BE49-F238E27FC236}">
                <a16:creationId xmlns:a16="http://schemas.microsoft.com/office/drawing/2014/main" id="{6277C2B5-D305-40F5-B28B-1EA115C0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60" y="2412726"/>
            <a:ext cx="1083068" cy="56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Optimization PNG File | PNG Mart">
            <a:extLst>
              <a:ext uri="{FF2B5EF4-FFF2-40B4-BE49-F238E27FC236}">
                <a16:creationId xmlns:a16="http://schemas.microsoft.com/office/drawing/2014/main" id="{70293E27-16B0-42A6-B52C-10DE2F635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94" y="3478016"/>
            <a:ext cx="554182" cy="55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D47D87C-CD35-4890-8B9E-32F1AF71867C}"/>
              </a:ext>
            </a:extLst>
          </p:cNvPr>
          <p:cNvSpPr txBox="1"/>
          <p:nvPr/>
        </p:nvSpPr>
        <p:spPr>
          <a:xfrm>
            <a:off x="337514" y="2329337"/>
            <a:ext cx="6477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/>
              <a:t>Utilidad de la generación de </a:t>
            </a:r>
            <a:r>
              <a:rPr lang="es-ES" sz="2800" b="1"/>
              <a:t>nuevas</a:t>
            </a:r>
            <a:r>
              <a:rPr lang="es-ES" sz="2800"/>
              <a:t> características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/>
          </a:p>
          <a:p>
            <a:endParaRPr lang="es-ES" sz="280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AD11A0-61C3-4891-ABE1-6A2EC45E4E3C}"/>
              </a:ext>
            </a:extLst>
          </p:cNvPr>
          <p:cNvSpPr txBox="1"/>
          <p:nvPr/>
        </p:nvSpPr>
        <p:spPr>
          <a:xfrm>
            <a:off x="370777" y="2951952"/>
            <a:ext cx="6477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s-E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/>
              <a:t>Optimización de </a:t>
            </a:r>
            <a:r>
              <a:rPr lang="es-ES" sz="2800" b="1" err="1"/>
              <a:t>hiperparámetros</a:t>
            </a:r>
            <a:endParaRPr lang="es-ES" sz="2800" b="1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/>
          </a:p>
          <a:p>
            <a:endParaRPr lang="es-ES" sz="280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92526C-BC96-4628-B773-0AEC5444C7A6}"/>
              </a:ext>
            </a:extLst>
          </p:cNvPr>
          <p:cNvSpPr txBox="1"/>
          <p:nvPr/>
        </p:nvSpPr>
        <p:spPr>
          <a:xfrm>
            <a:off x="337514" y="4145912"/>
            <a:ext cx="64770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/>
              <a:t>Eficacia de combinar varios modelos (</a:t>
            </a:r>
            <a:r>
              <a:rPr lang="es-ES" sz="2800" b="1"/>
              <a:t>ensembles</a:t>
            </a:r>
            <a:r>
              <a:rPr lang="es-ES" sz="280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/>
          </a:p>
          <a:p>
            <a:endParaRPr lang="es-ES" sz="2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C12A35-867C-4A52-B84A-85DA4FA5F38C}"/>
              </a:ext>
            </a:extLst>
          </p:cNvPr>
          <p:cNvGrpSpPr/>
          <p:nvPr/>
        </p:nvGrpSpPr>
        <p:grpSpPr>
          <a:xfrm>
            <a:off x="8457984" y="1659082"/>
            <a:ext cx="3653004" cy="3520728"/>
            <a:chOff x="8457984" y="1659082"/>
            <a:chExt cx="3653004" cy="3520728"/>
          </a:xfrm>
        </p:grpSpPr>
        <p:pic>
          <p:nvPicPr>
            <p:cNvPr id="5124" name="Picture 4" descr="THANK YOU – CHRISTMAS GIVEAWAY 2018 - Goulburn First National Real Estate">
              <a:extLst>
                <a:ext uri="{FF2B5EF4-FFF2-40B4-BE49-F238E27FC236}">
                  <a16:creationId xmlns:a16="http://schemas.microsoft.com/office/drawing/2014/main" id="{F95B70F6-DEE3-49A5-927C-FF51EB7D5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81350">
              <a:off x="8457984" y="3258330"/>
              <a:ext cx="3653004" cy="192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Qr code&#10;&#10;Description automatically generated">
              <a:extLst>
                <a:ext uri="{FF2B5EF4-FFF2-40B4-BE49-F238E27FC236}">
                  <a16:creationId xmlns:a16="http://schemas.microsoft.com/office/drawing/2014/main" id="{B1A436DE-F378-415E-8318-C7C4A4240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27573" y="1659082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1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65D3E0-D6D2-F54A-A3C7-8E4A26ACC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792734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/>
              <a:t>MINERVA: ¿Quiénes somos?</a:t>
            </a:r>
          </a:p>
          <a:p>
            <a:pPr marL="0" indent="0">
              <a:buFont typeface="Arial"/>
              <a:buNone/>
            </a:pPr>
            <a:endParaRPr lang="es-ES_tradnl"/>
          </a:p>
          <a:p>
            <a:pPr marL="0" indent="0">
              <a:buFont typeface="Arial"/>
              <a:buNone/>
            </a:pPr>
            <a:endParaRPr lang="es-ES_tradnl"/>
          </a:p>
          <a:p>
            <a:pPr marL="0" indent="0">
              <a:buFont typeface="Arial"/>
              <a:buNone/>
            </a:pPr>
            <a:endParaRPr lang="es-ES_tradnl"/>
          </a:p>
          <a:p>
            <a:pPr marL="0" indent="0">
              <a:buFont typeface="Arial"/>
              <a:buNone/>
            </a:pPr>
            <a:endParaRPr lang="es-ES_tradnl"/>
          </a:p>
          <a:p>
            <a:pPr marL="0" indent="0">
              <a:buFont typeface="Arial"/>
              <a:buNone/>
            </a:pPr>
            <a:endParaRPr lang="es-ES_tradnl"/>
          </a:p>
          <a:p>
            <a:pPr marL="0" indent="0">
              <a:buFont typeface="Arial"/>
              <a:buNone/>
            </a:pPr>
            <a:endParaRPr lang="es-ES_tradnl"/>
          </a:p>
          <a:p>
            <a:pPr marL="0" indent="0">
              <a:buFont typeface="Arial"/>
              <a:buNone/>
            </a:pPr>
            <a:r>
              <a:rPr lang="es-ES_tradnl"/>
              <a:t>Pedro Lara Benítez	                Manuel Carranza García              Belén Vega Márquez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2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D3CEFCD-1A86-4637-84BF-065F92604130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16EE6AB-26D4-47C3-8D79-4748D438FC3A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1" name="Imagen 10" descr="Logotipo&#10;&#10;Descripción generada automáticamente">
              <a:extLst>
                <a:ext uri="{FF2B5EF4-FFF2-40B4-BE49-F238E27FC236}">
                  <a16:creationId xmlns:a16="http://schemas.microsoft.com/office/drawing/2014/main" id="{2F0585CD-621B-4885-BA34-35CCFB0B1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pic>
        <p:nvPicPr>
          <p:cNvPr id="14" name="Imagen 13" descr="Una persona con un vestido de color naranja&#10;&#10;Descripción generada automáticamente con confianza media">
            <a:extLst>
              <a:ext uri="{FF2B5EF4-FFF2-40B4-BE49-F238E27FC236}">
                <a16:creationId xmlns:a16="http://schemas.microsoft.com/office/drawing/2014/main" id="{47EA4D3C-06C7-4E5D-A4DB-EFFDBB197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5213"/>
          <a:stretch/>
        </p:blipFill>
        <p:spPr>
          <a:xfrm>
            <a:off x="9172216" y="1945512"/>
            <a:ext cx="2508399" cy="2496652"/>
          </a:xfrm>
          <a:prstGeom prst="ellipse">
            <a:avLst/>
          </a:prstGeom>
        </p:spPr>
      </p:pic>
      <p:pic>
        <p:nvPicPr>
          <p:cNvPr id="16" name="Imagen 15" descr="Hombre con camisa negra&#10;&#10;Descripción generada automáticamente">
            <a:extLst>
              <a:ext uri="{FF2B5EF4-FFF2-40B4-BE49-F238E27FC236}">
                <a16:creationId xmlns:a16="http://schemas.microsoft.com/office/drawing/2014/main" id="{7006179E-4D0A-4E13-B8AE-4BF039CBD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75" y="1945513"/>
            <a:ext cx="2508399" cy="2508399"/>
          </a:xfrm>
          <a:prstGeom prst="ellipse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279D3CC-2E39-44E1-82C3-861A1DCDA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208" y="1945512"/>
            <a:ext cx="2508399" cy="2508399"/>
          </a:xfrm>
          <a:prstGeom prst="ellipse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77821757-1720-4D71-B6E6-E590E6DB9F0F}"/>
              </a:ext>
            </a:extLst>
          </p:cNvPr>
          <p:cNvSpPr txBox="1"/>
          <p:nvPr/>
        </p:nvSpPr>
        <p:spPr>
          <a:xfrm>
            <a:off x="199633" y="4944862"/>
            <a:ext cx="3423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chemeClr val="tx2"/>
                </a:solidFill>
              </a:rPr>
              <a:t>Graduado</a:t>
            </a:r>
            <a:r>
              <a:rPr lang="es-ES" sz="1600">
                <a:solidFill>
                  <a:schemeClr val="tx2"/>
                </a:solidFill>
              </a:rPr>
              <a:t> en Ingeniería Informática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chemeClr val="tx2"/>
                </a:solidFill>
              </a:rPr>
              <a:t>Máster</a:t>
            </a:r>
            <a:r>
              <a:rPr lang="es-ES" sz="1600">
                <a:solidFill>
                  <a:schemeClr val="tx2"/>
                </a:solidFill>
              </a:rPr>
              <a:t> en Ingeniería del Software: Cloud, Datos y Gestión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tx2"/>
                </a:solidFill>
              </a:rPr>
              <a:t>Estudiante de </a:t>
            </a:r>
            <a:r>
              <a:rPr lang="es-ES" sz="1600" b="1">
                <a:solidFill>
                  <a:schemeClr val="tx2"/>
                </a:solidFill>
              </a:rPr>
              <a:t>Doctorado</a:t>
            </a:r>
            <a:r>
              <a:rPr lang="es-ES" sz="1600">
                <a:solidFill>
                  <a:schemeClr val="tx2"/>
                </a:solidFill>
              </a:rPr>
              <a:t> en Ingeniería Informática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D45B43F-B732-4AAC-A11A-E2116E87008A}"/>
              </a:ext>
            </a:extLst>
          </p:cNvPr>
          <p:cNvSpPr txBox="1"/>
          <p:nvPr/>
        </p:nvSpPr>
        <p:spPr>
          <a:xfrm>
            <a:off x="4533273" y="4944862"/>
            <a:ext cx="3423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chemeClr val="tx2"/>
                </a:solidFill>
              </a:rPr>
              <a:t>Graduado</a:t>
            </a:r>
            <a:r>
              <a:rPr lang="es-ES" sz="1600">
                <a:solidFill>
                  <a:schemeClr val="tx2"/>
                </a:solidFill>
              </a:rPr>
              <a:t> en Ingeniería Informática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chemeClr val="tx2"/>
                </a:solidFill>
              </a:rPr>
              <a:t>Máster</a:t>
            </a:r>
            <a:r>
              <a:rPr lang="es-ES" sz="1600">
                <a:solidFill>
                  <a:schemeClr val="tx2"/>
                </a:solidFill>
              </a:rPr>
              <a:t> en Ingeniería del Software: Cloud, Datos y Gestión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tx2"/>
                </a:solidFill>
              </a:rPr>
              <a:t>Estudiante de </a:t>
            </a:r>
            <a:r>
              <a:rPr lang="es-ES" sz="1600" b="1">
                <a:solidFill>
                  <a:schemeClr val="tx2"/>
                </a:solidFill>
              </a:rPr>
              <a:t>Doctorado</a:t>
            </a:r>
            <a:r>
              <a:rPr lang="es-ES" sz="1600">
                <a:solidFill>
                  <a:schemeClr val="tx2"/>
                </a:solidFill>
              </a:rPr>
              <a:t> en Ingeniería Informática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69E074B-C9BB-4310-954D-E5CB14286575}"/>
              </a:ext>
            </a:extLst>
          </p:cNvPr>
          <p:cNvSpPr txBox="1"/>
          <p:nvPr/>
        </p:nvSpPr>
        <p:spPr>
          <a:xfrm>
            <a:off x="8714747" y="4956859"/>
            <a:ext cx="3423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chemeClr val="tx2"/>
                </a:solidFill>
              </a:rPr>
              <a:t>Graduada</a:t>
            </a:r>
            <a:r>
              <a:rPr lang="es-ES" sz="1600">
                <a:solidFill>
                  <a:schemeClr val="tx2"/>
                </a:solidFill>
              </a:rPr>
              <a:t> en Ingeniería de la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chemeClr val="tx2"/>
                </a:solidFill>
              </a:rPr>
              <a:t>Máster</a:t>
            </a:r>
            <a:r>
              <a:rPr lang="es-ES" sz="1600">
                <a:solidFill>
                  <a:schemeClr val="tx2"/>
                </a:solidFill>
              </a:rPr>
              <a:t> en Ingeniería del Software: Cloud, Datos y Gestión 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>
                <a:solidFill>
                  <a:schemeClr val="tx2"/>
                </a:solidFill>
              </a:rPr>
              <a:t>Estudiante de </a:t>
            </a:r>
            <a:r>
              <a:rPr lang="es-ES" sz="1600" b="1">
                <a:solidFill>
                  <a:schemeClr val="tx2"/>
                </a:solidFill>
              </a:rPr>
              <a:t>Doctorado</a:t>
            </a:r>
            <a:r>
              <a:rPr lang="es-ES" sz="1600">
                <a:solidFill>
                  <a:schemeClr val="tx2"/>
                </a:solidFill>
              </a:rPr>
              <a:t> en Ingeniería Informática</a:t>
            </a:r>
          </a:p>
        </p:txBody>
      </p:sp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err="1"/>
              <a:t>Atmira</a:t>
            </a:r>
            <a:r>
              <a:rPr lang="es-ES_tradnl"/>
              <a:t> Stock </a:t>
            </a:r>
            <a:r>
              <a:rPr lang="es-ES_tradnl" err="1"/>
              <a:t>Prediction</a:t>
            </a:r>
            <a:r>
              <a:rPr lang="es-ES_tradnl"/>
              <a:t> - Metodología General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3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89F728B-1FEC-4FAC-9DD7-57800EA3B8D4}"/>
              </a:ext>
            </a:extLst>
          </p:cNvPr>
          <p:cNvGrpSpPr/>
          <p:nvPr/>
        </p:nvGrpSpPr>
        <p:grpSpPr>
          <a:xfrm>
            <a:off x="1896383" y="58699"/>
            <a:ext cx="4403791" cy="1122201"/>
            <a:chOff x="1896383" y="58699"/>
            <a:chExt cx="4403791" cy="1122201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0CE1975-3CDC-453A-9DD9-EDBC2123BCC2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  <a:p>
              <a:endParaRPr lang="es-ES" sz="280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A0A015AB-6E3F-442E-BC62-A40987F61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AB0B6CBE-2CB6-4623-9F50-31E1BE192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65" y="1995487"/>
            <a:ext cx="11157635" cy="31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0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-2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/>
              <a:t>Análisis Exploratorio (I)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4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923AE7D-0065-475B-B6D5-1D83DB2CC18D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E52EBCF-4A36-4910-9B05-326391D272F9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2BD340FC-F769-4B46-A123-786919C92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4F3DE35-3EF1-4D1C-9021-DE3787508569}"/>
              </a:ext>
            </a:extLst>
          </p:cNvPr>
          <p:cNvSpPr/>
          <p:nvPr/>
        </p:nvSpPr>
        <p:spPr>
          <a:xfrm>
            <a:off x="663417" y="2692779"/>
            <a:ext cx="2465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¿Atributos más </a:t>
            </a:r>
          </a:p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importantes?</a:t>
            </a:r>
            <a:endParaRPr lang="es-E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Returning to School Safely- Please watch these Videos | Fox Creek School">
            <a:extLst>
              <a:ext uri="{FF2B5EF4-FFF2-40B4-BE49-F238E27FC236}">
                <a16:creationId xmlns:a16="http://schemas.microsoft.com/office/drawing/2014/main" id="{F4D6724E-55E9-430C-B525-7EA4336F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22" y="3782720"/>
            <a:ext cx="1925320" cy="19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6081915-DD73-4D41-87EC-75EA28CA2BFF}"/>
              </a:ext>
            </a:extLst>
          </p:cNvPr>
          <p:cNvGrpSpPr/>
          <p:nvPr/>
        </p:nvGrpSpPr>
        <p:grpSpPr>
          <a:xfrm>
            <a:off x="5406887" y="861137"/>
            <a:ext cx="5070681" cy="5813570"/>
            <a:chOff x="5406887" y="861137"/>
            <a:chExt cx="5070681" cy="5813570"/>
          </a:xfrm>
        </p:grpSpPr>
        <p:graphicFrame>
          <p:nvGraphicFramePr>
            <p:cNvPr id="21" name="Gráfico 20">
              <a:extLst>
                <a:ext uri="{FF2B5EF4-FFF2-40B4-BE49-F238E27FC236}">
                  <a16:creationId xmlns:a16="http://schemas.microsoft.com/office/drawing/2014/main" id="{72438961-72E1-421D-80D4-A82EEAE59DF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5157233"/>
                </p:ext>
              </p:extLst>
            </p:nvPr>
          </p:nvGraphicFramePr>
          <p:xfrm>
            <a:off x="5406887" y="861137"/>
            <a:ext cx="4971864" cy="29687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2" name="Gráfico 21">
              <a:extLst>
                <a:ext uri="{FF2B5EF4-FFF2-40B4-BE49-F238E27FC236}">
                  <a16:creationId xmlns:a16="http://schemas.microsoft.com/office/drawing/2014/main" id="{5B5879B1-AF20-4680-940F-9C3879CE178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0542956"/>
                </p:ext>
              </p:extLst>
            </p:nvPr>
          </p:nvGraphicFramePr>
          <p:xfrm>
            <a:off x="5406887" y="3829891"/>
            <a:ext cx="5070681" cy="2844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AED5374-1AED-4FCC-B930-A3B1DC46FFDB}"/>
              </a:ext>
            </a:extLst>
          </p:cNvPr>
          <p:cNvGrpSpPr/>
          <p:nvPr/>
        </p:nvGrpSpPr>
        <p:grpSpPr>
          <a:xfrm>
            <a:off x="5738189" y="1298713"/>
            <a:ext cx="6120218" cy="4586148"/>
            <a:chOff x="5738189" y="1298713"/>
            <a:chExt cx="6120218" cy="4586148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D4832495-90CA-409C-A90B-CE352FA5F6E2}"/>
                </a:ext>
              </a:extLst>
            </p:cNvPr>
            <p:cNvSpPr/>
            <p:nvPr/>
          </p:nvSpPr>
          <p:spPr>
            <a:xfrm>
              <a:off x="5738190" y="1298713"/>
              <a:ext cx="357809" cy="176298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ED32D63E-E231-4335-BA4D-CC780D2A48A6}"/>
                </a:ext>
              </a:extLst>
            </p:cNvPr>
            <p:cNvSpPr/>
            <p:nvPr/>
          </p:nvSpPr>
          <p:spPr>
            <a:xfrm>
              <a:off x="5738189" y="4121876"/>
              <a:ext cx="357809" cy="176298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080" name="Picture 8" descr="Objetivo - Iconos gratis de negocio">
              <a:extLst>
                <a:ext uri="{FF2B5EF4-FFF2-40B4-BE49-F238E27FC236}">
                  <a16:creationId xmlns:a16="http://schemas.microsoft.com/office/drawing/2014/main" id="{0201B624-C88D-484A-ADD3-57B4A98D6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3708" y="3002819"/>
              <a:ext cx="751678" cy="75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26FFFE5A-3436-4832-9B2C-EA8F19A2DD03}"/>
                </a:ext>
              </a:extLst>
            </p:cNvPr>
            <p:cNvSpPr/>
            <p:nvPr/>
          </p:nvSpPr>
          <p:spPr>
            <a:xfrm>
              <a:off x="10737138" y="3800012"/>
              <a:ext cx="112126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Visitas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5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/>
              <a:t>Análisis Exploratorio (II)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5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93F2E40A-76EF-4D4E-B6E8-D845DBCB86B7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6415029-5C57-4EDE-84F4-DB048DEAB5CF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2F1BB93C-8BFD-4FBB-9615-758573F44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pic>
        <p:nvPicPr>
          <p:cNvPr id="11" name="Imagen 10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98731269-6C29-47D0-9A17-93FA4A72D9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65" r="64" b="133"/>
          <a:stretch/>
        </p:blipFill>
        <p:spPr>
          <a:xfrm>
            <a:off x="4640971" y="1626546"/>
            <a:ext cx="4061989" cy="2562101"/>
          </a:xfrm>
          <a:prstGeom prst="rect">
            <a:avLst/>
          </a:prstGeom>
        </p:spPr>
      </p:pic>
      <p:pic>
        <p:nvPicPr>
          <p:cNvPr id="16" name="Imagen 15" descr="Gráfico, Histograma&#10;&#10;Descripción generada automáticamente">
            <a:extLst>
              <a:ext uri="{FF2B5EF4-FFF2-40B4-BE49-F238E27FC236}">
                <a16:creationId xmlns:a16="http://schemas.microsoft.com/office/drawing/2014/main" id="{1A2C7806-DE46-46B9-98BA-BFA740A6F8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12" t="7143" r="-63" b="-311"/>
          <a:stretch/>
        </p:blipFill>
        <p:spPr>
          <a:xfrm>
            <a:off x="354846" y="1532866"/>
            <a:ext cx="4140808" cy="2665705"/>
          </a:xfrm>
          <a:prstGeom prst="rect">
            <a:avLst/>
          </a:prstGeom>
        </p:spPr>
      </p:pic>
      <p:pic>
        <p:nvPicPr>
          <p:cNvPr id="2054" name="Picture 6" descr="Pensador Pensamiento Persona - Gráficos vectoriales gratis en Pixabay">
            <a:extLst>
              <a:ext uri="{FF2B5EF4-FFF2-40B4-BE49-F238E27FC236}">
                <a16:creationId xmlns:a16="http://schemas.microsoft.com/office/drawing/2014/main" id="{ED05CB3D-ACBE-4F52-89F7-EE5603475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05" y="1868902"/>
            <a:ext cx="648064" cy="8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162AC6D-883B-45F0-8AF0-28A7296D9228}"/>
              </a:ext>
            </a:extLst>
          </p:cNvPr>
          <p:cNvCxnSpPr/>
          <p:nvPr/>
        </p:nvCxnSpPr>
        <p:spPr>
          <a:xfrm>
            <a:off x="2015231" y="2759668"/>
            <a:ext cx="168676" cy="5783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6A8301F-161D-4EA4-BBB4-CB569A67900C}"/>
              </a:ext>
            </a:extLst>
          </p:cNvPr>
          <p:cNvSpPr/>
          <p:nvPr/>
        </p:nvSpPr>
        <p:spPr>
          <a:xfrm>
            <a:off x="8853761" y="2553306"/>
            <a:ext cx="912810" cy="345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C1E82D6-316D-4C2C-A84B-4E3A148607E4}"/>
              </a:ext>
            </a:extLst>
          </p:cNvPr>
          <p:cNvSpPr/>
          <p:nvPr/>
        </p:nvSpPr>
        <p:spPr>
          <a:xfrm>
            <a:off x="9920388" y="2258761"/>
            <a:ext cx="1983684" cy="95410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¡</a:t>
            </a:r>
            <a:r>
              <a:rPr lang="es-ES" sz="2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Normalizar </a:t>
            </a:r>
            <a:endParaRPr lang="es-ES"/>
          </a:p>
          <a:p>
            <a:pPr algn="ctr"/>
            <a:r>
              <a:rPr lang="es-ES" sz="2800" b="0" cap="none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visitas!</a:t>
            </a:r>
            <a:endParaRPr lang="es-ES"/>
          </a:p>
        </p:txBody>
      </p:sp>
      <p:pic>
        <p:nvPicPr>
          <p:cNvPr id="22" name="Imagen 2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B69261B7-AC04-4D4F-87A0-01192ABAE4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874" y="4767439"/>
            <a:ext cx="4786129" cy="1384068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2208A04-9E21-47DF-B821-624672E43728}"/>
              </a:ext>
            </a:extLst>
          </p:cNvPr>
          <p:cNvSpPr/>
          <p:nvPr/>
        </p:nvSpPr>
        <p:spPr>
          <a:xfrm>
            <a:off x="6807540" y="4694081"/>
            <a:ext cx="4109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Estacionalidad en los datos</a:t>
            </a:r>
            <a:endParaRPr lang="es-E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30AF2B43-7248-4252-858E-2E7EC1A83DE2}"/>
              </a:ext>
            </a:extLst>
          </p:cNvPr>
          <p:cNvSpPr/>
          <p:nvPr/>
        </p:nvSpPr>
        <p:spPr>
          <a:xfrm>
            <a:off x="1636266" y="4448720"/>
            <a:ext cx="9823011" cy="2097951"/>
          </a:xfrm>
          <a:custGeom>
            <a:avLst/>
            <a:gdLst>
              <a:gd name="connsiteX0" fmla="*/ 0 w 9823011"/>
              <a:gd name="connsiteY0" fmla="*/ 349665 h 2097951"/>
              <a:gd name="connsiteX1" fmla="*/ 349665 w 9823011"/>
              <a:gd name="connsiteY1" fmla="*/ 0 h 2097951"/>
              <a:gd name="connsiteX2" fmla="*/ 1102369 w 9823011"/>
              <a:gd name="connsiteY2" fmla="*/ 0 h 2097951"/>
              <a:gd name="connsiteX3" fmla="*/ 1581362 w 9823011"/>
              <a:gd name="connsiteY3" fmla="*/ 0 h 2097951"/>
              <a:gd name="connsiteX4" fmla="*/ 1969118 w 9823011"/>
              <a:gd name="connsiteY4" fmla="*/ 0 h 2097951"/>
              <a:gd name="connsiteX5" fmla="*/ 2630585 w 9823011"/>
              <a:gd name="connsiteY5" fmla="*/ 0 h 2097951"/>
              <a:gd name="connsiteX6" fmla="*/ 3109579 w 9823011"/>
              <a:gd name="connsiteY6" fmla="*/ 0 h 2097951"/>
              <a:gd name="connsiteX7" fmla="*/ 3406098 w 9823011"/>
              <a:gd name="connsiteY7" fmla="*/ 0 h 2097951"/>
              <a:gd name="connsiteX8" fmla="*/ 3793855 w 9823011"/>
              <a:gd name="connsiteY8" fmla="*/ 0 h 2097951"/>
              <a:gd name="connsiteX9" fmla="*/ 4090374 w 9823011"/>
              <a:gd name="connsiteY9" fmla="*/ 0 h 2097951"/>
              <a:gd name="connsiteX10" fmla="*/ 4751841 w 9823011"/>
              <a:gd name="connsiteY10" fmla="*/ 0 h 2097951"/>
              <a:gd name="connsiteX11" fmla="*/ 5413308 w 9823011"/>
              <a:gd name="connsiteY11" fmla="*/ 0 h 2097951"/>
              <a:gd name="connsiteX12" fmla="*/ 5801064 w 9823011"/>
              <a:gd name="connsiteY12" fmla="*/ 0 h 2097951"/>
              <a:gd name="connsiteX13" fmla="*/ 6371294 w 9823011"/>
              <a:gd name="connsiteY13" fmla="*/ 0 h 2097951"/>
              <a:gd name="connsiteX14" fmla="*/ 6850288 w 9823011"/>
              <a:gd name="connsiteY14" fmla="*/ 0 h 2097951"/>
              <a:gd name="connsiteX15" fmla="*/ 7238044 w 9823011"/>
              <a:gd name="connsiteY15" fmla="*/ 0 h 2097951"/>
              <a:gd name="connsiteX16" fmla="*/ 7990748 w 9823011"/>
              <a:gd name="connsiteY16" fmla="*/ 0 h 2097951"/>
              <a:gd name="connsiteX17" fmla="*/ 8469741 w 9823011"/>
              <a:gd name="connsiteY17" fmla="*/ 0 h 2097951"/>
              <a:gd name="connsiteX18" fmla="*/ 8857498 w 9823011"/>
              <a:gd name="connsiteY18" fmla="*/ 0 h 2097951"/>
              <a:gd name="connsiteX19" fmla="*/ 9473346 w 9823011"/>
              <a:gd name="connsiteY19" fmla="*/ 0 h 2097951"/>
              <a:gd name="connsiteX20" fmla="*/ 9823011 w 9823011"/>
              <a:gd name="connsiteY20" fmla="*/ 349665 h 2097951"/>
              <a:gd name="connsiteX21" fmla="*/ 9823011 w 9823011"/>
              <a:gd name="connsiteY21" fmla="*/ 773913 h 2097951"/>
              <a:gd name="connsiteX22" fmla="*/ 9823011 w 9823011"/>
              <a:gd name="connsiteY22" fmla="*/ 1240120 h 2097951"/>
              <a:gd name="connsiteX23" fmla="*/ 9823011 w 9823011"/>
              <a:gd name="connsiteY23" fmla="*/ 1748286 h 2097951"/>
              <a:gd name="connsiteX24" fmla="*/ 9473346 w 9823011"/>
              <a:gd name="connsiteY24" fmla="*/ 2097951 h 2097951"/>
              <a:gd name="connsiteX25" fmla="*/ 9176826 w 9823011"/>
              <a:gd name="connsiteY25" fmla="*/ 2097951 h 2097951"/>
              <a:gd name="connsiteX26" fmla="*/ 8424123 w 9823011"/>
              <a:gd name="connsiteY26" fmla="*/ 2097951 h 2097951"/>
              <a:gd name="connsiteX27" fmla="*/ 7762656 w 9823011"/>
              <a:gd name="connsiteY27" fmla="*/ 2097951 h 2097951"/>
              <a:gd name="connsiteX28" fmla="*/ 7192426 w 9823011"/>
              <a:gd name="connsiteY28" fmla="*/ 2097951 h 2097951"/>
              <a:gd name="connsiteX29" fmla="*/ 6804669 w 9823011"/>
              <a:gd name="connsiteY29" fmla="*/ 2097951 h 2097951"/>
              <a:gd name="connsiteX30" fmla="*/ 6234439 w 9823011"/>
              <a:gd name="connsiteY30" fmla="*/ 2097951 h 2097951"/>
              <a:gd name="connsiteX31" fmla="*/ 5755446 w 9823011"/>
              <a:gd name="connsiteY31" fmla="*/ 2097951 h 2097951"/>
              <a:gd name="connsiteX32" fmla="*/ 5185216 w 9823011"/>
              <a:gd name="connsiteY32" fmla="*/ 2097951 h 2097951"/>
              <a:gd name="connsiteX33" fmla="*/ 4797459 w 9823011"/>
              <a:gd name="connsiteY33" fmla="*/ 2097951 h 2097951"/>
              <a:gd name="connsiteX34" fmla="*/ 4044756 w 9823011"/>
              <a:gd name="connsiteY34" fmla="*/ 2097951 h 2097951"/>
              <a:gd name="connsiteX35" fmla="*/ 3292052 w 9823011"/>
              <a:gd name="connsiteY35" fmla="*/ 2097951 h 2097951"/>
              <a:gd name="connsiteX36" fmla="*/ 2721822 w 9823011"/>
              <a:gd name="connsiteY36" fmla="*/ 2097951 h 2097951"/>
              <a:gd name="connsiteX37" fmla="*/ 2425302 w 9823011"/>
              <a:gd name="connsiteY37" fmla="*/ 2097951 h 2097951"/>
              <a:gd name="connsiteX38" fmla="*/ 1672599 w 9823011"/>
              <a:gd name="connsiteY38" fmla="*/ 2097951 h 2097951"/>
              <a:gd name="connsiteX39" fmla="*/ 919895 w 9823011"/>
              <a:gd name="connsiteY39" fmla="*/ 2097951 h 2097951"/>
              <a:gd name="connsiteX40" fmla="*/ 349665 w 9823011"/>
              <a:gd name="connsiteY40" fmla="*/ 2097951 h 2097951"/>
              <a:gd name="connsiteX41" fmla="*/ 0 w 9823011"/>
              <a:gd name="connsiteY41" fmla="*/ 1748286 h 2097951"/>
              <a:gd name="connsiteX42" fmla="*/ 0 w 9823011"/>
              <a:gd name="connsiteY42" fmla="*/ 1254107 h 2097951"/>
              <a:gd name="connsiteX43" fmla="*/ 0 w 9823011"/>
              <a:gd name="connsiteY43" fmla="*/ 801886 h 2097951"/>
              <a:gd name="connsiteX44" fmla="*/ 0 w 9823011"/>
              <a:gd name="connsiteY44" fmla="*/ 349665 h 209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823011" h="2097951" extrusionOk="0">
                <a:moveTo>
                  <a:pt x="0" y="349665"/>
                </a:moveTo>
                <a:cubicBezTo>
                  <a:pt x="48570" y="148379"/>
                  <a:pt x="105523" y="6325"/>
                  <a:pt x="349665" y="0"/>
                </a:cubicBezTo>
                <a:cubicBezTo>
                  <a:pt x="658494" y="-82358"/>
                  <a:pt x="752314" y="74874"/>
                  <a:pt x="1102369" y="0"/>
                </a:cubicBezTo>
                <a:cubicBezTo>
                  <a:pt x="1452424" y="-74874"/>
                  <a:pt x="1441118" y="32125"/>
                  <a:pt x="1581362" y="0"/>
                </a:cubicBezTo>
                <a:cubicBezTo>
                  <a:pt x="1721606" y="-32125"/>
                  <a:pt x="1791297" y="33101"/>
                  <a:pt x="1969118" y="0"/>
                </a:cubicBezTo>
                <a:cubicBezTo>
                  <a:pt x="2146939" y="-33101"/>
                  <a:pt x="2324129" y="18324"/>
                  <a:pt x="2630585" y="0"/>
                </a:cubicBezTo>
                <a:cubicBezTo>
                  <a:pt x="2937041" y="-18324"/>
                  <a:pt x="2954223" y="45298"/>
                  <a:pt x="3109579" y="0"/>
                </a:cubicBezTo>
                <a:cubicBezTo>
                  <a:pt x="3264935" y="-45298"/>
                  <a:pt x="3340537" y="28488"/>
                  <a:pt x="3406098" y="0"/>
                </a:cubicBezTo>
                <a:cubicBezTo>
                  <a:pt x="3471659" y="-28488"/>
                  <a:pt x="3690685" y="37732"/>
                  <a:pt x="3793855" y="0"/>
                </a:cubicBezTo>
                <a:cubicBezTo>
                  <a:pt x="3897025" y="-37732"/>
                  <a:pt x="3945458" y="11984"/>
                  <a:pt x="4090374" y="0"/>
                </a:cubicBezTo>
                <a:cubicBezTo>
                  <a:pt x="4235290" y="-11984"/>
                  <a:pt x="4561420" y="13349"/>
                  <a:pt x="4751841" y="0"/>
                </a:cubicBezTo>
                <a:cubicBezTo>
                  <a:pt x="4942262" y="-13349"/>
                  <a:pt x="5159134" y="61697"/>
                  <a:pt x="5413308" y="0"/>
                </a:cubicBezTo>
                <a:cubicBezTo>
                  <a:pt x="5667482" y="-61697"/>
                  <a:pt x="5706541" y="12261"/>
                  <a:pt x="5801064" y="0"/>
                </a:cubicBezTo>
                <a:cubicBezTo>
                  <a:pt x="5895587" y="-12261"/>
                  <a:pt x="6249461" y="42272"/>
                  <a:pt x="6371294" y="0"/>
                </a:cubicBezTo>
                <a:cubicBezTo>
                  <a:pt x="6493127" y="-42272"/>
                  <a:pt x="6664489" y="38349"/>
                  <a:pt x="6850288" y="0"/>
                </a:cubicBezTo>
                <a:cubicBezTo>
                  <a:pt x="7036087" y="-38349"/>
                  <a:pt x="7155344" y="21331"/>
                  <a:pt x="7238044" y="0"/>
                </a:cubicBezTo>
                <a:cubicBezTo>
                  <a:pt x="7320744" y="-21331"/>
                  <a:pt x="7711385" y="88059"/>
                  <a:pt x="7990748" y="0"/>
                </a:cubicBezTo>
                <a:cubicBezTo>
                  <a:pt x="8270111" y="-88059"/>
                  <a:pt x="8268792" y="42915"/>
                  <a:pt x="8469741" y="0"/>
                </a:cubicBezTo>
                <a:cubicBezTo>
                  <a:pt x="8670690" y="-42915"/>
                  <a:pt x="8685108" y="29955"/>
                  <a:pt x="8857498" y="0"/>
                </a:cubicBezTo>
                <a:cubicBezTo>
                  <a:pt x="9029888" y="-29955"/>
                  <a:pt x="9245471" y="51006"/>
                  <a:pt x="9473346" y="0"/>
                </a:cubicBezTo>
                <a:cubicBezTo>
                  <a:pt x="9676948" y="-27348"/>
                  <a:pt x="9843596" y="129856"/>
                  <a:pt x="9823011" y="349665"/>
                </a:cubicBezTo>
                <a:cubicBezTo>
                  <a:pt x="9854834" y="510778"/>
                  <a:pt x="9782554" y="675939"/>
                  <a:pt x="9823011" y="773913"/>
                </a:cubicBezTo>
                <a:cubicBezTo>
                  <a:pt x="9863468" y="871887"/>
                  <a:pt x="9816379" y="1108269"/>
                  <a:pt x="9823011" y="1240120"/>
                </a:cubicBezTo>
                <a:cubicBezTo>
                  <a:pt x="9829643" y="1371971"/>
                  <a:pt x="9776157" y="1614287"/>
                  <a:pt x="9823011" y="1748286"/>
                </a:cubicBezTo>
                <a:cubicBezTo>
                  <a:pt x="9838240" y="1913803"/>
                  <a:pt x="9676984" y="2076494"/>
                  <a:pt x="9473346" y="2097951"/>
                </a:cubicBezTo>
                <a:cubicBezTo>
                  <a:pt x="9380304" y="2122470"/>
                  <a:pt x="9275242" y="2077663"/>
                  <a:pt x="9176826" y="2097951"/>
                </a:cubicBezTo>
                <a:cubicBezTo>
                  <a:pt x="9078410" y="2118239"/>
                  <a:pt x="8623872" y="2080658"/>
                  <a:pt x="8424123" y="2097951"/>
                </a:cubicBezTo>
                <a:cubicBezTo>
                  <a:pt x="8224374" y="2115244"/>
                  <a:pt x="7966938" y="2031215"/>
                  <a:pt x="7762656" y="2097951"/>
                </a:cubicBezTo>
                <a:cubicBezTo>
                  <a:pt x="7558374" y="2164687"/>
                  <a:pt x="7313855" y="2089929"/>
                  <a:pt x="7192426" y="2097951"/>
                </a:cubicBezTo>
                <a:cubicBezTo>
                  <a:pt x="7070997" y="2105973"/>
                  <a:pt x="6901825" y="2062904"/>
                  <a:pt x="6804669" y="2097951"/>
                </a:cubicBezTo>
                <a:cubicBezTo>
                  <a:pt x="6707513" y="2132998"/>
                  <a:pt x="6370361" y="2054852"/>
                  <a:pt x="6234439" y="2097951"/>
                </a:cubicBezTo>
                <a:cubicBezTo>
                  <a:pt x="6098517" y="2141050"/>
                  <a:pt x="5978874" y="2090103"/>
                  <a:pt x="5755446" y="2097951"/>
                </a:cubicBezTo>
                <a:cubicBezTo>
                  <a:pt x="5532018" y="2105799"/>
                  <a:pt x="5342577" y="2041091"/>
                  <a:pt x="5185216" y="2097951"/>
                </a:cubicBezTo>
                <a:cubicBezTo>
                  <a:pt x="5027855" y="2154811"/>
                  <a:pt x="4967355" y="2056326"/>
                  <a:pt x="4797459" y="2097951"/>
                </a:cubicBezTo>
                <a:cubicBezTo>
                  <a:pt x="4627563" y="2139576"/>
                  <a:pt x="4394430" y="2024095"/>
                  <a:pt x="4044756" y="2097951"/>
                </a:cubicBezTo>
                <a:cubicBezTo>
                  <a:pt x="3695082" y="2171807"/>
                  <a:pt x="3622828" y="2020939"/>
                  <a:pt x="3292052" y="2097951"/>
                </a:cubicBezTo>
                <a:cubicBezTo>
                  <a:pt x="2961276" y="2174963"/>
                  <a:pt x="2908434" y="2079945"/>
                  <a:pt x="2721822" y="2097951"/>
                </a:cubicBezTo>
                <a:cubicBezTo>
                  <a:pt x="2535210" y="2115957"/>
                  <a:pt x="2502997" y="2086258"/>
                  <a:pt x="2425302" y="2097951"/>
                </a:cubicBezTo>
                <a:cubicBezTo>
                  <a:pt x="2347607" y="2109644"/>
                  <a:pt x="1869863" y="2054005"/>
                  <a:pt x="1672599" y="2097951"/>
                </a:cubicBezTo>
                <a:cubicBezTo>
                  <a:pt x="1475335" y="2141897"/>
                  <a:pt x="1217727" y="2076940"/>
                  <a:pt x="919895" y="2097951"/>
                </a:cubicBezTo>
                <a:cubicBezTo>
                  <a:pt x="622063" y="2118962"/>
                  <a:pt x="555714" y="2044776"/>
                  <a:pt x="349665" y="2097951"/>
                </a:cubicBezTo>
                <a:cubicBezTo>
                  <a:pt x="168125" y="2069672"/>
                  <a:pt x="15326" y="1951568"/>
                  <a:pt x="0" y="1748286"/>
                </a:cubicBezTo>
                <a:cubicBezTo>
                  <a:pt x="-48639" y="1596366"/>
                  <a:pt x="86" y="1407240"/>
                  <a:pt x="0" y="1254107"/>
                </a:cubicBezTo>
                <a:cubicBezTo>
                  <a:pt x="-86" y="1100974"/>
                  <a:pt x="11446" y="1011595"/>
                  <a:pt x="0" y="801886"/>
                </a:cubicBezTo>
                <a:cubicBezTo>
                  <a:pt x="-11446" y="592177"/>
                  <a:pt x="21395" y="519482"/>
                  <a:pt x="0" y="349665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316605090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4EE37547-D6D6-46A1-9B00-E744E6CE8915}"/>
              </a:ext>
            </a:extLst>
          </p:cNvPr>
          <p:cNvSpPr/>
          <p:nvPr/>
        </p:nvSpPr>
        <p:spPr>
          <a:xfrm rot="5400000">
            <a:off x="8811539" y="5212680"/>
            <a:ext cx="356530" cy="254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0A6B08BA-F7EB-4457-83B1-7D7EB25DB77E}"/>
              </a:ext>
            </a:extLst>
          </p:cNvPr>
          <p:cNvSpPr/>
          <p:nvPr/>
        </p:nvSpPr>
        <p:spPr>
          <a:xfrm>
            <a:off x="6770609" y="5452938"/>
            <a:ext cx="45720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Añadir información del día de </a:t>
            </a:r>
          </a:p>
          <a:p>
            <a:pPr algn="ctr"/>
            <a:r>
              <a:rPr lang="es-ES" sz="280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semana</a:t>
            </a:r>
            <a:endParaRPr lang="es-ES" sz="2800" b="0" cap="none" spc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97ADB92-9548-4500-94E7-43FB189B886E}"/>
              </a:ext>
            </a:extLst>
          </p:cNvPr>
          <p:cNvSpPr/>
          <p:nvPr/>
        </p:nvSpPr>
        <p:spPr>
          <a:xfrm>
            <a:off x="672365" y="3358904"/>
            <a:ext cx="1563077" cy="5275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2F17B20-4C6B-4380-B0E7-39C51B4CFAF6}"/>
              </a:ext>
            </a:extLst>
          </p:cNvPr>
          <p:cNvSpPr/>
          <p:nvPr/>
        </p:nvSpPr>
        <p:spPr>
          <a:xfrm>
            <a:off x="2235441" y="1751525"/>
            <a:ext cx="2110153" cy="1959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7671F52-DFC9-4441-AB57-BD5E015DAC85}"/>
              </a:ext>
            </a:extLst>
          </p:cNvPr>
          <p:cNvSpPr/>
          <p:nvPr/>
        </p:nvSpPr>
        <p:spPr>
          <a:xfrm>
            <a:off x="586144" y="1424806"/>
            <a:ext cx="3843421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Media diaria de visitas </a:t>
            </a:r>
            <a:endParaRPr lang="es-ES">
              <a:cs typeface="Calibri" panose="020F0502020204030204"/>
            </a:endParaRPr>
          </a:p>
          <a:p>
            <a:pPr algn="ctr"/>
            <a:endParaRPr lang="es-ES" sz="12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9596477-6634-4554-BF42-415E5A768996}"/>
              </a:ext>
            </a:extLst>
          </p:cNvPr>
          <p:cNvSpPr/>
          <p:nvPr/>
        </p:nvSpPr>
        <p:spPr>
          <a:xfrm>
            <a:off x="4755577" y="1352919"/>
            <a:ext cx="384342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Media diaria de unidades vendidas</a:t>
            </a:r>
            <a:endParaRPr lang="es-ES" sz="1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5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/>
      <p:bldP spid="23" grpId="0" animBg="1"/>
      <p:bldP spid="28" grpId="0" animBg="1"/>
      <p:bldP spid="29" grpId="0"/>
      <p:bldP spid="12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-58699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2"/>
              <a:ext cx="12192000" cy="6107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 err="1"/>
              <a:t>Feature</a:t>
            </a:r>
            <a:r>
              <a:rPr lang="es-ES_tradnl"/>
              <a:t> </a:t>
            </a:r>
            <a:r>
              <a:rPr lang="es-ES_tradnl" err="1"/>
              <a:t>Engineering</a:t>
            </a:r>
            <a:r>
              <a:rPr lang="es-ES_tradnl"/>
              <a:t> (Fase I)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6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5270F3E1-C656-436A-B92B-CEAAD3CDC27E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D94E7C3-37EA-4B1F-9270-CA12B865FB41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F15EFB30-41F0-4796-867E-591CD9104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pic>
        <p:nvPicPr>
          <p:cNvPr id="4100" name="Picture 4" descr="Objetivo - Iconos gratis de negocio">
            <a:extLst>
              <a:ext uri="{FF2B5EF4-FFF2-40B4-BE49-F238E27FC236}">
                <a16:creationId xmlns:a16="http://schemas.microsoft.com/office/drawing/2014/main" id="{5393AEF8-4804-49C0-ABFB-D0164515B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61" y="4028585"/>
            <a:ext cx="617960" cy="6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C77BC6F-175A-4DA4-912C-EBF80BB5DF0B}"/>
              </a:ext>
            </a:extLst>
          </p:cNvPr>
          <p:cNvSpPr/>
          <p:nvPr/>
        </p:nvSpPr>
        <p:spPr>
          <a:xfrm>
            <a:off x="2411013" y="4084689"/>
            <a:ext cx="1261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Visitas</a:t>
            </a:r>
          </a:p>
        </p:txBody>
      </p:sp>
      <p:pic>
        <p:nvPicPr>
          <p:cNvPr id="4102" name="Picture 6" descr="Delete - Free interface icons">
            <a:extLst>
              <a:ext uri="{FF2B5EF4-FFF2-40B4-BE49-F238E27FC236}">
                <a16:creationId xmlns:a16="http://schemas.microsoft.com/office/drawing/2014/main" id="{EBA26388-DFAC-48E7-947A-2C6B4B022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4" y="1771199"/>
            <a:ext cx="1499360" cy="1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442B08B-424B-4030-83D1-FAF3842CB534}"/>
              </a:ext>
            </a:extLst>
          </p:cNvPr>
          <p:cNvSpPr/>
          <p:nvPr/>
        </p:nvSpPr>
        <p:spPr>
          <a:xfrm>
            <a:off x="2055654" y="1836752"/>
            <a:ext cx="186942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Categoría 1</a:t>
            </a:r>
          </a:p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Categoría 2</a:t>
            </a:r>
          </a:p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Estado</a:t>
            </a:r>
          </a:p>
        </p:txBody>
      </p:sp>
      <p:pic>
        <p:nvPicPr>
          <p:cNvPr id="4106" name="Picture 10" descr="Addition Icons - Free Download, PNG and SVG">
            <a:extLst>
              <a:ext uri="{FF2B5EF4-FFF2-40B4-BE49-F238E27FC236}">
                <a16:creationId xmlns:a16="http://schemas.microsoft.com/office/drawing/2014/main" id="{439C0228-071F-4E98-A4D1-CC8CB5BE6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67" y="400462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ED48B4FD-18E0-4486-A86C-355794B9F3C0}"/>
              </a:ext>
            </a:extLst>
          </p:cNvPr>
          <p:cNvSpPr/>
          <p:nvPr/>
        </p:nvSpPr>
        <p:spPr>
          <a:xfrm>
            <a:off x="2411013" y="5023755"/>
            <a:ext cx="12612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Fecha</a:t>
            </a:r>
          </a:p>
        </p:txBody>
      </p:sp>
      <p:pic>
        <p:nvPicPr>
          <p:cNvPr id="4108" name="Picture 12" descr="Seasonality Icons - Download Free Vector Icons | Noun Project">
            <a:extLst>
              <a:ext uri="{FF2B5EF4-FFF2-40B4-BE49-F238E27FC236}">
                <a16:creationId xmlns:a16="http://schemas.microsoft.com/office/drawing/2014/main" id="{72672187-9D8D-45DF-B1AC-69D925AA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81" y="4957125"/>
            <a:ext cx="710719" cy="71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F5B10D2-FF10-46BA-B825-F560016A1D8D}"/>
              </a:ext>
            </a:extLst>
          </p:cNvPr>
          <p:cNvSpPr txBox="1"/>
          <p:nvPr/>
        </p:nvSpPr>
        <p:spPr>
          <a:xfrm>
            <a:off x="5707241" y="1591249"/>
            <a:ext cx="61863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sz="2000" b="0" i="0" u="none" strike="noStrike" baseline="0">
                <a:latin typeface="CourierNew"/>
              </a:rPr>
              <a:t>[visitas, precio, </a:t>
            </a:r>
            <a:r>
              <a:rPr lang="es-ES" sz="2000" b="0" i="0" u="none" strike="noStrike" baseline="0" err="1">
                <a:latin typeface="CourierNew"/>
              </a:rPr>
              <a:t>antiguedad</a:t>
            </a:r>
            <a:r>
              <a:rPr lang="es-ES" sz="2000" b="0" i="0" u="none" strike="noStrike" baseline="0">
                <a:latin typeface="CourierNew"/>
              </a:rPr>
              <a:t>, campaña, </a:t>
            </a:r>
          </a:p>
          <a:p>
            <a:pPr algn="l"/>
            <a:r>
              <a:rPr lang="es-ES" sz="2000" b="0" i="0" u="none" strike="noStrike" baseline="0" err="1">
                <a:latin typeface="CourierNew"/>
              </a:rPr>
              <a:t>dia_atipico</a:t>
            </a:r>
            <a:r>
              <a:rPr lang="es-ES" sz="2000" b="0" i="0" u="none" strike="noStrike" baseline="0">
                <a:latin typeface="CourierNew"/>
              </a:rPr>
              <a:t>, </a:t>
            </a:r>
            <a:r>
              <a:rPr lang="es-ES" sz="2000" b="0" i="0" u="none" strike="noStrike" baseline="0">
                <a:solidFill>
                  <a:schemeClr val="accent6"/>
                </a:solidFill>
                <a:latin typeface="CourierNew"/>
              </a:rPr>
              <a:t>visitas_diff_-1, </a:t>
            </a:r>
          </a:p>
          <a:p>
            <a:pPr algn="l"/>
            <a:r>
              <a:rPr lang="es-ES" sz="2000" b="0" i="0" u="none" strike="noStrike" baseline="0">
                <a:solidFill>
                  <a:schemeClr val="accent6"/>
                </a:solidFill>
                <a:latin typeface="CourierNew"/>
              </a:rPr>
              <a:t>visitas_diff_-7,visitas_mean_3, </a:t>
            </a:r>
          </a:p>
          <a:p>
            <a:pPr algn="l"/>
            <a:r>
              <a:rPr lang="es-ES" sz="2000" b="0" i="0" u="none" strike="noStrike" baseline="0">
                <a:solidFill>
                  <a:schemeClr val="accent6"/>
                </a:solidFill>
                <a:latin typeface="CourierNew"/>
              </a:rPr>
              <a:t>visitas_mean_7, visitas_median_3, </a:t>
            </a:r>
          </a:p>
          <a:p>
            <a:pPr algn="l"/>
            <a:r>
              <a:rPr lang="es-ES" sz="2000" b="0" i="0" u="none" strike="noStrike" baseline="0">
                <a:solidFill>
                  <a:schemeClr val="accent6"/>
                </a:solidFill>
                <a:latin typeface="CourierNew"/>
              </a:rPr>
              <a:t>visitas_median_7, visitas_std_3, </a:t>
            </a:r>
          </a:p>
          <a:p>
            <a:pPr algn="l"/>
            <a:r>
              <a:rPr lang="es-ES" sz="2000" b="0" i="0" u="none" strike="noStrike" baseline="0">
                <a:solidFill>
                  <a:schemeClr val="accent6"/>
                </a:solidFill>
                <a:latin typeface="CourierNew"/>
              </a:rPr>
              <a:t>visitas_std_7</a:t>
            </a:r>
            <a:r>
              <a:rPr lang="es-ES" sz="2000" b="0" i="0" u="none" strike="noStrike" baseline="0">
                <a:solidFill>
                  <a:schemeClr val="accent1"/>
                </a:solidFill>
                <a:latin typeface="CourierNew"/>
              </a:rPr>
              <a:t>, </a:t>
            </a:r>
            <a:r>
              <a:rPr lang="es-ES" sz="2000" b="0" i="0" u="none" strike="noStrike" baseline="0" err="1">
                <a:solidFill>
                  <a:schemeClr val="accent1"/>
                </a:solidFill>
                <a:latin typeface="CourierNew"/>
              </a:rPr>
              <a:t>DiaDelAño</a:t>
            </a:r>
            <a:r>
              <a:rPr lang="es-ES" sz="2000" b="0" i="0" u="none" strike="noStrike" baseline="0">
                <a:solidFill>
                  <a:schemeClr val="accent1"/>
                </a:solidFill>
                <a:latin typeface="CourierNew"/>
              </a:rPr>
              <a:t>, Lunes, </a:t>
            </a:r>
          </a:p>
          <a:p>
            <a:pPr algn="l"/>
            <a:r>
              <a:rPr lang="es-ES" sz="2000" b="0" i="0" u="none" strike="noStrike" baseline="0">
                <a:solidFill>
                  <a:schemeClr val="accent1"/>
                </a:solidFill>
                <a:latin typeface="CourierNew"/>
              </a:rPr>
              <a:t>Martes, </a:t>
            </a:r>
            <a:r>
              <a:rPr lang="es-ES" sz="2000" b="0" i="0" u="none" strike="noStrike" baseline="0" err="1">
                <a:solidFill>
                  <a:schemeClr val="accent1"/>
                </a:solidFill>
                <a:latin typeface="CourierNew"/>
              </a:rPr>
              <a:t>Miercoles</a:t>
            </a:r>
            <a:r>
              <a:rPr lang="es-ES" sz="2000" b="0" i="0" u="none" strike="noStrike" baseline="0">
                <a:solidFill>
                  <a:schemeClr val="accent1"/>
                </a:solidFill>
                <a:latin typeface="CourierNew"/>
              </a:rPr>
              <a:t>, Jueves, Viernes, </a:t>
            </a:r>
          </a:p>
          <a:p>
            <a:pPr algn="l"/>
            <a:r>
              <a:rPr lang="es-ES" sz="2000" b="0" i="0" u="none" strike="noStrike" baseline="0" err="1">
                <a:solidFill>
                  <a:schemeClr val="accent1"/>
                </a:solidFill>
                <a:latin typeface="CourierNew"/>
              </a:rPr>
              <a:t>Sabado</a:t>
            </a:r>
            <a:r>
              <a:rPr lang="es-ES" sz="2000" b="0" i="0" u="none" strike="noStrike" baseline="0">
                <a:solidFill>
                  <a:schemeClr val="accent1"/>
                </a:solidFill>
                <a:latin typeface="CourierNew"/>
              </a:rPr>
              <a:t>, Domingo</a:t>
            </a:r>
            <a:r>
              <a:rPr lang="es-ES" sz="2000" b="0" i="0" u="none" strike="noStrike" baseline="0">
                <a:latin typeface="CourierNew"/>
              </a:rPr>
              <a:t>]</a:t>
            </a:r>
            <a:endParaRPr lang="es-ES" sz="200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C6BB88F1-DCE8-4159-A9BD-483C4CB184F4}"/>
              </a:ext>
            </a:extLst>
          </p:cNvPr>
          <p:cNvSpPr/>
          <p:nvPr/>
        </p:nvSpPr>
        <p:spPr>
          <a:xfrm>
            <a:off x="4533273" y="3429000"/>
            <a:ext cx="976334" cy="3737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96889D03-095A-499A-9479-C0B4A7F2F265}"/>
              </a:ext>
            </a:extLst>
          </p:cNvPr>
          <p:cNvSpPr/>
          <p:nvPr/>
        </p:nvSpPr>
        <p:spPr>
          <a:xfrm>
            <a:off x="7338077" y="953510"/>
            <a:ext cx="1983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u="sng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Atributos</a:t>
            </a: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F6A1559A-E0BA-465F-ACE5-DDA7236DC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894925"/>
              </p:ext>
            </p:extLst>
          </p:nvPr>
        </p:nvGraphicFramePr>
        <p:xfrm>
          <a:off x="6297777" y="4199766"/>
          <a:ext cx="3405891" cy="1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6F652918-6ACB-4DC9-8732-0A3EBF445079}"/>
              </a:ext>
            </a:extLst>
          </p:cNvPr>
          <p:cNvSpPr/>
          <p:nvPr/>
        </p:nvSpPr>
        <p:spPr>
          <a:xfrm>
            <a:off x="7795967" y="4817437"/>
            <a:ext cx="616679" cy="68467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562DF546-D17B-43EB-B29C-3645A79F4914}"/>
              </a:ext>
            </a:extLst>
          </p:cNvPr>
          <p:cNvSpPr/>
          <p:nvPr/>
        </p:nvSpPr>
        <p:spPr>
          <a:xfrm>
            <a:off x="7125786" y="4560978"/>
            <a:ext cx="1365142" cy="127779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10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62404A2A-F12B-48E4-B218-5BCA18E87287}"/>
              </a:ext>
            </a:extLst>
          </p:cNvPr>
          <p:cNvCxnSpPr>
            <a:cxnSpLocks/>
          </p:cNvCxnSpPr>
          <p:nvPr/>
        </p:nvCxnSpPr>
        <p:spPr>
          <a:xfrm flipH="1">
            <a:off x="8381439" y="4337565"/>
            <a:ext cx="564598" cy="6195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11" grpId="0"/>
      <p:bldP spid="12" grpId="0" animBg="1"/>
      <p:bldP spid="22" grpId="0"/>
      <p:bldGraphic spid="40" grpId="0">
        <p:bldAsOne/>
      </p:bldGraphic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 err="1"/>
              <a:t>Feature</a:t>
            </a:r>
            <a:r>
              <a:rPr lang="es-ES_tradnl"/>
              <a:t> </a:t>
            </a:r>
            <a:r>
              <a:rPr lang="es-ES_tradnl" err="1"/>
              <a:t>Engineering</a:t>
            </a:r>
            <a:r>
              <a:rPr lang="es-ES_tradnl"/>
              <a:t> (Fase II)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7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0062AD5-F42B-48CB-9023-2E53C0364754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1C1D228-E266-4B99-8A09-3F35B7155EE6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C196B701-A8A5-4F62-98E2-1E73EFE9C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A7600A9-2865-4FDE-A103-2E3BA174F6C2}"/>
              </a:ext>
            </a:extLst>
          </p:cNvPr>
          <p:cNvSpPr/>
          <p:nvPr/>
        </p:nvSpPr>
        <p:spPr>
          <a:xfrm>
            <a:off x="645046" y="2828343"/>
            <a:ext cx="25026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Analizamos </a:t>
            </a:r>
          </a:p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las predicciones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6" name="Picture 6" descr="Analysis Png Transparent Images - Png For Analysis Icon , Transparent  Cartoon - Jing.fm">
            <a:extLst>
              <a:ext uri="{FF2B5EF4-FFF2-40B4-BE49-F238E27FC236}">
                <a16:creationId xmlns:a16="http://schemas.microsoft.com/office/drawing/2014/main" id="{058007B1-1DA5-4982-A796-E35CCD8B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1" y="3931699"/>
            <a:ext cx="1203779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4CC79863-CBFD-4000-90EC-4FB0599EABF4}"/>
              </a:ext>
            </a:extLst>
          </p:cNvPr>
          <p:cNvSpPr/>
          <p:nvPr/>
        </p:nvSpPr>
        <p:spPr>
          <a:xfrm>
            <a:off x="3315844" y="3283761"/>
            <a:ext cx="1455456" cy="2904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721E46-74CC-45E3-8B65-13897CF30F3D}"/>
              </a:ext>
            </a:extLst>
          </p:cNvPr>
          <p:cNvSpPr/>
          <p:nvPr/>
        </p:nvSpPr>
        <p:spPr>
          <a:xfrm>
            <a:off x="5074213" y="3071171"/>
            <a:ext cx="211365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Valores altos </a:t>
            </a:r>
          </a:p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visitas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haos-PNG by ucurmi on DeviantArt">
            <a:extLst>
              <a:ext uri="{FF2B5EF4-FFF2-40B4-BE49-F238E27FC236}">
                <a16:creationId xmlns:a16="http://schemas.microsoft.com/office/drawing/2014/main" id="{08E945BA-CBBE-40A9-848F-0BDCE5BF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32" y="2176125"/>
            <a:ext cx="1203036" cy="12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0D7EE76-0A71-48F7-8A63-741FFBF85106}"/>
              </a:ext>
            </a:extLst>
          </p:cNvPr>
          <p:cNvCxnSpPr>
            <a:cxnSpLocks/>
          </p:cNvCxnSpPr>
          <p:nvPr/>
        </p:nvCxnSpPr>
        <p:spPr>
          <a:xfrm flipV="1">
            <a:off x="7187869" y="2027976"/>
            <a:ext cx="1003938" cy="1461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E1409E9-D82F-4C0C-B1A5-EC763D443D6C}"/>
              </a:ext>
            </a:extLst>
          </p:cNvPr>
          <p:cNvSpPr/>
          <p:nvPr/>
        </p:nvSpPr>
        <p:spPr>
          <a:xfrm>
            <a:off x="8191807" y="1545183"/>
            <a:ext cx="35658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Normalización respecto al </a:t>
            </a:r>
          </a:p>
          <a:p>
            <a:pPr algn="ctr"/>
            <a:r>
              <a:rPr lang="es-ES" sz="2400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máx</a:t>
            </a:r>
            <a:r>
              <a:rPr lang="es-E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histórico </a:t>
            </a:r>
            <a:r>
              <a:rPr lang="es-E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 producto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E692596-2592-42EB-A9B6-5AD438E3E48D}"/>
              </a:ext>
            </a:extLst>
          </p:cNvPr>
          <p:cNvSpPr/>
          <p:nvPr/>
        </p:nvSpPr>
        <p:spPr>
          <a:xfrm>
            <a:off x="8222738" y="4400306"/>
            <a:ext cx="34842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Normalización respecto al </a:t>
            </a:r>
          </a:p>
          <a:p>
            <a:pPr algn="ctr"/>
            <a:r>
              <a:rPr lang="es-ES" sz="2400" b="1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máx</a:t>
            </a:r>
            <a:r>
              <a:rPr lang="es-E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del día </a:t>
            </a:r>
            <a:r>
              <a:rPr lang="es-E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todos los </a:t>
            </a:r>
          </a:p>
          <a:p>
            <a:pPr algn="ctr"/>
            <a:r>
              <a:rPr lang="es-E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productos</a:t>
            </a: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BB0A3ECE-10B1-4A15-965A-1FD5CBDF240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7187869" y="3489195"/>
            <a:ext cx="1034869" cy="1511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6" name="Grupo 35">
            <a:extLst>
              <a:ext uri="{FF2B5EF4-FFF2-40B4-BE49-F238E27FC236}">
                <a16:creationId xmlns:a16="http://schemas.microsoft.com/office/drawing/2014/main" id="{C4EA54C4-53A5-43E0-A076-24E3B61C4435}"/>
              </a:ext>
            </a:extLst>
          </p:cNvPr>
          <p:cNvGrpSpPr/>
          <p:nvPr/>
        </p:nvGrpSpPr>
        <p:grpSpPr>
          <a:xfrm>
            <a:off x="10789983" y="5237986"/>
            <a:ext cx="883426" cy="884648"/>
            <a:chOff x="10789983" y="5237986"/>
            <a:chExt cx="883426" cy="884648"/>
          </a:xfrm>
        </p:grpSpPr>
        <p:pic>
          <p:nvPicPr>
            <p:cNvPr id="49" name="Picture 4" descr="Find Product icon PNG and SVG Vector Free Download">
              <a:extLst>
                <a:ext uri="{FF2B5EF4-FFF2-40B4-BE49-F238E27FC236}">
                  <a16:creationId xmlns:a16="http://schemas.microsoft.com/office/drawing/2014/main" id="{7FCF01D7-C2DC-4EF6-B13E-5EE6CCA6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9983" y="5237986"/>
              <a:ext cx="273826" cy="27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Find Product icon PNG and SVG Vector Free Download">
              <a:extLst>
                <a:ext uri="{FF2B5EF4-FFF2-40B4-BE49-F238E27FC236}">
                  <a16:creationId xmlns:a16="http://schemas.microsoft.com/office/drawing/2014/main" id="{871DB3F7-9A14-4095-8955-BA0D0A54F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2383" y="5390386"/>
              <a:ext cx="273826" cy="27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4" descr="Find Product icon PNG and SVG Vector Free Download">
              <a:extLst>
                <a:ext uri="{FF2B5EF4-FFF2-40B4-BE49-F238E27FC236}">
                  <a16:creationId xmlns:a16="http://schemas.microsoft.com/office/drawing/2014/main" id="{DAC5DE79-30D7-4CFE-A34C-2E5D9FC6F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4783" y="5542786"/>
              <a:ext cx="273826" cy="27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Find Product icon PNG and SVG Vector Free Download">
              <a:extLst>
                <a:ext uri="{FF2B5EF4-FFF2-40B4-BE49-F238E27FC236}">
                  <a16:creationId xmlns:a16="http://schemas.microsoft.com/office/drawing/2014/main" id="{3AAF6F8A-F913-40CA-BC58-0540746F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7183" y="5695186"/>
              <a:ext cx="273826" cy="27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Find Product icon PNG and SVG Vector Free Download">
              <a:extLst>
                <a:ext uri="{FF2B5EF4-FFF2-40B4-BE49-F238E27FC236}">
                  <a16:creationId xmlns:a16="http://schemas.microsoft.com/office/drawing/2014/main" id="{7DA963F3-AE3F-4D3F-BF99-5E70D7E03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9583" y="5847586"/>
              <a:ext cx="273826" cy="275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4" descr="Find Product icon PNG and SVG Vector Free Download">
            <a:extLst>
              <a:ext uri="{FF2B5EF4-FFF2-40B4-BE49-F238E27FC236}">
                <a16:creationId xmlns:a16="http://schemas.microsoft.com/office/drawing/2014/main" id="{7625A975-10B9-444F-B1FE-4367BBD4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836" y="2303347"/>
            <a:ext cx="609600" cy="6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3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/>
              <a:t>Modelos Predictivos:</a:t>
            </a:r>
            <a:r>
              <a:rPr lang="es-ES_tradnl">
                <a:sym typeface="Wingdings" panose="05000000000000000000" pitchFamily="2" charset="2"/>
              </a:rPr>
              <a:t> Validación Interna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8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5E9C72A-7997-4EB0-A259-65917CC4B3B1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B77A243-9401-421F-B465-7BB506DDF7F1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39263737-3340-4B92-AEA1-F31D6AA1C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AA071B21-F677-42B2-AFDD-0EBF6E744383}"/>
              </a:ext>
            </a:extLst>
          </p:cNvPr>
          <p:cNvSpPr/>
          <p:nvPr/>
        </p:nvSpPr>
        <p:spPr>
          <a:xfrm>
            <a:off x="293636" y="2834905"/>
            <a:ext cx="320549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Buscar un período </a:t>
            </a:r>
          </a:p>
          <a:p>
            <a:pPr algn="ctr"/>
            <a:r>
              <a:rPr lang="es-E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parecido a “Estimar”</a:t>
            </a:r>
          </a:p>
        </p:txBody>
      </p:sp>
      <p:pic>
        <p:nvPicPr>
          <p:cNvPr id="2050" name="Picture 2" descr="light-bulb-png-light-bulb-png-free-download-2368 | Softdrive - Office  Tools, Accounting, Payroll Software">
            <a:extLst>
              <a:ext uri="{FF2B5EF4-FFF2-40B4-BE49-F238E27FC236}">
                <a16:creationId xmlns:a16="http://schemas.microsoft.com/office/drawing/2014/main" id="{0574AF8B-E424-4A06-B1EE-9B65C452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04" y="3813216"/>
            <a:ext cx="1185363" cy="14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Gráfico, Histograma&#10;&#10;Descripción generada automáticamente">
            <a:extLst>
              <a:ext uri="{FF2B5EF4-FFF2-40B4-BE49-F238E27FC236}">
                <a16:creationId xmlns:a16="http://schemas.microsoft.com/office/drawing/2014/main" id="{BDE8EC15-DA8F-4FAF-9E93-BB358C5B44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121" y="1595742"/>
            <a:ext cx="7847619" cy="3326984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B95C08E-5070-42DC-863C-726C7723F60F}"/>
              </a:ext>
            </a:extLst>
          </p:cNvPr>
          <p:cNvCxnSpPr>
            <a:cxnSpLocks/>
          </p:cNvCxnSpPr>
          <p:nvPr/>
        </p:nvCxnSpPr>
        <p:spPr>
          <a:xfrm flipH="1" flipV="1">
            <a:off x="10376934" y="1470883"/>
            <a:ext cx="282762" cy="881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9E957CBC-6FED-44FC-A089-A5452009C683}"/>
              </a:ext>
            </a:extLst>
          </p:cNvPr>
          <p:cNvSpPr/>
          <p:nvPr/>
        </p:nvSpPr>
        <p:spPr>
          <a:xfrm>
            <a:off x="9507726" y="966830"/>
            <a:ext cx="19188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Black Friday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DF8C2B9-5F9F-4692-9D31-6FF734568738}"/>
              </a:ext>
            </a:extLst>
          </p:cNvPr>
          <p:cNvSpPr/>
          <p:nvPr/>
        </p:nvSpPr>
        <p:spPr>
          <a:xfrm rot="5400000">
            <a:off x="8574054" y="3313901"/>
            <a:ext cx="1357999" cy="67294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43F8A3E-C7DE-4F64-8CE1-229C70AFB6D4}"/>
              </a:ext>
            </a:extLst>
          </p:cNvPr>
          <p:cNvCxnSpPr>
            <a:cxnSpLocks/>
            <a:endCxn id="30" idx="2"/>
          </p:cNvCxnSpPr>
          <p:nvPr/>
        </p:nvCxnSpPr>
        <p:spPr>
          <a:xfrm flipH="1" flipV="1">
            <a:off x="8600689" y="2422809"/>
            <a:ext cx="554306" cy="412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F159C33-524F-4DFB-A496-ACB2980E9319}"/>
              </a:ext>
            </a:extLst>
          </p:cNvPr>
          <p:cNvSpPr/>
          <p:nvPr/>
        </p:nvSpPr>
        <p:spPr>
          <a:xfrm>
            <a:off x="7944836" y="1899589"/>
            <a:ext cx="13117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Rebajas</a:t>
            </a:r>
          </a:p>
        </p:txBody>
      </p:sp>
      <p:sp>
        <p:nvSpPr>
          <p:cNvPr id="36" name="Cerrar llave 35">
            <a:extLst>
              <a:ext uri="{FF2B5EF4-FFF2-40B4-BE49-F238E27FC236}">
                <a16:creationId xmlns:a16="http://schemas.microsoft.com/office/drawing/2014/main" id="{26582371-F43D-4D9F-BA36-F2C6DB781BE2}"/>
              </a:ext>
            </a:extLst>
          </p:cNvPr>
          <p:cNvSpPr/>
          <p:nvPr/>
        </p:nvSpPr>
        <p:spPr>
          <a:xfrm rot="5400000">
            <a:off x="6661047" y="3179731"/>
            <a:ext cx="203848" cy="3961209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2E4488A4-0328-4E6D-9B6B-0F5C28708A42}"/>
              </a:ext>
            </a:extLst>
          </p:cNvPr>
          <p:cNvSpPr/>
          <p:nvPr/>
        </p:nvSpPr>
        <p:spPr>
          <a:xfrm>
            <a:off x="6417042" y="5358428"/>
            <a:ext cx="9547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trainI</a:t>
            </a:r>
            <a:endParaRPr lang="es-E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Cerrar llave 38">
            <a:extLst>
              <a:ext uri="{FF2B5EF4-FFF2-40B4-BE49-F238E27FC236}">
                <a16:creationId xmlns:a16="http://schemas.microsoft.com/office/drawing/2014/main" id="{306989FF-0670-44AB-9725-B96311E87DA4}"/>
              </a:ext>
            </a:extLst>
          </p:cNvPr>
          <p:cNvSpPr/>
          <p:nvPr/>
        </p:nvSpPr>
        <p:spPr>
          <a:xfrm rot="5400000">
            <a:off x="9128917" y="4801651"/>
            <a:ext cx="203849" cy="71737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errar llave 39">
            <a:extLst>
              <a:ext uri="{FF2B5EF4-FFF2-40B4-BE49-F238E27FC236}">
                <a16:creationId xmlns:a16="http://schemas.microsoft.com/office/drawing/2014/main" id="{1BEC8EAE-4079-4D43-9822-C590C1171A9E}"/>
              </a:ext>
            </a:extLst>
          </p:cNvPr>
          <p:cNvSpPr/>
          <p:nvPr/>
        </p:nvSpPr>
        <p:spPr>
          <a:xfrm rot="5400000">
            <a:off x="9770911" y="4949217"/>
            <a:ext cx="203851" cy="42654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6E7A567-5C31-4570-851D-406CF8650970}"/>
              </a:ext>
            </a:extLst>
          </p:cNvPr>
          <p:cNvSpPr/>
          <p:nvPr/>
        </p:nvSpPr>
        <p:spPr>
          <a:xfrm>
            <a:off x="8888664" y="5327716"/>
            <a:ext cx="6843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</a:t>
            </a:r>
            <a:endParaRPr lang="es-E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FE7F6A7-6287-4BB6-A67F-C607EAB13C1B}"/>
              </a:ext>
            </a:extLst>
          </p:cNvPr>
          <p:cNvSpPr/>
          <p:nvPr/>
        </p:nvSpPr>
        <p:spPr>
          <a:xfrm>
            <a:off x="9543860" y="5324804"/>
            <a:ext cx="8259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testI</a:t>
            </a:r>
            <a:endParaRPr lang="es-ES" sz="28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0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30" grpId="0"/>
      <p:bldP spid="36" grpId="0" animBg="1"/>
      <p:bldP spid="38" grpId="0"/>
      <p:bldP spid="39" grpId="0" animBg="1"/>
      <p:bldP spid="40" grpId="0" animBg="1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anzamiento Gestión Optimización Lanzamiento Cronómetro Resumen Ci,  Gestión, Lanzamiento, Optimizacion PNG y Vector para Descargar Gratis |  Pngtree">
            <a:extLst>
              <a:ext uri="{FF2B5EF4-FFF2-40B4-BE49-F238E27FC236}">
                <a16:creationId xmlns:a16="http://schemas.microsoft.com/office/drawing/2014/main" id="{BAA831CA-4F05-4923-9862-B2B3B9EF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670" y="1360739"/>
            <a:ext cx="1087346" cy="108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7BB18F-58FC-3E4C-9CDE-06F13564A9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2051507-13C7-4090-A8C4-6952473996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D57C8F1-F4B5-F945-9547-2E60C34E8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B5A49D9-7BE8-42BD-AF6A-8BDF91102092}"/>
                </a:ext>
              </a:extLst>
            </p:cNvPr>
            <p:cNvSpPr/>
            <p:nvPr/>
          </p:nvSpPr>
          <p:spPr>
            <a:xfrm>
              <a:off x="0" y="750013"/>
              <a:ext cx="12192000" cy="15616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1D2E79B4-159F-43E6-B48B-2A3261F63557}"/>
              </a:ext>
            </a:extLst>
          </p:cNvPr>
          <p:cNvSpPr txBox="1">
            <a:spLocks/>
          </p:cNvSpPr>
          <p:nvPr/>
        </p:nvSpPr>
        <p:spPr>
          <a:xfrm>
            <a:off x="199633" y="861137"/>
            <a:ext cx="11595100" cy="557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ES_tradnl"/>
              <a:t>Modelos Predictivos: Fase I</a:t>
            </a:r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C49F0D5B-0142-4B73-918C-6DA236CE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4047" y="6368014"/>
            <a:ext cx="528320" cy="364809"/>
          </a:xfrm>
        </p:spPr>
        <p:txBody>
          <a:bodyPr/>
          <a:lstStyle/>
          <a:p>
            <a:fld id="{25DB6FB0-7299-CE4B-BF47-C9BF74F65EF3}" type="slidenum">
              <a:rPr lang="es-ES_tradnl" sz="2000" smtClean="0"/>
              <a:pPr/>
              <a:t>9</a:t>
            </a:fld>
            <a:endParaRPr lang="es-ES_tradnl" sz="2000"/>
          </a:p>
        </p:txBody>
      </p:sp>
      <p:sp>
        <p:nvSpPr>
          <p:cNvPr id="9" name="Marcador de número de diapositiva 7">
            <a:extLst>
              <a:ext uri="{FF2B5EF4-FFF2-40B4-BE49-F238E27FC236}">
                <a16:creationId xmlns:a16="http://schemas.microsoft.com/office/drawing/2014/main" id="{674BD8E1-688E-4D6C-86E6-19F7E6796DB8}"/>
              </a:ext>
            </a:extLst>
          </p:cNvPr>
          <p:cNvSpPr txBox="1">
            <a:spLocks/>
          </p:cNvSpPr>
          <p:nvPr/>
        </p:nvSpPr>
        <p:spPr>
          <a:xfrm>
            <a:off x="9589527" y="6368332"/>
            <a:ext cx="1925320" cy="364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000"/>
              <a:t>#UniversityHack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A3DC5F0-6B16-4729-B420-807283036ED3}"/>
              </a:ext>
            </a:extLst>
          </p:cNvPr>
          <p:cNvGrpSpPr/>
          <p:nvPr/>
        </p:nvGrpSpPr>
        <p:grpSpPr>
          <a:xfrm>
            <a:off x="1896383" y="58699"/>
            <a:ext cx="4403791" cy="691314"/>
            <a:chOff x="1896383" y="58699"/>
            <a:chExt cx="4403791" cy="691314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764F844-E227-4664-95E7-3FEF75A775DB}"/>
                </a:ext>
              </a:extLst>
            </p:cNvPr>
            <p:cNvSpPr txBox="1"/>
            <p:nvPr/>
          </p:nvSpPr>
          <p:spPr>
            <a:xfrm>
              <a:off x="2766373" y="226793"/>
              <a:ext cx="35338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MINERVA</a:t>
              </a:r>
            </a:p>
          </p:txBody>
        </p:sp>
        <p:pic>
          <p:nvPicPr>
            <p:cNvPr id="15" name="Imagen 14" descr="Logotipo&#10;&#10;Descripción generada automáticamente">
              <a:extLst>
                <a:ext uri="{FF2B5EF4-FFF2-40B4-BE49-F238E27FC236}">
                  <a16:creationId xmlns:a16="http://schemas.microsoft.com/office/drawing/2014/main" id="{D934735B-69EF-47CA-B821-EA2C27805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6383" y="58699"/>
              <a:ext cx="746195" cy="683064"/>
            </a:xfrm>
            <a:prstGeom prst="rect">
              <a:avLst/>
            </a:prstGeom>
          </p:spPr>
        </p:pic>
      </p:grp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FE57003D-7341-49ED-8946-D8E1AD5C27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723214"/>
              </p:ext>
            </p:extLst>
          </p:nvPr>
        </p:nvGraphicFramePr>
        <p:xfrm>
          <a:off x="-448312" y="2524748"/>
          <a:ext cx="6151417" cy="378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6BFAA468-D76B-4216-BA53-B2400EFD9A6C}"/>
              </a:ext>
            </a:extLst>
          </p:cNvPr>
          <p:cNvSpPr/>
          <p:nvPr/>
        </p:nvSpPr>
        <p:spPr>
          <a:xfrm>
            <a:off x="4903878" y="1461183"/>
            <a:ext cx="313483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Mejores Resultados </a:t>
            </a:r>
          </a:p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Validación Interna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4A28AB1-BE2C-414A-B378-7B31233C1196}"/>
              </a:ext>
            </a:extLst>
          </p:cNvPr>
          <p:cNvSpPr/>
          <p:nvPr/>
        </p:nvSpPr>
        <p:spPr>
          <a:xfrm>
            <a:off x="6016831" y="2817354"/>
            <a:ext cx="8226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2,50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59BD10A-DDC3-4DA7-93A0-A503AF761CFB}"/>
              </a:ext>
            </a:extLst>
          </p:cNvPr>
          <p:cNvSpPr/>
          <p:nvPr/>
        </p:nvSpPr>
        <p:spPr>
          <a:xfrm>
            <a:off x="6016830" y="3708068"/>
            <a:ext cx="8226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2,69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38DB339-E707-47E0-AE13-858D31CAD85A}"/>
              </a:ext>
            </a:extLst>
          </p:cNvPr>
          <p:cNvSpPr/>
          <p:nvPr/>
        </p:nvSpPr>
        <p:spPr>
          <a:xfrm>
            <a:off x="6016830" y="4627574"/>
            <a:ext cx="8226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2,71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F70EB5C-D842-4A72-AE23-F27BD8855968}"/>
              </a:ext>
            </a:extLst>
          </p:cNvPr>
          <p:cNvCxnSpPr/>
          <p:nvPr/>
        </p:nvCxnSpPr>
        <p:spPr>
          <a:xfrm>
            <a:off x="4641146" y="3084946"/>
            <a:ext cx="8448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FEA6389-3995-471D-8BE5-55129CA61A89}"/>
              </a:ext>
            </a:extLst>
          </p:cNvPr>
          <p:cNvCxnSpPr/>
          <p:nvPr/>
        </p:nvCxnSpPr>
        <p:spPr>
          <a:xfrm>
            <a:off x="4641146" y="3939308"/>
            <a:ext cx="8448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F73F077A-CF21-4BA9-B79F-3714EAE1C715}"/>
              </a:ext>
            </a:extLst>
          </p:cNvPr>
          <p:cNvCxnSpPr/>
          <p:nvPr/>
        </p:nvCxnSpPr>
        <p:spPr>
          <a:xfrm>
            <a:off x="4641146" y="4858326"/>
            <a:ext cx="8448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F8272507-C52D-4AA9-BBE4-390972579E37}"/>
              </a:ext>
            </a:extLst>
          </p:cNvPr>
          <p:cNvCxnSpPr/>
          <p:nvPr/>
        </p:nvCxnSpPr>
        <p:spPr>
          <a:xfrm>
            <a:off x="4641146" y="5740399"/>
            <a:ext cx="8448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286" name="Group 3285">
            <a:extLst>
              <a:ext uri="{FF2B5EF4-FFF2-40B4-BE49-F238E27FC236}">
                <a16:creationId xmlns:a16="http://schemas.microsoft.com/office/drawing/2014/main" id="{02CE89A1-C630-4A42-9DF2-D43223A7B14B}"/>
              </a:ext>
            </a:extLst>
          </p:cNvPr>
          <p:cNvGrpSpPr/>
          <p:nvPr/>
        </p:nvGrpSpPr>
        <p:grpSpPr>
          <a:xfrm>
            <a:off x="2991723" y="5853350"/>
            <a:ext cx="3610631" cy="1430304"/>
            <a:chOff x="2991723" y="5853350"/>
            <a:chExt cx="3610631" cy="1430304"/>
          </a:xfrm>
        </p:grpSpPr>
        <p:grpSp>
          <p:nvGrpSpPr>
            <p:cNvPr id="3084" name="Group 3083">
              <a:extLst>
                <a:ext uri="{FF2B5EF4-FFF2-40B4-BE49-F238E27FC236}">
                  <a16:creationId xmlns:a16="http://schemas.microsoft.com/office/drawing/2014/main" id="{1CCC4EC3-07A7-4536-BBDF-39952224ADD8}"/>
                </a:ext>
              </a:extLst>
            </p:cNvPr>
            <p:cNvGrpSpPr/>
            <p:nvPr/>
          </p:nvGrpSpPr>
          <p:grpSpPr>
            <a:xfrm>
              <a:off x="2991723" y="5853350"/>
              <a:ext cx="3610631" cy="1430304"/>
              <a:chOff x="633836" y="1094444"/>
              <a:chExt cx="3610631" cy="1430304"/>
            </a:xfrm>
          </p:grpSpPr>
          <p:pic>
            <p:nvPicPr>
              <p:cNvPr id="3078" name="Picture 6" descr="Lanzamiento Gestión Optimización Lanzamiento Cronómetro Resumen Ci,  Gestión, Lanzamiento, Optimizacion PNG y Vector para Descargar Gratis |  Pngtree">
                <a:extLst>
                  <a:ext uri="{FF2B5EF4-FFF2-40B4-BE49-F238E27FC236}">
                    <a16:creationId xmlns:a16="http://schemas.microsoft.com/office/drawing/2014/main" id="{03984CA9-8458-4D08-A713-7089FA677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1388" y="1094444"/>
                <a:ext cx="1203079" cy="1203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117967B9-848F-4E9B-89A0-3AA79FA2C4EB}"/>
                  </a:ext>
                </a:extLst>
              </p:cNvPr>
              <p:cNvSpPr/>
              <p:nvPr/>
            </p:nvSpPr>
            <p:spPr>
              <a:xfrm>
                <a:off x="633836" y="1385975"/>
                <a:ext cx="3286307" cy="11387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200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Optimización de </a:t>
                </a:r>
              </a:p>
              <a:p>
                <a:pPr algn="ctr"/>
                <a:r>
                  <a:rPr lang="es-ES" sz="200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hiperparámetros</a:t>
                </a:r>
                <a:endParaRPr lang="es-ES" sz="20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:endParaRPr lang="es-ES" sz="2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3080" name="Picture 8" descr="Free flecha 1187132 PNG with Transparent Background">
              <a:extLst>
                <a:ext uri="{FF2B5EF4-FFF2-40B4-BE49-F238E27FC236}">
                  <a16:creationId xmlns:a16="http://schemas.microsoft.com/office/drawing/2014/main" id="{84687C70-07C5-4740-8442-CE2A83608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000000">
              <a:off x="3283924" y="6217674"/>
              <a:ext cx="593819" cy="312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E052DA6-9194-4FAE-97F1-72A2A612DF3B}"/>
              </a:ext>
            </a:extLst>
          </p:cNvPr>
          <p:cNvSpPr/>
          <p:nvPr/>
        </p:nvSpPr>
        <p:spPr>
          <a:xfrm>
            <a:off x="5896962" y="2715095"/>
            <a:ext cx="1144697" cy="738914"/>
          </a:xfrm>
          <a:custGeom>
            <a:avLst/>
            <a:gdLst>
              <a:gd name="connsiteX0" fmla="*/ 0 w 1144697"/>
              <a:gd name="connsiteY0" fmla="*/ 123155 h 738914"/>
              <a:gd name="connsiteX1" fmla="*/ 123155 w 1144697"/>
              <a:gd name="connsiteY1" fmla="*/ 0 h 738914"/>
              <a:gd name="connsiteX2" fmla="*/ 554381 w 1144697"/>
              <a:gd name="connsiteY2" fmla="*/ 0 h 738914"/>
              <a:gd name="connsiteX3" fmla="*/ 1021542 w 1144697"/>
              <a:gd name="connsiteY3" fmla="*/ 0 h 738914"/>
              <a:gd name="connsiteX4" fmla="*/ 1144697 w 1144697"/>
              <a:gd name="connsiteY4" fmla="*/ 123155 h 738914"/>
              <a:gd name="connsiteX5" fmla="*/ 1144697 w 1144697"/>
              <a:gd name="connsiteY5" fmla="*/ 615759 h 738914"/>
              <a:gd name="connsiteX6" fmla="*/ 1021542 w 1144697"/>
              <a:gd name="connsiteY6" fmla="*/ 738914 h 738914"/>
              <a:gd name="connsiteX7" fmla="*/ 572349 w 1144697"/>
              <a:gd name="connsiteY7" fmla="*/ 738914 h 738914"/>
              <a:gd name="connsiteX8" fmla="*/ 123155 w 1144697"/>
              <a:gd name="connsiteY8" fmla="*/ 738914 h 738914"/>
              <a:gd name="connsiteX9" fmla="*/ 0 w 1144697"/>
              <a:gd name="connsiteY9" fmla="*/ 615759 h 738914"/>
              <a:gd name="connsiteX10" fmla="*/ 0 w 1144697"/>
              <a:gd name="connsiteY10" fmla="*/ 123155 h 73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697" h="738914" extrusionOk="0">
                <a:moveTo>
                  <a:pt x="0" y="123155"/>
                </a:moveTo>
                <a:cubicBezTo>
                  <a:pt x="1374" y="57439"/>
                  <a:pt x="62246" y="6697"/>
                  <a:pt x="123155" y="0"/>
                </a:cubicBezTo>
                <a:cubicBezTo>
                  <a:pt x="210328" y="-13458"/>
                  <a:pt x="422751" y="50556"/>
                  <a:pt x="554381" y="0"/>
                </a:cubicBezTo>
                <a:cubicBezTo>
                  <a:pt x="686011" y="-50556"/>
                  <a:pt x="819583" y="55970"/>
                  <a:pt x="1021542" y="0"/>
                </a:cubicBezTo>
                <a:cubicBezTo>
                  <a:pt x="1093844" y="-1794"/>
                  <a:pt x="1155086" y="40226"/>
                  <a:pt x="1144697" y="123155"/>
                </a:cubicBezTo>
                <a:cubicBezTo>
                  <a:pt x="1194668" y="290478"/>
                  <a:pt x="1120242" y="442735"/>
                  <a:pt x="1144697" y="615759"/>
                </a:cubicBezTo>
                <a:cubicBezTo>
                  <a:pt x="1155185" y="671804"/>
                  <a:pt x="1076402" y="735796"/>
                  <a:pt x="1021542" y="738914"/>
                </a:cubicBezTo>
                <a:cubicBezTo>
                  <a:pt x="897001" y="740539"/>
                  <a:pt x="737225" y="731982"/>
                  <a:pt x="572349" y="738914"/>
                </a:cubicBezTo>
                <a:cubicBezTo>
                  <a:pt x="407473" y="745846"/>
                  <a:pt x="280021" y="713488"/>
                  <a:pt x="123155" y="738914"/>
                </a:cubicBezTo>
                <a:cubicBezTo>
                  <a:pt x="59086" y="746644"/>
                  <a:pt x="-3897" y="681144"/>
                  <a:pt x="0" y="615759"/>
                </a:cubicBezTo>
                <a:cubicBezTo>
                  <a:pt x="-27293" y="481979"/>
                  <a:pt x="40231" y="227378"/>
                  <a:pt x="0" y="123155"/>
                </a:cubicBezTo>
                <a:close/>
              </a:path>
            </a:pathLst>
          </a:custGeom>
          <a:noFill/>
          <a:ln w="381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158222244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3AC93B5-4361-4260-810F-3A03A122BE58}"/>
              </a:ext>
            </a:extLst>
          </p:cNvPr>
          <p:cNvSpPr/>
          <p:nvPr/>
        </p:nvSpPr>
        <p:spPr>
          <a:xfrm>
            <a:off x="8396939" y="1471706"/>
            <a:ext cx="275171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Resultados sobre </a:t>
            </a:r>
          </a:p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“Estimar”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4417890-3E1B-4E2F-8319-B2877288FEBD}"/>
              </a:ext>
            </a:extLst>
          </p:cNvPr>
          <p:cNvSpPr/>
          <p:nvPr/>
        </p:nvSpPr>
        <p:spPr>
          <a:xfrm>
            <a:off x="9038430" y="2739617"/>
            <a:ext cx="126989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4, 5175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9B8819EB-6BC2-4C36-BAB7-0BD5941E2904}"/>
              </a:ext>
            </a:extLst>
          </p:cNvPr>
          <p:cNvCxnSpPr/>
          <p:nvPr/>
        </p:nvCxnSpPr>
        <p:spPr>
          <a:xfrm>
            <a:off x="7354475" y="3055797"/>
            <a:ext cx="8448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Flecha: a la derecha con bandas 26">
            <a:extLst>
              <a:ext uri="{FF2B5EF4-FFF2-40B4-BE49-F238E27FC236}">
                <a16:creationId xmlns:a16="http://schemas.microsoft.com/office/drawing/2014/main" id="{E4BD8F4B-50A7-498B-B20D-554E26DF0430}"/>
              </a:ext>
            </a:extLst>
          </p:cNvPr>
          <p:cNvSpPr/>
          <p:nvPr/>
        </p:nvSpPr>
        <p:spPr>
          <a:xfrm rot="5400000">
            <a:off x="9029706" y="3720472"/>
            <a:ext cx="1512057" cy="470873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Decisiones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055F325-AF32-4F1D-B036-4DE1004B5B1C}"/>
              </a:ext>
            </a:extLst>
          </p:cNvPr>
          <p:cNvSpPr/>
          <p:nvPr/>
        </p:nvSpPr>
        <p:spPr>
          <a:xfrm>
            <a:off x="7621500" y="4991341"/>
            <a:ext cx="2077043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Estudio + extenso </a:t>
            </a:r>
          </a:p>
          <a:p>
            <a:pPr algn="ctr"/>
            <a:r>
              <a:rPr lang="es-E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variables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A49ACD8-C528-49A9-BCC3-52F63831C64F}"/>
              </a:ext>
            </a:extLst>
          </p:cNvPr>
          <p:cNvSpPr/>
          <p:nvPr/>
        </p:nvSpPr>
        <p:spPr>
          <a:xfrm>
            <a:off x="10071329" y="5119931"/>
            <a:ext cx="20057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Stacking</a:t>
            </a:r>
            <a:r>
              <a:rPr lang="es-E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modelos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442D21EA-24CE-4091-892D-DA87D7239A95}"/>
              </a:ext>
            </a:extLst>
          </p:cNvPr>
          <p:cNvSpPr/>
          <p:nvPr/>
        </p:nvSpPr>
        <p:spPr>
          <a:xfrm>
            <a:off x="7499927" y="4858326"/>
            <a:ext cx="2155035" cy="972282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8E2FE161-4A3B-4729-B24F-9CBB974AD358}"/>
              </a:ext>
            </a:extLst>
          </p:cNvPr>
          <p:cNvSpPr/>
          <p:nvPr/>
        </p:nvSpPr>
        <p:spPr>
          <a:xfrm>
            <a:off x="9922036" y="4858326"/>
            <a:ext cx="2155035" cy="972282"/>
          </a:xfrm>
          <a:prstGeom prst="roundRect">
            <a:avLst/>
          </a:prstGeom>
          <a:noFill/>
          <a:ln w="38100">
            <a:solidFill>
              <a:schemeClr val="accent5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55" name="Rectangle 3254">
            <a:extLst>
              <a:ext uri="{FF2B5EF4-FFF2-40B4-BE49-F238E27FC236}">
                <a16:creationId xmlns:a16="http://schemas.microsoft.com/office/drawing/2014/main" id="{DC296695-3ED8-4873-B388-D6C4463B4C14}"/>
              </a:ext>
            </a:extLst>
          </p:cNvPr>
          <p:cNvSpPr/>
          <p:nvPr/>
        </p:nvSpPr>
        <p:spPr>
          <a:xfrm>
            <a:off x="635479" y="2310442"/>
            <a:ext cx="1135810" cy="4140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593373D-DADD-4BFB-A9C1-38CC1F11DBC0}"/>
              </a:ext>
            </a:extLst>
          </p:cNvPr>
          <p:cNvSpPr/>
          <p:nvPr/>
        </p:nvSpPr>
        <p:spPr>
          <a:xfrm>
            <a:off x="6016830" y="5507787"/>
            <a:ext cx="82266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2,75</a:t>
            </a: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4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12" grpId="0" animBg="1"/>
      <p:bldP spid="31" grpId="0"/>
      <p:bldP spid="32" grpId="0"/>
      <p:bldP spid="27" grpId="0" animBg="1"/>
      <p:bldP spid="35" grpId="0"/>
      <p:bldP spid="36" grpId="0"/>
      <p:bldP spid="28" grpId="0" animBg="1"/>
      <p:bldP spid="38" grpId="0" animBg="1"/>
      <p:bldP spid="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406</Words>
  <Application>Microsoft Office PowerPoint</Application>
  <PresentationFormat>Panorámica</PresentationFormat>
  <Paragraphs>136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CourierNew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MANUEL CARRANZA GARCIA</cp:lastModifiedBy>
  <cp:revision>6</cp:revision>
  <dcterms:created xsi:type="dcterms:W3CDTF">2017-03-31T07:46:04Z</dcterms:created>
  <dcterms:modified xsi:type="dcterms:W3CDTF">2021-05-03T07:03:55Z</dcterms:modified>
</cp:coreProperties>
</file>