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MfiteHcm0sFPw8Ky/7FI2eblg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716f3be5b_2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d716f3be5b_2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3.png"/><Relationship Id="rId13" Type="http://schemas.openxmlformats.org/officeDocument/2006/relationships/image" Target="../media/image1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15" Type="http://schemas.openxmlformats.org/officeDocument/2006/relationships/image" Target="../media/image2.png"/><Relationship Id="rId1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Relationship Id="rId9" Type="http://schemas.openxmlformats.org/officeDocument/2006/relationships/image" Target="../media/image45.png"/><Relationship Id="rId5" Type="http://schemas.openxmlformats.org/officeDocument/2006/relationships/image" Target="../media/image36.jpg"/><Relationship Id="rId6" Type="http://schemas.openxmlformats.org/officeDocument/2006/relationships/image" Target="../media/image38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9" Type="http://schemas.openxmlformats.org/officeDocument/2006/relationships/image" Target="../media/image13.pn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48.gif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9" Type="http://schemas.openxmlformats.org/officeDocument/2006/relationships/image" Target="../media/image29.pn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9" Type="http://schemas.openxmlformats.org/officeDocument/2006/relationships/image" Target="../media/image35.pn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23.png"/><Relationship Id="rId8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gif"/><Relationship Id="rId10" Type="http://schemas.openxmlformats.org/officeDocument/2006/relationships/image" Target="../media/image30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9" Type="http://schemas.openxmlformats.org/officeDocument/2006/relationships/image" Target="../media/image43.png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7" Type="http://schemas.openxmlformats.org/officeDocument/2006/relationships/image" Target="../media/image39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3377" y="3759303"/>
            <a:ext cx="24765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7488" y="3906749"/>
            <a:ext cx="1886386" cy="505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"/>
          <p:cNvGrpSpPr/>
          <p:nvPr/>
        </p:nvGrpSpPr>
        <p:grpSpPr>
          <a:xfrm>
            <a:off x="6596009" y="4632326"/>
            <a:ext cx="4496837" cy="2044802"/>
            <a:chOff x="1019175" y="415036"/>
            <a:chExt cx="5587601" cy="2728041"/>
          </a:xfrm>
        </p:grpSpPr>
        <p:pic>
          <p:nvPicPr>
            <p:cNvPr id="93" name="Google Shape;93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07538" y="415036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23227" y="2381077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23227" y="415036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60874" y="1288384"/>
              <a:ext cx="1645902" cy="657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19175" y="415036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19175" y="1340845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019175" y="2381077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023227" y="1340845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007538" y="2381077"/>
              <a:ext cx="1552575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"/>
          <p:cNvSpPr txBox="1"/>
          <p:nvPr/>
        </p:nvSpPr>
        <p:spPr>
          <a:xfrm>
            <a:off x="6374646" y="3119999"/>
            <a:ext cx="46492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95959"/>
                </a:solidFill>
                <a:latin typeface="Aharoni"/>
                <a:ea typeface="Aharoni"/>
                <a:cs typeface="Aharoni"/>
                <a:sym typeface="Aharoni"/>
              </a:rPr>
              <a:t>Atmira Stock Prediction</a:t>
            </a:r>
            <a:endParaRPr b="1" i="0" sz="2800" u="none" cap="none" strike="noStrike">
              <a:solidFill>
                <a:srgbClr val="595959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7112125" y="454875"/>
            <a:ext cx="3619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595959"/>
                </a:solidFill>
                <a:latin typeface="Aharoni"/>
                <a:ea typeface="Aharoni"/>
                <a:cs typeface="Aharoni"/>
                <a:sym typeface="Aharoni"/>
              </a:rPr>
              <a:t>PYSHARKS</a:t>
            </a:r>
            <a:endParaRPr/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233052" y="383713"/>
            <a:ext cx="2315624" cy="9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d716f3be5b_2_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d716f3be5b_2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gd716f3be5b_2_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85" name="Google Shape;285;gd716f3be5b_2_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gd716f3be5b_2_18"/>
            <p:cNvSpPr/>
            <p:nvPr/>
          </p:nvSpPr>
          <p:spPr>
            <a:xfrm>
              <a:off x="0" y="750013"/>
              <a:ext cx="12192000" cy="15618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gd716f3be5b_2_18"/>
          <p:cNvSpPr txBox="1"/>
          <p:nvPr>
            <p:ph idx="12" type="sldNum"/>
          </p:nvPr>
        </p:nvSpPr>
        <p:spPr>
          <a:xfrm>
            <a:off x="11464047" y="6368014"/>
            <a:ext cx="5283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gd716f3be5b_2_18"/>
          <p:cNvSpPr txBox="1"/>
          <p:nvPr/>
        </p:nvSpPr>
        <p:spPr>
          <a:xfrm>
            <a:off x="9589527" y="6368332"/>
            <a:ext cx="19254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d716f3be5b_2_18"/>
          <p:cNvSpPr txBox="1"/>
          <p:nvPr/>
        </p:nvSpPr>
        <p:spPr>
          <a:xfrm>
            <a:off x="199650" y="918475"/>
            <a:ext cx="11792700" cy="5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DESPLIEGUE Y MEJORA CONTINUA DEL MODELO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gd716f3be5b_2_18"/>
          <p:cNvGrpSpPr/>
          <p:nvPr/>
        </p:nvGrpSpPr>
        <p:grpSpPr>
          <a:xfrm>
            <a:off x="1899679" y="151365"/>
            <a:ext cx="3543871" cy="654185"/>
            <a:chOff x="1562320" y="151365"/>
            <a:chExt cx="3543871" cy="654185"/>
          </a:xfrm>
        </p:grpSpPr>
        <p:sp>
          <p:nvSpPr>
            <p:cNvPr id="291" name="Google Shape;291;gd716f3be5b_2_18"/>
            <p:cNvSpPr txBox="1"/>
            <p:nvPr/>
          </p:nvSpPr>
          <p:spPr>
            <a:xfrm>
              <a:off x="3006491" y="282350"/>
              <a:ext cx="2099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2" name="Google Shape;292;gd716f3be5b_2_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" name="Google Shape;293;gd716f3be5b_2_18"/>
          <p:cNvSpPr/>
          <p:nvPr/>
        </p:nvSpPr>
        <p:spPr>
          <a:xfrm>
            <a:off x="3080250" y="3316550"/>
            <a:ext cx="2090700" cy="892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Modelo</a:t>
            </a:r>
            <a:br>
              <a:rPr b="1"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xgboost_v1.model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sp>
        <p:nvSpPr>
          <p:cNvPr id="294" name="Google Shape;294;gd716f3be5b_2_18"/>
          <p:cNvSpPr/>
          <p:nvPr/>
        </p:nvSpPr>
        <p:spPr>
          <a:xfrm>
            <a:off x="355809" y="3265063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Despliegue del m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od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elo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d716f3be5b_2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1763" y="1625400"/>
            <a:ext cx="5553075" cy="1314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gd716f3be5b_2_18"/>
          <p:cNvGrpSpPr/>
          <p:nvPr/>
        </p:nvGrpSpPr>
        <p:grpSpPr>
          <a:xfrm>
            <a:off x="1092663" y="1673900"/>
            <a:ext cx="9924462" cy="4732337"/>
            <a:chOff x="1092663" y="1673900"/>
            <a:chExt cx="9924462" cy="4732337"/>
          </a:xfrm>
        </p:grpSpPr>
        <p:sp>
          <p:nvSpPr>
            <p:cNvPr id="297" name="Google Shape;297;gd716f3be5b_2_18"/>
            <p:cNvSpPr/>
            <p:nvPr/>
          </p:nvSpPr>
          <p:spPr>
            <a:xfrm>
              <a:off x="2745472" y="1673900"/>
              <a:ext cx="2193600" cy="1053300"/>
            </a:xfrm>
            <a:prstGeom prst="roundRect">
              <a:avLst>
                <a:gd fmla="val 16667" name="adj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Entendimiento del negocio </a:t>
              </a:r>
              <a:endParaRPr b="1" sz="1600"/>
            </a:p>
          </p:txBody>
        </p:sp>
        <p:sp>
          <p:nvSpPr>
            <p:cNvPr id="298" name="Google Shape;298;gd716f3be5b_2_18"/>
            <p:cNvSpPr/>
            <p:nvPr/>
          </p:nvSpPr>
          <p:spPr>
            <a:xfrm>
              <a:off x="6680210" y="1709904"/>
              <a:ext cx="2193600" cy="1053300"/>
            </a:xfrm>
            <a:prstGeom prst="roundRect">
              <a:avLst>
                <a:gd fmla="val 16667" name="adj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/>
                <a:t> </a:t>
              </a: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EDA</a:t>
              </a:r>
              <a:endParaRPr b="1" sz="1600"/>
            </a:p>
          </p:txBody>
        </p:sp>
        <p:sp>
          <p:nvSpPr>
            <p:cNvPr id="299" name="Google Shape;299;gd716f3be5b_2_18"/>
            <p:cNvSpPr/>
            <p:nvPr/>
          </p:nvSpPr>
          <p:spPr>
            <a:xfrm>
              <a:off x="8823524" y="3031300"/>
              <a:ext cx="2193600" cy="1053300"/>
            </a:xfrm>
            <a:prstGeom prst="roundRect">
              <a:avLst>
                <a:gd fmla="val 16667" name="adj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Preprocesamiento de datos</a:t>
              </a:r>
              <a:endParaRPr b="1"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d716f3be5b_2_18"/>
            <p:cNvSpPr/>
            <p:nvPr/>
          </p:nvSpPr>
          <p:spPr>
            <a:xfrm>
              <a:off x="6734696" y="5352937"/>
              <a:ext cx="2193600" cy="1053300"/>
            </a:xfrm>
            <a:prstGeom prst="roundRect">
              <a:avLst>
                <a:gd fmla="val 16667" name="adj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Selección de variables</a:t>
              </a:r>
              <a:endParaRPr b="1" sz="1600"/>
            </a:p>
          </p:txBody>
        </p:sp>
        <p:sp>
          <p:nvSpPr>
            <p:cNvPr id="301" name="Google Shape;301;gd716f3be5b_2_18"/>
            <p:cNvSpPr/>
            <p:nvPr/>
          </p:nvSpPr>
          <p:spPr>
            <a:xfrm>
              <a:off x="2611575" y="5352917"/>
              <a:ext cx="2193600" cy="1053300"/>
            </a:xfrm>
            <a:prstGeom prst="roundRect">
              <a:avLst>
                <a:gd fmla="val 16667" name="adj"/>
              </a:avLst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Entrenamiento del modelo</a:t>
              </a:r>
              <a:endParaRPr b="1"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gd716f3be5b_2_18"/>
            <p:cNvSpPr/>
            <p:nvPr/>
          </p:nvSpPr>
          <p:spPr>
            <a:xfrm rot="1940193">
              <a:off x="9170101" y="4222419"/>
              <a:ext cx="577687" cy="1188464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gd716f3be5b_2_18"/>
            <p:cNvSpPr/>
            <p:nvPr/>
          </p:nvSpPr>
          <p:spPr>
            <a:xfrm rot="5400000">
              <a:off x="5565711" y="5239838"/>
              <a:ext cx="528300" cy="130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gd716f3be5b_2_18"/>
            <p:cNvSpPr/>
            <p:nvPr/>
          </p:nvSpPr>
          <p:spPr>
            <a:xfrm rot="7489724">
              <a:off x="1473893" y="4374942"/>
              <a:ext cx="577807" cy="1188372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gd716f3be5b_2_18"/>
            <p:cNvSpPr/>
            <p:nvPr/>
          </p:nvSpPr>
          <p:spPr>
            <a:xfrm rot="-8165617">
              <a:off x="1473736" y="2012755"/>
              <a:ext cx="577953" cy="118833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gd716f3be5b_2_18"/>
            <p:cNvSpPr/>
            <p:nvPr/>
          </p:nvSpPr>
          <p:spPr>
            <a:xfrm rot="-3579217">
              <a:off x="9322639" y="1860393"/>
              <a:ext cx="577761" cy="118853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gd716f3be5b_2_18"/>
            <p:cNvSpPr/>
            <p:nvPr/>
          </p:nvSpPr>
          <p:spPr>
            <a:xfrm rot="-5400000">
              <a:off x="5641911" y="1506038"/>
              <a:ext cx="528300" cy="130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gd716f3be5b_2_18"/>
          <p:cNvGrpSpPr/>
          <p:nvPr/>
        </p:nvGrpSpPr>
        <p:grpSpPr>
          <a:xfrm>
            <a:off x="4266475" y="4385675"/>
            <a:ext cx="3075250" cy="1071738"/>
            <a:chOff x="4266475" y="4385675"/>
            <a:chExt cx="3075250" cy="1071738"/>
          </a:xfrm>
        </p:grpSpPr>
        <p:sp>
          <p:nvSpPr>
            <p:cNvPr id="309" name="Google Shape;309;gd716f3be5b_2_18"/>
            <p:cNvSpPr/>
            <p:nvPr/>
          </p:nvSpPr>
          <p:spPr>
            <a:xfrm>
              <a:off x="5263113" y="4564613"/>
              <a:ext cx="1148400" cy="892800"/>
            </a:xfrm>
            <a:prstGeom prst="flowChartMagneticDisk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Datos</a:t>
              </a:r>
              <a:endParaRPr b="1"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0" name="Google Shape;310;gd716f3be5b_2_18"/>
            <p:cNvCxnSpPr/>
            <p:nvPr/>
          </p:nvCxnSpPr>
          <p:spPr>
            <a:xfrm>
              <a:off x="4266475" y="4417925"/>
              <a:ext cx="720300" cy="569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311" name="Google Shape;311;gd716f3be5b_2_18"/>
            <p:cNvCxnSpPr/>
            <p:nvPr/>
          </p:nvCxnSpPr>
          <p:spPr>
            <a:xfrm flipH="1">
              <a:off x="6663425" y="4385675"/>
              <a:ext cx="678300" cy="6021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312" name="Google Shape;312;gd716f3be5b_2_18"/>
          <p:cNvCxnSpPr/>
          <p:nvPr/>
        </p:nvCxnSpPr>
        <p:spPr>
          <a:xfrm flipH="1" rot="10800000">
            <a:off x="2642625" y="3773675"/>
            <a:ext cx="409500" cy="60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13" name="Google Shape;313;gd716f3be5b_2_18"/>
          <p:cNvSpPr txBox="1"/>
          <p:nvPr/>
        </p:nvSpPr>
        <p:spPr>
          <a:xfrm>
            <a:off x="7481450" y="1397400"/>
            <a:ext cx="619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716f3be5b_2_18"/>
          <p:cNvSpPr txBox="1"/>
          <p:nvPr/>
        </p:nvSpPr>
        <p:spPr>
          <a:xfrm>
            <a:off x="7470700" y="1354400"/>
            <a:ext cx="619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gd716f3be5b_2_18"/>
          <p:cNvGrpSpPr/>
          <p:nvPr/>
        </p:nvGrpSpPr>
        <p:grpSpPr>
          <a:xfrm>
            <a:off x="5229225" y="2826263"/>
            <a:ext cx="3138400" cy="2189288"/>
            <a:chOff x="5229225" y="2826263"/>
            <a:chExt cx="3138400" cy="2189288"/>
          </a:xfrm>
        </p:grpSpPr>
        <p:grpSp>
          <p:nvGrpSpPr>
            <p:cNvPr id="316" name="Google Shape;316;gd716f3be5b_2_18"/>
            <p:cNvGrpSpPr/>
            <p:nvPr/>
          </p:nvGrpSpPr>
          <p:grpSpPr>
            <a:xfrm>
              <a:off x="5229225" y="3262425"/>
              <a:ext cx="3138400" cy="1753125"/>
              <a:chOff x="5229225" y="3110025"/>
              <a:chExt cx="3138400" cy="1753125"/>
            </a:xfrm>
          </p:grpSpPr>
          <p:grpSp>
            <p:nvGrpSpPr>
              <p:cNvPr id="317" name="Google Shape;317;gd716f3be5b_2_18"/>
              <p:cNvGrpSpPr/>
              <p:nvPr/>
            </p:nvGrpSpPr>
            <p:grpSpPr>
              <a:xfrm>
                <a:off x="5229225" y="3110025"/>
                <a:ext cx="3017475" cy="1305850"/>
                <a:chOff x="5229225" y="3110025"/>
                <a:chExt cx="3017475" cy="1305850"/>
              </a:xfrm>
            </p:grpSpPr>
            <p:pic>
              <p:nvPicPr>
                <p:cNvPr id="318" name="Google Shape;318;gd716f3be5b_2_18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6940850" y="3110025"/>
                  <a:ext cx="1305850" cy="130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" name="Google Shape;319;gd716f3be5b_2_18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5229225" y="3133725"/>
                  <a:ext cx="1428750" cy="1200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20" name="Google Shape;320;gd716f3be5b_2_18"/>
              <p:cNvSpPr txBox="1"/>
              <p:nvPr/>
            </p:nvSpPr>
            <p:spPr>
              <a:xfrm>
                <a:off x="7502725" y="4401450"/>
                <a:ext cx="8649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latin typeface="Calibri"/>
                    <a:ea typeface="Calibri"/>
                    <a:cs typeface="Calibri"/>
                    <a:sym typeface="Calibri"/>
                  </a:rPr>
                  <a:t>Tienda</a:t>
                </a:r>
                <a:endParaRPr b="1"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21" name="Google Shape;321;gd716f3be5b_2_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410875" y="2826263"/>
              <a:ext cx="654175" cy="654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2" name="Google Shape;322;gd716f3be5b_2_18"/>
          <p:cNvGrpSpPr/>
          <p:nvPr/>
        </p:nvGrpSpPr>
        <p:grpSpPr>
          <a:xfrm>
            <a:off x="268725" y="766060"/>
            <a:ext cx="10889100" cy="5683348"/>
            <a:chOff x="1030725" y="52473"/>
            <a:chExt cx="10889100" cy="5890701"/>
          </a:xfrm>
        </p:grpSpPr>
        <p:sp>
          <p:nvSpPr>
            <p:cNvPr id="323" name="Google Shape;323;gd716f3be5b_2_18"/>
            <p:cNvSpPr/>
            <p:nvPr/>
          </p:nvSpPr>
          <p:spPr>
            <a:xfrm>
              <a:off x="1030725" y="844074"/>
              <a:ext cx="10889100" cy="50991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24" name="Google Shape;324;gd716f3be5b_2_1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546774" y="52473"/>
              <a:ext cx="1373050" cy="72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32" name="Google Shape;332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11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1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CONCLUSIONES Y RECOMENDACIONES PARA LA ORGANIZACIÓN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Entendimiento de la estacionalidad de las ventas.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Enriquecimiento del modelo con nuevos datos procedentes del e-commerce.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Generación estrategias comerciales para dar salida a los productos con mayor antigüedad.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1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336" name="Google Shape;336;p11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337" name="Google Shape;337;p11"/>
          <p:cNvGrpSpPr/>
          <p:nvPr/>
        </p:nvGrpSpPr>
        <p:grpSpPr>
          <a:xfrm>
            <a:off x="1899679" y="151365"/>
            <a:ext cx="3601471" cy="654185"/>
            <a:chOff x="1562320" y="151365"/>
            <a:chExt cx="3601471" cy="654185"/>
          </a:xfrm>
        </p:grpSpPr>
        <p:sp>
          <p:nvSpPr>
            <p:cNvPr id="338" name="Google Shape;338;p11"/>
            <p:cNvSpPr txBox="1"/>
            <p:nvPr/>
          </p:nvSpPr>
          <p:spPr>
            <a:xfrm>
              <a:off x="3006491" y="282350"/>
              <a:ext cx="2157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339" name="Google Shape;339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2" name="Google Shape;112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4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4"/>
          <p:cNvSpPr txBox="1"/>
          <p:nvPr/>
        </p:nvSpPr>
        <p:spPr>
          <a:xfrm>
            <a:off x="199633" y="861137"/>
            <a:ext cx="11595000" cy="5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¿QUIÉNES SOMOS?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116" name="Google Shape;116;p4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117" name="Google Shape;117;p4"/>
          <p:cNvGrpSpPr/>
          <p:nvPr/>
        </p:nvGrpSpPr>
        <p:grpSpPr>
          <a:xfrm>
            <a:off x="1899679" y="151365"/>
            <a:ext cx="3742172" cy="654185"/>
            <a:chOff x="1562320" y="151365"/>
            <a:chExt cx="3742172" cy="654185"/>
          </a:xfrm>
        </p:grpSpPr>
        <p:sp>
          <p:nvSpPr>
            <p:cNvPr id="118" name="Google Shape;118;p4"/>
            <p:cNvSpPr txBox="1"/>
            <p:nvPr/>
          </p:nvSpPr>
          <p:spPr>
            <a:xfrm>
              <a:off x="3006492" y="282350"/>
              <a:ext cx="2298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119" name="Google Shape;119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8925" y="1670700"/>
            <a:ext cx="2069438" cy="206943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1248988" y="3824613"/>
            <a:ext cx="2589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LUIS MANUEL LÓPEZ VÁZQUEZ</a:t>
            </a:r>
            <a:endParaRPr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4437563" y="3909075"/>
            <a:ext cx="311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ESTEBAN OCAMPO ECHEVERRI</a:t>
            </a:r>
            <a:endParaRPr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7905775" y="3909075"/>
            <a:ext cx="311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RAÚL VARGAS MENDOZA</a:t>
            </a:r>
            <a:endParaRPr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19800" y="1628100"/>
            <a:ext cx="2154650" cy="21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61000" y="1628100"/>
            <a:ext cx="2154650" cy="21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39325" y="4955771"/>
            <a:ext cx="1339025" cy="8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27612" y="4955775"/>
            <a:ext cx="1339034" cy="8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68800" y="4955775"/>
            <a:ext cx="1339025" cy="89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2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UTILIZADA: ITERATIVA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140" name="Google Shape;140;p2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141" name="Google Shape;141;p2"/>
          <p:cNvGrpSpPr/>
          <p:nvPr/>
        </p:nvGrpSpPr>
        <p:grpSpPr>
          <a:xfrm>
            <a:off x="1899679" y="151365"/>
            <a:ext cx="3637771" cy="654185"/>
            <a:chOff x="1562320" y="151365"/>
            <a:chExt cx="3637771" cy="654185"/>
          </a:xfrm>
        </p:grpSpPr>
        <p:sp>
          <p:nvSpPr>
            <p:cNvPr id="142" name="Google Shape;142;p2"/>
            <p:cNvSpPr txBox="1"/>
            <p:nvPr/>
          </p:nvSpPr>
          <p:spPr>
            <a:xfrm>
              <a:off x="3006491" y="282350"/>
              <a:ext cx="219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143" name="Google Shape;143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2"/>
          <p:cNvSpPr/>
          <p:nvPr/>
        </p:nvSpPr>
        <p:spPr>
          <a:xfrm>
            <a:off x="2745472" y="1750100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Entendimiento del negocio 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6680210" y="1786104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 EDA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8823524" y="3259900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Preprocesamiento de datos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6734696" y="5581537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Selección de variables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2611575" y="5581517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Entrenamiento del modelo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/>
          <p:nvPr/>
        </p:nvSpPr>
        <p:spPr>
          <a:xfrm rot="1940193">
            <a:off x="9170101" y="4451019"/>
            <a:ext cx="577687" cy="11884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 rot="5400000">
            <a:off x="5565711" y="5468438"/>
            <a:ext cx="528300" cy="1308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355809" y="3265063"/>
            <a:ext cx="2193600" cy="1053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Despliegue del modelo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 rot="7489724">
            <a:off x="1473893" y="4603542"/>
            <a:ext cx="577807" cy="11883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"/>
          <p:cNvSpPr/>
          <p:nvPr/>
        </p:nvSpPr>
        <p:spPr>
          <a:xfrm rot="-8165617">
            <a:off x="1473736" y="1784155"/>
            <a:ext cx="577953" cy="118833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"/>
          <p:cNvSpPr/>
          <p:nvPr/>
        </p:nvSpPr>
        <p:spPr>
          <a:xfrm rot="-3579217">
            <a:off x="9322639" y="1936593"/>
            <a:ext cx="577761" cy="1188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"/>
          <p:cNvSpPr/>
          <p:nvPr/>
        </p:nvSpPr>
        <p:spPr>
          <a:xfrm rot="-5400000">
            <a:off x="5641911" y="1582238"/>
            <a:ext cx="528300" cy="1308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3" name="Google Shape;16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3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3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ENTENDIMIENTO DEL NEGOCIO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Evitar Rotura de Stock.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 el stock lo más ajustado posible.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167" name="Google Shape;167;p3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168" name="Google Shape;168;p3"/>
          <p:cNvGrpSpPr/>
          <p:nvPr/>
        </p:nvGrpSpPr>
        <p:grpSpPr>
          <a:xfrm>
            <a:off x="1899679" y="151365"/>
            <a:ext cx="3657571" cy="654185"/>
            <a:chOff x="1562320" y="151365"/>
            <a:chExt cx="3657571" cy="654185"/>
          </a:xfrm>
        </p:grpSpPr>
        <p:sp>
          <p:nvSpPr>
            <p:cNvPr id="169" name="Google Shape;169;p3"/>
            <p:cNvSpPr txBox="1"/>
            <p:nvPr/>
          </p:nvSpPr>
          <p:spPr>
            <a:xfrm>
              <a:off x="3006491" y="282350"/>
              <a:ext cx="2213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170" name="Google Shape;170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0425" y="1614500"/>
            <a:ext cx="5174500" cy="2909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5"/>
          <p:cNvGrpSpPr/>
          <p:nvPr/>
        </p:nvGrpSpPr>
        <p:grpSpPr>
          <a:xfrm>
            <a:off x="-98825" y="0"/>
            <a:ext cx="12192000" cy="6858000"/>
            <a:chOff x="0" y="0"/>
            <a:chExt cx="12192000" cy="6858000"/>
          </a:xfrm>
        </p:grpSpPr>
        <p:pic>
          <p:nvPicPr>
            <p:cNvPr id="179" name="Google Shape;17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5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5"/>
          <p:cNvSpPr txBox="1"/>
          <p:nvPr/>
        </p:nvSpPr>
        <p:spPr>
          <a:xfrm>
            <a:off x="199633" y="861137"/>
            <a:ext cx="11595000" cy="5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 EXPLORATORIO DE DATOS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183" name="Google Shape;183;p5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184" name="Google Shape;184;p5"/>
          <p:cNvGrpSpPr/>
          <p:nvPr/>
        </p:nvGrpSpPr>
        <p:grpSpPr>
          <a:xfrm>
            <a:off x="1899679" y="151365"/>
            <a:ext cx="3826472" cy="654185"/>
            <a:chOff x="1562320" y="151365"/>
            <a:chExt cx="3826472" cy="654185"/>
          </a:xfrm>
        </p:grpSpPr>
        <p:sp>
          <p:nvSpPr>
            <p:cNvPr id="185" name="Google Shape;185;p5"/>
            <p:cNvSpPr txBox="1"/>
            <p:nvPr/>
          </p:nvSpPr>
          <p:spPr>
            <a:xfrm>
              <a:off x="3006492" y="282350"/>
              <a:ext cx="2382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186" name="Google Shape;186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5"/>
          <p:cNvPicPr preferRelativeResize="0"/>
          <p:nvPr/>
        </p:nvPicPr>
        <p:blipFill rotWithShape="1">
          <a:blip r:embed="rId7">
            <a:alphaModFix/>
          </a:blip>
          <a:srcRect b="16977" l="4122" r="0" t="0"/>
          <a:stretch/>
        </p:blipFill>
        <p:spPr>
          <a:xfrm>
            <a:off x="7445950" y="805550"/>
            <a:ext cx="3615000" cy="24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8">
            <a:alphaModFix/>
          </a:blip>
          <a:srcRect b="10549" l="0" r="0" t="8360"/>
          <a:stretch/>
        </p:blipFill>
        <p:spPr>
          <a:xfrm>
            <a:off x="1496125" y="1401625"/>
            <a:ext cx="5312425" cy="2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9">
            <a:alphaModFix/>
          </a:blip>
          <a:srcRect b="8587" l="0" r="0" t="8596"/>
          <a:stretch/>
        </p:blipFill>
        <p:spPr>
          <a:xfrm>
            <a:off x="1417400" y="3597950"/>
            <a:ext cx="5469875" cy="2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10">
            <a:alphaModFix/>
          </a:blip>
          <a:srcRect b="6725" l="4870" r="0" t="0"/>
          <a:stretch/>
        </p:blipFill>
        <p:spPr>
          <a:xfrm>
            <a:off x="7391250" y="3776575"/>
            <a:ext cx="3761450" cy="25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5"/>
          <p:cNvSpPr txBox="1"/>
          <p:nvPr/>
        </p:nvSpPr>
        <p:spPr>
          <a:xfrm>
            <a:off x="7539900" y="3105750"/>
            <a:ext cx="382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Lun    Mar      Mie      Jue     Vier     Sab     Dom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DÍAS</a:t>
            </a: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 DE LA SEMANA 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5"/>
          <p:cNvSpPr txBox="1"/>
          <p:nvPr/>
        </p:nvSpPr>
        <p:spPr>
          <a:xfrm rot="-5400000">
            <a:off x="6354400" y="1825638"/>
            <a:ext cx="17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Unidades Vendidas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 txBox="1"/>
          <p:nvPr/>
        </p:nvSpPr>
        <p:spPr>
          <a:xfrm rot="-5400000">
            <a:off x="6354400" y="4790925"/>
            <a:ext cx="17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Unidades Vendidas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8584950" y="6196875"/>
            <a:ext cx="173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Antigüedad (días)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3919600" y="3597950"/>
            <a:ext cx="146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Visitas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3610000" y="1401625"/>
            <a:ext cx="1841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Unidades Vendidas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4" name="Google Shape;204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6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6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PREPROCESAMIENTO DE DATOS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Creación de nuevas variables temporales a partir de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fecha.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Transformación de variables: Dummificación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Normalización: min_max_scaler.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208" name="Google Shape;208;p6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209" name="Google Shape;209;p6"/>
          <p:cNvGrpSpPr/>
          <p:nvPr/>
        </p:nvGrpSpPr>
        <p:grpSpPr>
          <a:xfrm>
            <a:off x="1899679" y="151365"/>
            <a:ext cx="3648271" cy="654185"/>
            <a:chOff x="1562320" y="151365"/>
            <a:chExt cx="3648271" cy="654185"/>
          </a:xfrm>
        </p:grpSpPr>
        <p:sp>
          <p:nvSpPr>
            <p:cNvPr id="210" name="Google Shape;210;p6"/>
            <p:cNvSpPr txBox="1"/>
            <p:nvPr/>
          </p:nvSpPr>
          <p:spPr>
            <a:xfrm>
              <a:off x="3006491" y="282350"/>
              <a:ext cx="220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211" name="Google Shape;211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2" name="Google Shape;21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98475" y="1628750"/>
            <a:ext cx="231637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0" name="Google Shape;220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7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7"/>
          <p:cNvSpPr txBox="1"/>
          <p:nvPr/>
        </p:nvSpPr>
        <p:spPr>
          <a:xfrm>
            <a:off x="199633" y="861137"/>
            <a:ext cx="11595000" cy="5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SELECCIÓN DE VARIABLES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7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224" name="Google Shape;224;p7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225" name="Google Shape;225;p7"/>
          <p:cNvGrpSpPr/>
          <p:nvPr/>
        </p:nvGrpSpPr>
        <p:grpSpPr>
          <a:xfrm>
            <a:off x="1899679" y="151365"/>
            <a:ext cx="3729872" cy="654185"/>
            <a:chOff x="1562320" y="151365"/>
            <a:chExt cx="3729872" cy="654185"/>
          </a:xfrm>
        </p:grpSpPr>
        <p:sp>
          <p:nvSpPr>
            <p:cNvPr id="226" name="Google Shape;226;p7"/>
            <p:cNvSpPr txBox="1"/>
            <p:nvPr/>
          </p:nvSpPr>
          <p:spPr>
            <a:xfrm>
              <a:off x="3006492" y="282350"/>
              <a:ext cx="2285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227" name="Google Shape;227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8" name="Google Shape;22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40475" y="1317687"/>
            <a:ext cx="8294249" cy="496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/>
          <p:nvPr/>
        </p:nvSpPr>
        <p:spPr>
          <a:xfrm>
            <a:off x="8475275" y="5977725"/>
            <a:ext cx="1535400" cy="22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F score (peso)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7"/>
          <p:cNvSpPr txBox="1"/>
          <p:nvPr/>
        </p:nvSpPr>
        <p:spPr>
          <a:xfrm>
            <a:off x="199625" y="1591200"/>
            <a:ext cx="30093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variables o características seleccionadas.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 influencia de la dimensión temporal.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 rot="-5400000">
            <a:off x="3445378" y="3513275"/>
            <a:ext cx="1064400" cy="27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sz="12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9" name="Google Shape;239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8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8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ENTRENAMIENTO DEL MODELO: SELECCIÓN DEL MODELO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243" name="Google Shape;243;p8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244" name="Google Shape;244;p8"/>
          <p:cNvGrpSpPr/>
          <p:nvPr/>
        </p:nvGrpSpPr>
        <p:grpSpPr>
          <a:xfrm>
            <a:off x="1899679" y="151365"/>
            <a:ext cx="3572371" cy="654185"/>
            <a:chOff x="1562320" y="151365"/>
            <a:chExt cx="3572371" cy="654185"/>
          </a:xfrm>
        </p:grpSpPr>
        <p:sp>
          <p:nvSpPr>
            <p:cNvPr id="245" name="Google Shape;245;p8"/>
            <p:cNvSpPr txBox="1"/>
            <p:nvPr/>
          </p:nvSpPr>
          <p:spPr>
            <a:xfrm>
              <a:off x="3006491" y="282350"/>
              <a:ext cx="2128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202725" y="1585475"/>
            <a:ext cx="1178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Criterios: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538" y="2271713"/>
            <a:ext cx="5114925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/>
          <p:nvPr/>
        </p:nvSpPr>
        <p:spPr>
          <a:xfrm>
            <a:off x="544000" y="2596075"/>
            <a:ext cx="3996300" cy="582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50" name="Google Shape;250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5875" y="2233613"/>
            <a:ext cx="702945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5573200" y="2596075"/>
            <a:ext cx="6161700" cy="582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52" name="Google Shape;252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0463" y="2591045"/>
            <a:ext cx="654175" cy="6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0" name="Google Shape;260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9"/>
            <p:cNvSpPr/>
            <p:nvPr/>
          </p:nvSpPr>
          <p:spPr>
            <a:xfrm>
              <a:off x="0" y="750013"/>
              <a:ext cx="12192000" cy="156167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9"/>
          <p:cNvSpPr txBox="1"/>
          <p:nvPr/>
        </p:nvSpPr>
        <p:spPr>
          <a:xfrm>
            <a:off x="199633" y="861137"/>
            <a:ext cx="11595100" cy="557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ENTRENAMIENTO DEL MODELO: OPTIMIZACIÓN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 txBox="1"/>
          <p:nvPr>
            <p:ph idx="12" type="sldNum"/>
          </p:nvPr>
        </p:nvSpPr>
        <p:spPr>
          <a:xfrm>
            <a:off x="11464047" y="6368014"/>
            <a:ext cx="528320" cy="364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sp>
        <p:nvSpPr>
          <p:cNvPr id="264" name="Google Shape;264;p9"/>
          <p:cNvSpPr txBox="1"/>
          <p:nvPr/>
        </p:nvSpPr>
        <p:spPr>
          <a:xfrm>
            <a:off x="9589527" y="6368332"/>
            <a:ext cx="1925320" cy="364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#UniversityHack</a:t>
            </a:r>
            <a:endParaRPr/>
          </a:p>
        </p:txBody>
      </p:sp>
      <p:grpSp>
        <p:nvGrpSpPr>
          <p:cNvPr id="265" name="Google Shape;265;p9"/>
          <p:cNvGrpSpPr/>
          <p:nvPr/>
        </p:nvGrpSpPr>
        <p:grpSpPr>
          <a:xfrm>
            <a:off x="1899679" y="151365"/>
            <a:ext cx="3672571" cy="654185"/>
            <a:chOff x="1562320" y="151365"/>
            <a:chExt cx="3672571" cy="654185"/>
          </a:xfrm>
        </p:grpSpPr>
        <p:sp>
          <p:nvSpPr>
            <p:cNvPr id="266" name="Google Shape;266;p9"/>
            <p:cNvSpPr txBox="1"/>
            <p:nvPr/>
          </p:nvSpPr>
          <p:spPr>
            <a:xfrm>
              <a:off x="3006491" y="282350"/>
              <a:ext cx="2228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595959"/>
                  </a:solidFill>
                  <a:latin typeface="Aharoni"/>
                  <a:ea typeface="Aharoni"/>
                  <a:cs typeface="Aharoni"/>
                  <a:sym typeface="Aharoni"/>
                </a:rPr>
                <a:t>PYSHARKS</a:t>
              </a:r>
              <a:endParaRPr/>
            </a:p>
          </p:txBody>
        </p:sp>
        <p:pic>
          <p:nvPicPr>
            <p:cNvPr id="267" name="Google Shape;267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62320" y="151365"/>
              <a:ext cx="1444166" cy="607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8" name="Google Shape;26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475" y="1389246"/>
            <a:ext cx="2386601" cy="15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 txBox="1"/>
          <p:nvPr/>
        </p:nvSpPr>
        <p:spPr>
          <a:xfrm>
            <a:off x="566475" y="2879338"/>
            <a:ext cx="210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         todos vs todos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3200" y="3862150"/>
            <a:ext cx="2537874" cy="17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 txBox="1"/>
          <p:nvPr/>
        </p:nvSpPr>
        <p:spPr>
          <a:xfrm>
            <a:off x="2985925" y="5450375"/>
            <a:ext cx="122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uno por uno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8715" y="3170888"/>
            <a:ext cx="676923" cy="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30050" y="1300175"/>
            <a:ext cx="4778199" cy="51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9"/>
          <p:cNvSpPr/>
          <p:nvPr/>
        </p:nvSpPr>
        <p:spPr>
          <a:xfrm>
            <a:off x="2155575" y="3739775"/>
            <a:ext cx="2880900" cy="2141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9"/>
          <p:cNvSpPr/>
          <p:nvPr/>
        </p:nvSpPr>
        <p:spPr>
          <a:xfrm>
            <a:off x="4971848" y="3177625"/>
            <a:ext cx="734700" cy="24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BD5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69575" y="4241425"/>
            <a:ext cx="1229700" cy="153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41388" y="1563950"/>
            <a:ext cx="258127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2017-03-31T07:46:04Z</dcterms:created>
  <dc:creator>Usuario de Microsoft Office</dc:creator>
</cp:coreProperties>
</file>